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65"/>
  </p:notesMasterIdLst>
  <p:handoutMasterIdLst>
    <p:handoutMasterId r:id="rId66"/>
  </p:handoutMasterIdLst>
  <p:sldIdLst>
    <p:sldId id="361" r:id="rId2"/>
    <p:sldId id="316" r:id="rId3"/>
    <p:sldId id="348" r:id="rId4"/>
    <p:sldId id="364" r:id="rId5"/>
    <p:sldId id="319" r:id="rId6"/>
    <p:sldId id="320" r:id="rId7"/>
    <p:sldId id="321" r:id="rId8"/>
    <p:sldId id="322" r:id="rId9"/>
    <p:sldId id="323" r:id="rId10"/>
    <p:sldId id="349" r:id="rId11"/>
    <p:sldId id="325" r:id="rId12"/>
    <p:sldId id="326" r:id="rId13"/>
    <p:sldId id="327" r:id="rId14"/>
    <p:sldId id="328" r:id="rId15"/>
    <p:sldId id="350" r:id="rId16"/>
    <p:sldId id="330" r:id="rId17"/>
    <p:sldId id="331" r:id="rId18"/>
    <p:sldId id="332" r:id="rId19"/>
    <p:sldId id="333" r:id="rId20"/>
    <p:sldId id="338" r:id="rId21"/>
    <p:sldId id="362" r:id="rId22"/>
    <p:sldId id="334" r:id="rId23"/>
    <p:sldId id="351" r:id="rId24"/>
    <p:sldId id="340" r:id="rId25"/>
    <p:sldId id="341" r:id="rId26"/>
    <p:sldId id="342" r:id="rId27"/>
    <p:sldId id="343" r:id="rId28"/>
    <p:sldId id="304" r:id="rId29"/>
    <p:sldId id="357" r:id="rId30"/>
    <p:sldId id="310" r:id="rId31"/>
    <p:sldId id="344" r:id="rId32"/>
    <p:sldId id="352" r:id="rId33"/>
    <p:sldId id="309" r:id="rId34"/>
    <p:sldId id="360" r:id="rId35"/>
    <p:sldId id="359" r:id="rId36"/>
    <p:sldId id="305" r:id="rId37"/>
    <p:sldId id="308" r:id="rId38"/>
    <p:sldId id="363" r:id="rId39"/>
    <p:sldId id="303" r:id="rId40"/>
    <p:sldId id="302" r:id="rId41"/>
    <p:sldId id="301" r:id="rId42"/>
    <p:sldId id="300" r:id="rId43"/>
    <p:sldId id="299" r:id="rId44"/>
    <p:sldId id="353" r:id="rId45"/>
    <p:sldId id="367" r:id="rId46"/>
    <p:sldId id="368" r:id="rId47"/>
    <p:sldId id="306" r:id="rId48"/>
    <p:sldId id="369" r:id="rId49"/>
    <p:sldId id="354" r:id="rId50"/>
    <p:sldId id="371" r:id="rId51"/>
    <p:sldId id="296" r:id="rId52"/>
    <p:sldId id="297" r:id="rId53"/>
    <p:sldId id="295" r:id="rId54"/>
    <p:sldId id="355" r:id="rId55"/>
    <p:sldId id="290" r:id="rId56"/>
    <p:sldId id="293" r:id="rId57"/>
    <p:sldId id="292" r:id="rId58"/>
    <p:sldId id="313" r:id="rId59"/>
    <p:sldId id="365" r:id="rId60"/>
    <p:sldId id="291" r:id="rId61"/>
    <p:sldId id="289" r:id="rId62"/>
    <p:sldId id="275" r:id="rId63"/>
    <p:sldId id="284" r:id="rId64"/>
  </p:sldIdLst>
  <p:sldSz cx="9906000" cy="6858000" type="A4"/>
  <p:notesSz cx="6858000" cy="9144000"/>
  <p:embeddedFontLst>
    <p:embeddedFont>
      <p:font typeface="League Gothic" charset="0"/>
      <p:regular r:id="rId67"/>
    </p:embeddedFont>
    <p:embeddedFont>
      <p:font typeface="Calibri" pitchFamily="34" charset="0"/>
      <p:regular r:id="rId68"/>
      <p:bold r:id="rId69"/>
      <p:italic r:id="rId70"/>
      <p:boldItalic r:id="rId71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62FF"/>
    <a:srgbClr val="FF8420"/>
    <a:srgbClr val="FFB06E"/>
    <a:srgbClr val="F66666"/>
    <a:srgbClr val="DE7870"/>
    <a:srgbClr val="D247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63" autoAdjust="0"/>
    <p:restoredTop sz="94737" autoAdjust="0"/>
  </p:normalViewPr>
  <p:slideViewPr>
    <p:cSldViewPr snapToGrid="0" snapToObjects="1" showGuides="1">
      <p:cViewPr>
        <p:scale>
          <a:sx n="66" d="100"/>
          <a:sy n="66" d="100"/>
        </p:scale>
        <p:origin x="-132" y="-162"/>
      </p:cViewPr>
      <p:guideLst>
        <p:guide orient="horz" pos="2146"/>
        <p:guide pos="31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274"/>
    </p:cViewPr>
  </p:sorterViewPr>
  <p:notesViewPr>
    <p:cSldViewPr snapToGrid="0" snapToObjects="1">
      <p:cViewPr varScale="1">
        <p:scale>
          <a:sx n="61" d="100"/>
          <a:sy n="61" d="100"/>
        </p:scale>
        <p:origin x="-1632" y="-77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font" Target="fonts/font2.fntdata"/><Relationship Id="rId7" Type="http://schemas.openxmlformats.org/officeDocument/2006/relationships/slide" Target="slides/slide6.xml"/><Relationship Id="rId71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handoutMaster" Target="handoutMasters/handoutMaster1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font" Target="fonts/font3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1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4.fntdata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0769AFF-8EFE-4E9D-8DDE-931163F8B632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15E7BAF-3B3C-4652-9C6A-0AEB6552CE00}">
      <dgm:prSet phldrT="[Text]"/>
      <dgm:spPr/>
      <dgm:t>
        <a:bodyPr/>
        <a:lstStyle/>
        <a:p>
          <a:pPr algn="ctr"/>
          <a:r>
            <a:rPr lang="en-US" dirty="0" smtClean="0"/>
            <a:t>Marketing</a:t>
          </a:r>
          <a:endParaRPr lang="en-US" dirty="0"/>
        </a:p>
      </dgm:t>
    </dgm:pt>
    <dgm:pt modelId="{BEC08FBF-4E78-433B-9902-C5394445AD15}" type="parTrans" cxnId="{78DAE211-B420-468B-9908-89DA6562B303}">
      <dgm:prSet/>
      <dgm:spPr/>
      <dgm:t>
        <a:bodyPr/>
        <a:lstStyle/>
        <a:p>
          <a:pPr algn="ctr"/>
          <a:endParaRPr lang="en-US"/>
        </a:p>
      </dgm:t>
    </dgm:pt>
    <dgm:pt modelId="{D5B1CF4C-0C1D-4683-8F30-30B54A0D1198}" type="sibTrans" cxnId="{78DAE211-B420-468B-9908-89DA6562B303}">
      <dgm:prSet/>
      <dgm:spPr/>
      <dgm:t>
        <a:bodyPr/>
        <a:lstStyle/>
        <a:p>
          <a:pPr algn="ctr"/>
          <a:endParaRPr lang="en-US"/>
        </a:p>
      </dgm:t>
    </dgm:pt>
    <dgm:pt modelId="{F3D143BD-6B95-4D78-B93C-0FACDE35769B}">
      <dgm:prSet phldrT="[Text]"/>
      <dgm:spPr/>
      <dgm:t>
        <a:bodyPr/>
        <a:lstStyle/>
        <a:p>
          <a:pPr algn="ctr"/>
          <a:r>
            <a:rPr lang="en-US" dirty="0" smtClean="0"/>
            <a:t>Lead Generation</a:t>
          </a:r>
          <a:endParaRPr lang="en-US" dirty="0"/>
        </a:p>
      </dgm:t>
    </dgm:pt>
    <dgm:pt modelId="{DCEB0D2A-6CBE-4593-8D54-97E97CFC0B11}" type="parTrans" cxnId="{ACFE0759-34B1-4A98-8404-DB1DAD6F60A4}">
      <dgm:prSet/>
      <dgm:spPr/>
      <dgm:t>
        <a:bodyPr/>
        <a:lstStyle/>
        <a:p>
          <a:pPr algn="ctr"/>
          <a:endParaRPr lang="en-US"/>
        </a:p>
      </dgm:t>
    </dgm:pt>
    <dgm:pt modelId="{42290E25-D1B8-43DE-9813-DCE24587C0E8}" type="sibTrans" cxnId="{ACFE0759-34B1-4A98-8404-DB1DAD6F60A4}">
      <dgm:prSet/>
      <dgm:spPr/>
      <dgm:t>
        <a:bodyPr/>
        <a:lstStyle/>
        <a:p>
          <a:pPr algn="ctr"/>
          <a:endParaRPr lang="en-US"/>
        </a:p>
      </dgm:t>
    </dgm:pt>
    <dgm:pt modelId="{5756E2BE-B331-4AAC-9CA9-B154AAAA39AD}">
      <dgm:prSet phldrT="[Text]"/>
      <dgm:spPr/>
      <dgm:t>
        <a:bodyPr/>
        <a:lstStyle/>
        <a:p>
          <a:pPr algn="ctr"/>
          <a:r>
            <a:rPr lang="en-US" dirty="0" smtClean="0"/>
            <a:t>PR</a:t>
          </a:r>
          <a:endParaRPr lang="en-US" dirty="0"/>
        </a:p>
      </dgm:t>
    </dgm:pt>
    <dgm:pt modelId="{97EB962E-D6D5-4339-ACC6-C51EACE2B1FF}" type="parTrans" cxnId="{8AD0F411-E75B-4E05-B17F-F0A653509B09}">
      <dgm:prSet/>
      <dgm:spPr/>
      <dgm:t>
        <a:bodyPr/>
        <a:lstStyle/>
        <a:p>
          <a:pPr algn="ctr"/>
          <a:endParaRPr lang="en-US"/>
        </a:p>
      </dgm:t>
    </dgm:pt>
    <dgm:pt modelId="{AC615610-3BEE-4A70-BB5B-89DBBD3D3A24}" type="sibTrans" cxnId="{8AD0F411-E75B-4E05-B17F-F0A653509B09}">
      <dgm:prSet/>
      <dgm:spPr/>
      <dgm:t>
        <a:bodyPr/>
        <a:lstStyle/>
        <a:p>
          <a:pPr algn="ctr"/>
          <a:endParaRPr lang="en-US"/>
        </a:p>
      </dgm:t>
    </dgm:pt>
    <dgm:pt modelId="{3113B7E7-D44B-45E3-857B-A1B17B892FE6}">
      <dgm:prSet phldrT="[Text]"/>
      <dgm:spPr/>
      <dgm:t>
        <a:bodyPr/>
        <a:lstStyle/>
        <a:p>
          <a:pPr algn="ctr"/>
          <a:r>
            <a:rPr lang="en-US" dirty="0" smtClean="0"/>
            <a:t>Customer Support</a:t>
          </a:r>
          <a:endParaRPr lang="en-US" dirty="0"/>
        </a:p>
      </dgm:t>
    </dgm:pt>
    <dgm:pt modelId="{97BF8C7E-2F1A-4EEB-9460-1A20CC212BE1}" type="parTrans" cxnId="{6EFA2080-9579-4F88-B123-CEA1EF25D709}">
      <dgm:prSet/>
      <dgm:spPr/>
      <dgm:t>
        <a:bodyPr/>
        <a:lstStyle/>
        <a:p>
          <a:pPr algn="ctr"/>
          <a:endParaRPr lang="en-US"/>
        </a:p>
      </dgm:t>
    </dgm:pt>
    <dgm:pt modelId="{E8D37E12-91E9-4C86-AEEC-74C38DF7A8B7}" type="sibTrans" cxnId="{6EFA2080-9579-4F88-B123-CEA1EF25D709}">
      <dgm:prSet/>
      <dgm:spPr/>
      <dgm:t>
        <a:bodyPr/>
        <a:lstStyle/>
        <a:p>
          <a:pPr algn="ctr"/>
          <a:endParaRPr lang="en-US"/>
        </a:p>
      </dgm:t>
    </dgm:pt>
    <dgm:pt modelId="{13EA0F26-FBF9-4A77-8F58-8C096197F281}">
      <dgm:prSet phldrT="[Text]"/>
      <dgm:spPr/>
      <dgm:t>
        <a:bodyPr/>
        <a:lstStyle/>
        <a:p>
          <a:pPr algn="ctr"/>
          <a:r>
            <a:rPr lang="en-US" dirty="0" smtClean="0"/>
            <a:t>Revenues</a:t>
          </a:r>
          <a:endParaRPr lang="en-US" dirty="0"/>
        </a:p>
      </dgm:t>
    </dgm:pt>
    <dgm:pt modelId="{D9C29C04-FA5A-4B57-9DA8-BA0CCCEE313B}" type="sibTrans" cxnId="{04C0B3DE-6594-434D-B63A-7F1BAE15B0FF}">
      <dgm:prSet/>
      <dgm:spPr/>
      <dgm:t>
        <a:bodyPr/>
        <a:lstStyle/>
        <a:p>
          <a:pPr algn="ctr"/>
          <a:endParaRPr lang="en-US"/>
        </a:p>
      </dgm:t>
    </dgm:pt>
    <dgm:pt modelId="{B197D100-9BD7-47A1-9280-1C1D23AED95A}" type="parTrans" cxnId="{04C0B3DE-6594-434D-B63A-7F1BAE15B0FF}">
      <dgm:prSet/>
      <dgm:spPr/>
      <dgm:t>
        <a:bodyPr/>
        <a:lstStyle/>
        <a:p>
          <a:pPr algn="ctr"/>
          <a:endParaRPr lang="en-US"/>
        </a:p>
      </dgm:t>
    </dgm:pt>
    <dgm:pt modelId="{DBB34E7A-A8B3-4F06-AF1D-6D047A19F79B}" type="pres">
      <dgm:prSet presAssocID="{70769AFF-8EFE-4E9D-8DDE-931163F8B632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1D90723-F8EA-46BB-9A80-C754BD75A614}" type="pres">
      <dgm:prSet presAssocID="{70769AFF-8EFE-4E9D-8DDE-931163F8B632}" presName="matrix" presStyleCnt="0"/>
      <dgm:spPr/>
    </dgm:pt>
    <dgm:pt modelId="{F7B1C579-8D43-44C1-8414-5510545DA6E5}" type="pres">
      <dgm:prSet presAssocID="{70769AFF-8EFE-4E9D-8DDE-931163F8B632}" presName="tile1" presStyleLbl="node1" presStyleIdx="0" presStyleCnt="4"/>
      <dgm:spPr/>
      <dgm:t>
        <a:bodyPr/>
        <a:lstStyle/>
        <a:p>
          <a:endParaRPr lang="en-US"/>
        </a:p>
      </dgm:t>
    </dgm:pt>
    <dgm:pt modelId="{8677F4CF-A3EA-48E7-B225-08BCF94622A6}" type="pres">
      <dgm:prSet presAssocID="{70769AFF-8EFE-4E9D-8DDE-931163F8B632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D0E2E3-4103-42B8-B659-CCE4DE21BB57}" type="pres">
      <dgm:prSet presAssocID="{70769AFF-8EFE-4E9D-8DDE-931163F8B632}" presName="tile2" presStyleLbl="node1" presStyleIdx="1" presStyleCnt="4"/>
      <dgm:spPr/>
      <dgm:t>
        <a:bodyPr/>
        <a:lstStyle/>
        <a:p>
          <a:endParaRPr lang="en-US"/>
        </a:p>
      </dgm:t>
    </dgm:pt>
    <dgm:pt modelId="{0C6B9CB1-0987-4484-8FE4-DFB93478CD97}" type="pres">
      <dgm:prSet presAssocID="{70769AFF-8EFE-4E9D-8DDE-931163F8B632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B23DCD-363B-4AA7-9842-812011E89F80}" type="pres">
      <dgm:prSet presAssocID="{70769AFF-8EFE-4E9D-8DDE-931163F8B632}" presName="tile3" presStyleLbl="node1" presStyleIdx="2" presStyleCnt="4"/>
      <dgm:spPr/>
      <dgm:t>
        <a:bodyPr/>
        <a:lstStyle/>
        <a:p>
          <a:endParaRPr lang="en-US"/>
        </a:p>
      </dgm:t>
    </dgm:pt>
    <dgm:pt modelId="{B774DB49-20E2-466E-90BF-22D0F8F187E8}" type="pres">
      <dgm:prSet presAssocID="{70769AFF-8EFE-4E9D-8DDE-931163F8B632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2416C80-5154-4513-826D-3BE42E4C5EAE}" type="pres">
      <dgm:prSet presAssocID="{70769AFF-8EFE-4E9D-8DDE-931163F8B632}" presName="tile4" presStyleLbl="node1" presStyleIdx="3" presStyleCnt="4"/>
      <dgm:spPr/>
      <dgm:t>
        <a:bodyPr/>
        <a:lstStyle/>
        <a:p>
          <a:endParaRPr lang="en-US"/>
        </a:p>
      </dgm:t>
    </dgm:pt>
    <dgm:pt modelId="{877FF218-D449-4D7C-BE84-5856C81278AA}" type="pres">
      <dgm:prSet presAssocID="{70769AFF-8EFE-4E9D-8DDE-931163F8B632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69FB9F-EE3A-4809-AB23-7855C17A4625}" type="pres">
      <dgm:prSet presAssocID="{70769AFF-8EFE-4E9D-8DDE-931163F8B632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</dgm:ptLst>
  <dgm:cxnLst>
    <dgm:cxn modelId="{6EFA2080-9579-4F88-B123-CEA1EF25D709}" srcId="{13EA0F26-FBF9-4A77-8F58-8C096197F281}" destId="{3113B7E7-D44B-45E3-857B-A1B17B892FE6}" srcOrd="3" destOrd="0" parTransId="{97BF8C7E-2F1A-4EEB-9460-1A20CC212BE1}" sibTransId="{E8D37E12-91E9-4C86-AEEC-74C38DF7A8B7}"/>
    <dgm:cxn modelId="{C96BCABA-7527-4689-8D0E-CA0330D06132}" type="presOf" srcId="{D15E7BAF-3B3C-4652-9C6A-0AEB6552CE00}" destId="{F7B1C579-8D43-44C1-8414-5510545DA6E5}" srcOrd="0" destOrd="0" presId="urn:microsoft.com/office/officeart/2005/8/layout/matrix1"/>
    <dgm:cxn modelId="{F8090E68-2D4D-4D0A-A614-DFEE4FE13451}" type="presOf" srcId="{3113B7E7-D44B-45E3-857B-A1B17B892FE6}" destId="{877FF218-D449-4D7C-BE84-5856C81278AA}" srcOrd="1" destOrd="0" presId="urn:microsoft.com/office/officeart/2005/8/layout/matrix1"/>
    <dgm:cxn modelId="{04C0B3DE-6594-434D-B63A-7F1BAE15B0FF}" srcId="{70769AFF-8EFE-4E9D-8DDE-931163F8B632}" destId="{13EA0F26-FBF9-4A77-8F58-8C096197F281}" srcOrd="0" destOrd="0" parTransId="{B197D100-9BD7-47A1-9280-1C1D23AED95A}" sibTransId="{D9C29C04-FA5A-4B57-9DA8-BA0CCCEE313B}"/>
    <dgm:cxn modelId="{8032B2C3-D581-429B-8C80-85017E44844B}" type="presOf" srcId="{3113B7E7-D44B-45E3-857B-A1B17B892FE6}" destId="{F2416C80-5154-4513-826D-3BE42E4C5EAE}" srcOrd="0" destOrd="0" presId="urn:microsoft.com/office/officeart/2005/8/layout/matrix1"/>
    <dgm:cxn modelId="{D7E1BBBA-3577-4C35-8AB1-CE0A354C6EF9}" type="presOf" srcId="{F3D143BD-6B95-4D78-B93C-0FACDE35769B}" destId="{9FD0E2E3-4103-42B8-B659-CCE4DE21BB57}" srcOrd="0" destOrd="0" presId="urn:microsoft.com/office/officeart/2005/8/layout/matrix1"/>
    <dgm:cxn modelId="{F85835A2-1E5F-42A8-9E22-4F0038CA847F}" type="presOf" srcId="{70769AFF-8EFE-4E9D-8DDE-931163F8B632}" destId="{DBB34E7A-A8B3-4F06-AF1D-6D047A19F79B}" srcOrd="0" destOrd="0" presId="urn:microsoft.com/office/officeart/2005/8/layout/matrix1"/>
    <dgm:cxn modelId="{842D7E59-A7B7-4CC0-9D27-0D6B02941EFF}" type="presOf" srcId="{F3D143BD-6B95-4D78-B93C-0FACDE35769B}" destId="{0C6B9CB1-0987-4484-8FE4-DFB93478CD97}" srcOrd="1" destOrd="0" presId="urn:microsoft.com/office/officeart/2005/8/layout/matrix1"/>
    <dgm:cxn modelId="{2093080F-6223-46C6-A82C-A7FEFB54B05B}" type="presOf" srcId="{5756E2BE-B331-4AAC-9CA9-B154AAAA39AD}" destId="{D2B23DCD-363B-4AA7-9842-812011E89F80}" srcOrd="0" destOrd="0" presId="urn:microsoft.com/office/officeart/2005/8/layout/matrix1"/>
    <dgm:cxn modelId="{78DAE211-B420-468B-9908-89DA6562B303}" srcId="{13EA0F26-FBF9-4A77-8F58-8C096197F281}" destId="{D15E7BAF-3B3C-4652-9C6A-0AEB6552CE00}" srcOrd="0" destOrd="0" parTransId="{BEC08FBF-4E78-433B-9902-C5394445AD15}" sibTransId="{D5B1CF4C-0C1D-4683-8F30-30B54A0D1198}"/>
    <dgm:cxn modelId="{8AD0F411-E75B-4E05-B17F-F0A653509B09}" srcId="{13EA0F26-FBF9-4A77-8F58-8C096197F281}" destId="{5756E2BE-B331-4AAC-9CA9-B154AAAA39AD}" srcOrd="2" destOrd="0" parTransId="{97EB962E-D6D5-4339-ACC6-C51EACE2B1FF}" sibTransId="{AC615610-3BEE-4A70-BB5B-89DBBD3D3A24}"/>
    <dgm:cxn modelId="{57F25D11-24F6-4BA7-BB04-18CDEF3129D2}" type="presOf" srcId="{D15E7BAF-3B3C-4652-9C6A-0AEB6552CE00}" destId="{8677F4CF-A3EA-48E7-B225-08BCF94622A6}" srcOrd="1" destOrd="0" presId="urn:microsoft.com/office/officeart/2005/8/layout/matrix1"/>
    <dgm:cxn modelId="{8B17B1F6-F870-4E1D-BDCF-783D853DDAFC}" type="presOf" srcId="{5756E2BE-B331-4AAC-9CA9-B154AAAA39AD}" destId="{B774DB49-20E2-466E-90BF-22D0F8F187E8}" srcOrd="1" destOrd="0" presId="urn:microsoft.com/office/officeart/2005/8/layout/matrix1"/>
    <dgm:cxn modelId="{ACFE0759-34B1-4A98-8404-DB1DAD6F60A4}" srcId="{13EA0F26-FBF9-4A77-8F58-8C096197F281}" destId="{F3D143BD-6B95-4D78-B93C-0FACDE35769B}" srcOrd="1" destOrd="0" parTransId="{DCEB0D2A-6CBE-4593-8D54-97E97CFC0B11}" sibTransId="{42290E25-D1B8-43DE-9813-DCE24587C0E8}"/>
    <dgm:cxn modelId="{F2F0ED00-4300-46C2-B826-B1E9A3FA88D2}" type="presOf" srcId="{13EA0F26-FBF9-4A77-8F58-8C096197F281}" destId="{9A69FB9F-EE3A-4809-AB23-7855C17A4625}" srcOrd="0" destOrd="0" presId="urn:microsoft.com/office/officeart/2005/8/layout/matrix1"/>
    <dgm:cxn modelId="{DC2D82E9-2D14-4291-869D-69493955E55B}" type="presParOf" srcId="{DBB34E7A-A8B3-4F06-AF1D-6D047A19F79B}" destId="{91D90723-F8EA-46BB-9A80-C754BD75A614}" srcOrd="0" destOrd="0" presId="urn:microsoft.com/office/officeart/2005/8/layout/matrix1"/>
    <dgm:cxn modelId="{2EEEA25B-E063-4718-9466-BF30124D779A}" type="presParOf" srcId="{91D90723-F8EA-46BB-9A80-C754BD75A614}" destId="{F7B1C579-8D43-44C1-8414-5510545DA6E5}" srcOrd="0" destOrd="0" presId="urn:microsoft.com/office/officeart/2005/8/layout/matrix1"/>
    <dgm:cxn modelId="{005AE56F-BE41-4813-84B4-C14712531D69}" type="presParOf" srcId="{91D90723-F8EA-46BB-9A80-C754BD75A614}" destId="{8677F4CF-A3EA-48E7-B225-08BCF94622A6}" srcOrd="1" destOrd="0" presId="urn:microsoft.com/office/officeart/2005/8/layout/matrix1"/>
    <dgm:cxn modelId="{395F3DCE-1274-4373-B4ED-0D9C508D9D89}" type="presParOf" srcId="{91D90723-F8EA-46BB-9A80-C754BD75A614}" destId="{9FD0E2E3-4103-42B8-B659-CCE4DE21BB57}" srcOrd="2" destOrd="0" presId="urn:microsoft.com/office/officeart/2005/8/layout/matrix1"/>
    <dgm:cxn modelId="{3D1E8814-317A-400D-8041-E808ED871689}" type="presParOf" srcId="{91D90723-F8EA-46BB-9A80-C754BD75A614}" destId="{0C6B9CB1-0987-4484-8FE4-DFB93478CD97}" srcOrd="3" destOrd="0" presId="urn:microsoft.com/office/officeart/2005/8/layout/matrix1"/>
    <dgm:cxn modelId="{AD2385CC-0B7B-4C0B-97DA-765FEA584D59}" type="presParOf" srcId="{91D90723-F8EA-46BB-9A80-C754BD75A614}" destId="{D2B23DCD-363B-4AA7-9842-812011E89F80}" srcOrd="4" destOrd="0" presId="urn:microsoft.com/office/officeart/2005/8/layout/matrix1"/>
    <dgm:cxn modelId="{8177AA10-524A-424D-8260-4E090DE838CE}" type="presParOf" srcId="{91D90723-F8EA-46BB-9A80-C754BD75A614}" destId="{B774DB49-20E2-466E-90BF-22D0F8F187E8}" srcOrd="5" destOrd="0" presId="urn:microsoft.com/office/officeart/2005/8/layout/matrix1"/>
    <dgm:cxn modelId="{B7675F94-97A5-4CCB-8E4D-A20723AA5255}" type="presParOf" srcId="{91D90723-F8EA-46BB-9A80-C754BD75A614}" destId="{F2416C80-5154-4513-826D-3BE42E4C5EAE}" srcOrd="6" destOrd="0" presId="urn:microsoft.com/office/officeart/2005/8/layout/matrix1"/>
    <dgm:cxn modelId="{84D149A0-0715-46AE-BE68-F85946950422}" type="presParOf" srcId="{91D90723-F8EA-46BB-9A80-C754BD75A614}" destId="{877FF218-D449-4D7C-BE84-5856C81278AA}" srcOrd="7" destOrd="0" presId="urn:microsoft.com/office/officeart/2005/8/layout/matrix1"/>
    <dgm:cxn modelId="{B91FA650-3467-4DE0-80A6-1943B87424EA}" type="presParOf" srcId="{DBB34E7A-A8B3-4F06-AF1D-6D047A19F79B}" destId="{9A69FB9F-EE3A-4809-AB23-7855C17A4625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B1C579-8D43-44C1-8414-5510545DA6E5}">
      <dsp:nvSpPr>
        <dsp:cNvPr id="0" name=""/>
        <dsp:cNvSpPr/>
      </dsp:nvSpPr>
      <dsp:spPr>
        <a:xfrm rot="16200000">
          <a:off x="784442" y="-784442"/>
          <a:ext cx="1920000" cy="3488885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Marketing</a:t>
          </a:r>
          <a:endParaRPr lang="en-US" sz="3000" kern="1200" dirty="0"/>
        </a:p>
      </dsp:txBody>
      <dsp:txXfrm rot="5400000">
        <a:off x="0" y="0"/>
        <a:ext cx="3488885" cy="1440000"/>
      </dsp:txXfrm>
    </dsp:sp>
    <dsp:sp modelId="{9FD0E2E3-4103-42B8-B659-CCE4DE21BB57}">
      <dsp:nvSpPr>
        <dsp:cNvPr id="0" name=""/>
        <dsp:cNvSpPr/>
      </dsp:nvSpPr>
      <dsp:spPr>
        <a:xfrm>
          <a:off x="3488885" y="0"/>
          <a:ext cx="3488885" cy="192000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Lead Generation</a:t>
          </a:r>
          <a:endParaRPr lang="en-US" sz="3000" kern="1200" dirty="0"/>
        </a:p>
      </dsp:txBody>
      <dsp:txXfrm>
        <a:off x="3488885" y="0"/>
        <a:ext cx="3488885" cy="1440000"/>
      </dsp:txXfrm>
    </dsp:sp>
    <dsp:sp modelId="{D2B23DCD-363B-4AA7-9842-812011E89F80}">
      <dsp:nvSpPr>
        <dsp:cNvPr id="0" name=""/>
        <dsp:cNvSpPr/>
      </dsp:nvSpPr>
      <dsp:spPr>
        <a:xfrm rot="10800000">
          <a:off x="0" y="1920000"/>
          <a:ext cx="3488885" cy="192000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PR</a:t>
          </a:r>
          <a:endParaRPr lang="en-US" sz="3000" kern="1200" dirty="0"/>
        </a:p>
      </dsp:txBody>
      <dsp:txXfrm rot="10800000">
        <a:off x="0" y="2399999"/>
        <a:ext cx="3488885" cy="1440000"/>
      </dsp:txXfrm>
    </dsp:sp>
    <dsp:sp modelId="{F2416C80-5154-4513-826D-3BE42E4C5EAE}">
      <dsp:nvSpPr>
        <dsp:cNvPr id="0" name=""/>
        <dsp:cNvSpPr/>
      </dsp:nvSpPr>
      <dsp:spPr>
        <a:xfrm rot="5400000">
          <a:off x="4273328" y="1135557"/>
          <a:ext cx="1920000" cy="3488885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Customer Support</a:t>
          </a:r>
          <a:endParaRPr lang="en-US" sz="3000" kern="1200" dirty="0"/>
        </a:p>
      </dsp:txBody>
      <dsp:txXfrm rot="-5400000">
        <a:off x="3488886" y="2399999"/>
        <a:ext cx="3488885" cy="1440000"/>
      </dsp:txXfrm>
    </dsp:sp>
    <dsp:sp modelId="{9A69FB9F-EE3A-4809-AB23-7855C17A4625}">
      <dsp:nvSpPr>
        <dsp:cNvPr id="0" name=""/>
        <dsp:cNvSpPr/>
      </dsp:nvSpPr>
      <dsp:spPr>
        <a:xfrm>
          <a:off x="2442219" y="1440000"/>
          <a:ext cx="2093331" cy="960000"/>
        </a:xfrm>
        <a:prstGeom prst="round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Revenues</a:t>
          </a:r>
          <a:endParaRPr lang="en-US" sz="3000" kern="1200" dirty="0"/>
        </a:p>
      </dsp:txBody>
      <dsp:txXfrm>
        <a:off x="2489082" y="1486863"/>
        <a:ext cx="1999605" cy="8662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DBA41C-1616-43CB-8D1E-787EBE349197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8998FE-7B7A-4980-8C85-F848E4A8066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1194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4652AC-593B-4DDA-A80E-8134DB85BEBC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21860B-CE2F-42C4-9F83-FC755722C8B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168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Before edit</a:t>
            </a:r>
            <a:r>
              <a:rPr lang="en-US" baseline="0" dirty="0" smtClean="0">
                <a:solidFill>
                  <a:srgbClr val="FF0000"/>
                </a:solidFill>
              </a:rPr>
              <a:t> this PowerPoint template: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>
                <a:solidFill>
                  <a:srgbClr val="FF0000"/>
                </a:solidFill>
              </a:rPr>
              <a:t>   Please Make sure required fonts installed (this presentation use: League Gothic and Museo)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>
                <a:solidFill>
                  <a:srgbClr val="FF0000"/>
                </a:solidFill>
              </a:rPr>
              <a:t>   This is a Master file, Just in case you made some modifications, please Save As this file with new file name.</a:t>
            </a:r>
          </a:p>
          <a:p>
            <a:pPr>
              <a:buFontTx/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>
              <a:buFontTx/>
              <a:buNone/>
            </a:pPr>
            <a:r>
              <a:rPr lang="en-US" dirty="0" smtClean="0">
                <a:solidFill>
                  <a:srgbClr val="FF0000"/>
                </a:solidFill>
              </a:rPr>
              <a:t>Let’s start</a:t>
            </a:r>
            <a:r>
              <a:rPr lang="en-US" baseline="0" dirty="0" smtClean="0">
                <a:solidFill>
                  <a:srgbClr val="FF0000"/>
                </a:solidFill>
              </a:rPr>
              <a:t> editing file</a:t>
            </a:r>
            <a:r>
              <a:rPr lang="en-US" dirty="0" smtClean="0">
                <a:solidFill>
                  <a:srgbClr val="FF0000"/>
                </a:solidFill>
              </a:rPr>
              <a:t>… </a:t>
            </a:r>
            <a:r>
              <a:rPr lang="en-US" dirty="0" smtClean="0">
                <a:solidFill>
                  <a:srgbClr val="FF0000"/>
                </a:solidFill>
                <a:sym typeface="Wingdings" pitchFamily="2" charset="2"/>
              </a:rPr>
              <a:t></a:t>
            </a:r>
          </a:p>
          <a:p>
            <a:pPr>
              <a:buFontTx/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dirty="0" smtClean="0">
                <a:solidFill>
                  <a:srgbClr val="FF0000"/>
                </a:solidFill>
              </a:rPr>
              <a:t>HOW</a:t>
            </a:r>
            <a:r>
              <a:rPr lang="en-US" baseline="0" dirty="0" smtClean="0">
                <a:solidFill>
                  <a:srgbClr val="FF0000"/>
                </a:solidFill>
              </a:rPr>
              <a:t> TO (also available in documentation file):</a:t>
            </a:r>
          </a:p>
          <a:p>
            <a:pPr marL="228600" indent="-228600">
              <a:buAutoNum type="arabicPeriod"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Changing the background image: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Click the view menu &gt; slide master &gt; insert &gt; picture &gt; select preferred ‘background.jpg’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Insert Background image in the first page of Slide master&gt; Right Click &gt; Send to Back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	</a:t>
            </a:r>
            <a:r>
              <a:rPr lang="en-US" i="1" baseline="0" dirty="0" smtClean="0"/>
              <a:t>(Note: All elements images are inside ‘images’ folder)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Insert a Logo: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For better logo quality and avoid the white block, logo should be in *.png format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Click the view menu &gt; slide master &gt; insert &gt; picture &gt; select logo, put your logo in desirable area, in the first page of slide master and cover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Or you can insert logo in preferred slide by go to insert menu &gt; picture &gt; select logo.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Implement Layout Template into a slide: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Add new Slide (Ctl +M), Right Click on the new slide &gt; Right Click &gt; Select Layout &gt; select Desirable Template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dirty="0" smtClean="0"/>
              <a:t>Insert and Edit Date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Go to View &gt; Slide Master &gt; Insert &gt; Date and Time &gt; Checklist the date &gt; Select Update automatically or Fixed &gt; Apply to all or Apply in current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Animated Image or Text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dirty="0" smtClean="0"/>
              <a:t>Click the text box or images that you will be modifying, then choose "Custom Animation" from the drop-down list under "Slide Show" on the top menu bar. An area will open up on the right-hand side of the window.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Slide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All slide using ‘Fade Smoothly’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Title Slide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This Slide use “Title Slide”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The </a:t>
            </a:r>
            <a:r>
              <a:rPr lang="en-US" dirty="0" smtClean="0"/>
              <a:t>background images can be found in “images” folder named “background.jpg”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dirty="0" smtClean="0"/>
              <a:t>“Socialita</a:t>
            </a:r>
            <a:r>
              <a:rPr lang="en-US" baseline="0" dirty="0" smtClean="0"/>
              <a:t> Agency” is an image because it’s difficult to get big size font on ppt, you can found in PSD folder named “</a:t>
            </a:r>
            <a:r>
              <a:rPr lang="en-US" baseline="0" dirty="0" err="1" smtClean="0"/>
              <a:t>cover_tittle.psd</a:t>
            </a:r>
            <a:r>
              <a:rPr lang="en-US" baseline="0" dirty="0" smtClean="0"/>
              <a:t>”</a:t>
            </a: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You can add elements or icons in “</a:t>
            </a:r>
            <a:r>
              <a:rPr lang="en-US" dirty="0" smtClean="0"/>
              <a:t>images</a:t>
            </a:r>
            <a:r>
              <a:rPr lang="en-US" baseline="0" dirty="0" smtClean="0">
                <a:solidFill>
                  <a:srgbClr val="FF0000"/>
                </a:solidFill>
              </a:rPr>
              <a:t>” folder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Tittle Text: You can modify it, change color, rotate, etc. button_star.jpg”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Social</a:t>
            </a:r>
            <a:r>
              <a:rPr lang="en-US" baseline="0" dirty="0" smtClean="0"/>
              <a:t> Media Icons: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http://www.webdesignerdepot.com/2010/08/buddycons-vector-social-media-icons/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7421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Before edit</a:t>
            </a:r>
            <a:r>
              <a:rPr lang="en-US" baseline="0" dirty="0" smtClean="0">
                <a:solidFill>
                  <a:srgbClr val="FF0000"/>
                </a:solidFill>
              </a:rPr>
              <a:t> this PowerPoint template: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>
                <a:solidFill>
                  <a:srgbClr val="FF0000"/>
                </a:solidFill>
              </a:rPr>
              <a:t>   Please Make sure required fonts installed (this presentation use: League Gothic and Museo)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>
                <a:solidFill>
                  <a:srgbClr val="FF0000"/>
                </a:solidFill>
              </a:rPr>
              <a:t>   This is a Master file, Just in case you made some modifications, please Save As this file with new file name.</a:t>
            </a:r>
          </a:p>
          <a:p>
            <a:pPr>
              <a:buFontTx/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>
              <a:buFontTx/>
              <a:buNone/>
            </a:pPr>
            <a:r>
              <a:rPr lang="en-US" dirty="0" smtClean="0">
                <a:solidFill>
                  <a:srgbClr val="FF0000"/>
                </a:solidFill>
              </a:rPr>
              <a:t>Let’s start</a:t>
            </a:r>
            <a:r>
              <a:rPr lang="en-US" baseline="0" dirty="0" smtClean="0">
                <a:solidFill>
                  <a:srgbClr val="FF0000"/>
                </a:solidFill>
              </a:rPr>
              <a:t> editing file</a:t>
            </a:r>
            <a:r>
              <a:rPr lang="en-US" dirty="0" smtClean="0">
                <a:solidFill>
                  <a:srgbClr val="FF0000"/>
                </a:solidFill>
              </a:rPr>
              <a:t>… </a:t>
            </a:r>
            <a:r>
              <a:rPr lang="en-US" dirty="0" smtClean="0">
                <a:solidFill>
                  <a:srgbClr val="FF0000"/>
                </a:solidFill>
                <a:sym typeface="Wingdings" pitchFamily="2" charset="2"/>
              </a:rPr>
              <a:t></a:t>
            </a:r>
          </a:p>
          <a:p>
            <a:pPr>
              <a:buFontTx/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dirty="0" smtClean="0">
                <a:solidFill>
                  <a:srgbClr val="FF0000"/>
                </a:solidFill>
              </a:rPr>
              <a:t>HOW</a:t>
            </a:r>
            <a:r>
              <a:rPr lang="en-US" baseline="0" dirty="0" smtClean="0">
                <a:solidFill>
                  <a:srgbClr val="FF0000"/>
                </a:solidFill>
              </a:rPr>
              <a:t> TO (also available in documentation file):</a:t>
            </a:r>
          </a:p>
          <a:p>
            <a:pPr marL="228600" indent="-228600">
              <a:buAutoNum type="arabicPeriod"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Changing the background image: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Click the view menu &gt; slide master &gt; insert &gt; picture &gt; select preferred ‘background.jpg’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Insert Background image in the first page of Slide master&gt; Right Click &gt; Send to Back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	</a:t>
            </a:r>
            <a:r>
              <a:rPr lang="en-US" i="1" baseline="0" dirty="0" smtClean="0"/>
              <a:t>(Note: All elements images are inside ‘images’ folder)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Insert a Logo: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For better logo quality and avoid the white block, logo should be in *.png format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Click the view menu &gt; slide master &gt; insert &gt; picture &gt; select logo, put your logo in desirable area, in the first page of slide master and cover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Or you can insert logo in preferred slide by go to insert menu &gt; picture &gt; select logo.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Implement Layout Template into a slide: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Add new Slide (Ctl +M), Right Click on the new slide &gt; Right Click &gt; Select Layout &gt; select Desirable Template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dirty="0" smtClean="0"/>
              <a:t>Insert and Edit Date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Go to View &gt; Slide Master &gt; Insert &gt; Date and Time &gt; Checklist the date &gt; Select Update automatically or Fixed &gt; Apply to all or Apply in current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Animated Image or Text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dirty="0" smtClean="0"/>
              <a:t>Click the text box or images that you will be modifying, then choose "Custom Animation" from the drop-down list under "Slide Show" on the top menu bar. An area will open up on the right-hand side of the window.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Slide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All slide using ‘Fade Smoothly’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Title Slide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This Slide use “Title Slide”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The </a:t>
            </a:r>
            <a:r>
              <a:rPr lang="en-US" dirty="0" smtClean="0"/>
              <a:t>background images can be found in “images” folder named “background.jpg”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dirty="0" smtClean="0"/>
              <a:t>“Socialita</a:t>
            </a:r>
            <a:r>
              <a:rPr lang="en-US" baseline="0" dirty="0" smtClean="0"/>
              <a:t> Agency” is an image because it’s difficult to get big size font on ppt, you can found in PSD folder named “</a:t>
            </a:r>
            <a:r>
              <a:rPr lang="en-US" baseline="0" dirty="0" err="1" smtClean="0"/>
              <a:t>cover_tittle.psd</a:t>
            </a:r>
            <a:r>
              <a:rPr lang="en-US" baseline="0" dirty="0" smtClean="0"/>
              <a:t>”</a:t>
            </a: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You can add elements or icons in “</a:t>
            </a:r>
            <a:r>
              <a:rPr lang="en-US" dirty="0" smtClean="0"/>
              <a:t>images</a:t>
            </a:r>
            <a:r>
              <a:rPr lang="en-US" baseline="0" dirty="0" smtClean="0">
                <a:solidFill>
                  <a:srgbClr val="FF0000"/>
                </a:solidFill>
              </a:rPr>
              <a:t>” folder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Tittle Text: You can modify it, change color, rotate, etc. button_star.jpg”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Social</a:t>
            </a:r>
            <a:r>
              <a:rPr lang="en-US" baseline="0" dirty="0" smtClean="0"/>
              <a:t> Media Icons: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http://www.webdesignerdepot.com/2010/08/buddycons-vector-social-media-icons/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7421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Social Media Effects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Social media is communication tools that can effect people trends.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“Social Media Effects” Layout on Master Slide View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pPr>
              <a:buFontTx/>
              <a:buChar char="-"/>
            </a:pPr>
            <a:r>
              <a:rPr lang="en-US" baseline="0" smtClean="0"/>
              <a:t>    I’m using ‘Checkerboard’ effect for Circle and ‘Peek in’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>
              <a:buFontTx/>
              <a:buChar char="-"/>
            </a:pPr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How do we works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is the slide explain how your social media campaign process.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Put your key point in the circles, you can easily change the colors and replace the text content.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“How do we works” Layout on Master Slide View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Measurements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Communcation on Social Media Today, equipped with measurement technology, to see how the communication impact.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“Measurement” Layout on Master Slide View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endParaRPr lang="en-US" smtClean="0"/>
          </a:p>
          <a:p>
            <a:pPr>
              <a:buFontTx/>
              <a:buChar char="-"/>
            </a:pPr>
            <a:r>
              <a:rPr lang="en-US" baseline="0" smtClean="0"/>
              <a:t>    I’m using ‘Peek in’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>
              <a:buFontTx/>
              <a:buChar char="-"/>
            </a:pPr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How do we works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is the slide explain how your social media campaign process.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Put your key point in the circles, you can easily change the colors and replace the text content.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“How do we works” Layout on Master Slide View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Comparisons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Social Media websites are unique, comparison can show how each social media works on.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“Comparisons” Layout on Master Slide View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pPr>
              <a:buFontTx/>
              <a:buChar char="-"/>
            </a:pPr>
            <a:r>
              <a:rPr lang="en-US" baseline="0" smtClean="0"/>
              <a:t>    I’m using ‘Checkerboard’ effect for Circle and ‘Peek in’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>
              <a:buFontTx/>
              <a:buChar char="-"/>
            </a:pPr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Before edit</a:t>
            </a:r>
            <a:r>
              <a:rPr lang="en-US" baseline="0" dirty="0" smtClean="0">
                <a:solidFill>
                  <a:srgbClr val="FF0000"/>
                </a:solidFill>
              </a:rPr>
              <a:t> this PowerPoint template: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>
                <a:solidFill>
                  <a:srgbClr val="FF0000"/>
                </a:solidFill>
              </a:rPr>
              <a:t>   Please Make sure required fonts installed (this presentation use: League Gothic and Museo)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>
                <a:solidFill>
                  <a:srgbClr val="FF0000"/>
                </a:solidFill>
              </a:rPr>
              <a:t>   This is a Master file, Just in case you made some modifications, please Save As this file with new file name.</a:t>
            </a:r>
          </a:p>
          <a:p>
            <a:pPr>
              <a:buFontTx/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>
              <a:buFontTx/>
              <a:buNone/>
            </a:pPr>
            <a:r>
              <a:rPr lang="en-US" dirty="0" smtClean="0">
                <a:solidFill>
                  <a:srgbClr val="FF0000"/>
                </a:solidFill>
              </a:rPr>
              <a:t>Let’s start</a:t>
            </a:r>
            <a:r>
              <a:rPr lang="en-US" baseline="0" dirty="0" smtClean="0">
                <a:solidFill>
                  <a:srgbClr val="FF0000"/>
                </a:solidFill>
              </a:rPr>
              <a:t> editing file</a:t>
            </a:r>
            <a:r>
              <a:rPr lang="en-US" dirty="0" smtClean="0">
                <a:solidFill>
                  <a:srgbClr val="FF0000"/>
                </a:solidFill>
              </a:rPr>
              <a:t>… </a:t>
            </a:r>
            <a:r>
              <a:rPr lang="en-US" dirty="0" smtClean="0">
                <a:solidFill>
                  <a:srgbClr val="FF0000"/>
                </a:solidFill>
                <a:sym typeface="Wingdings" pitchFamily="2" charset="2"/>
              </a:rPr>
              <a:t></a:t>
            </a:r>
          </a:p>
          <a:p>
            <a:pPr>
              <a:buFontTx/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dirty="0" smtClean="0">
                <a:solidFill>
                  <a:srgbClr val="FF0000"/>
                </a:solidFill>
              </a:rPr>
              <a:t>HOW</a:t>
            </a:r>
            <a:r>
              <a:rPr lang="en-US" baseline="0" dirty="0" smtClean="0">
                <a:solidFill>
                  <a:srgbClr val="FF0000"/>
                </a:solidFill>
              </a:rPr>
              <a:t> TO (also available in documentation file):</a:t>
            </a:r>
          </a:p>
          <a:p>
            <a:pPr marL="228600" indent="-228600">
              <a:buAutoNum type="arabicPeriod"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Changing the background image: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Click the view menu &gt; slide master &gt; insert &gt; picture &gt; select preferred ‘background.jpg’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Insert Background image in the first page of Slide master&gt; Right Click &gt; Send to Back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	</a:t>
            </a:r>
            <a:r>
              <a:rPr lang="en-US" i="1" baseline="0" dirty="0" smtClean="0"/>
              <a:t>(Note: All elements images are inside ‘images’ folder)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Insert a Logo: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For better logo quality and avoid the white block, logo should be in *.png format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Click the view menu &gt; slide master &gt; insert &gt; picture &gt; select logo, put your logo in desirable area, in the first page of slide master and cover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Or you can insert logo in preferred slide by go to insert menu &gt; picture &gt; select logo.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Implement Layout Template into a slide: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Add new Slide (Ctl +M), Right Click on the new slide &gt; Right Click &gt; Select Layout &gt; select Desirable Template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dirty="0" smtClean="0"/>
              <a:t>Insert and Edit Date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Go to View &gt; Slide Master &gt; Insert &gt; Date and Time &gt; Checklist the date &gt; Select Update automatically or Fixed &gt; Apply to all or Apply in current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Animated Image or Text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dirty="0" smtClean="0"/>
              <a:t>Click the text box or images that you will be modifying, then choose "Custom Animation" from the drop-down list under "Slide Show" on the top menu bar. An area will open up on the right-hand side of the window.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Slide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All slide using ‘Fade Smoothly’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Title Slide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This Slide use “Title Slide”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The </a:t>
            </a:r>
            <a:r>
              <a:rPr lang="en-US" dirty="0" smtClean="0"/>
              <a:t>background images can be found in “images” folder named “background.jpg”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dirty="0" smtClean="0"/>
              <a:t>“Socialita</a:t>
            </a:r>
            <a:r>
              <a:rPr lang="en-US" baseline="0" dirty="0" smtClean="0"/>
              <a:t> Agency” is an image because it’s difficult to get big size font on ppt, you can found in PSD folder named “</a:t>
            </a:r>
            <a:r>
              <a:rPr lang="en-US" baseline="0" dirty="0" err="1" smtClean="0"/>
              <a:t>cover_tittle.psd</a:t>
            </a:r>
            <a:r>
              <a:rPr lang="en-US" baseline="0" dirty="0" smtClean="0"/>
              <a:t>”</a:t>
            </a: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You can add elements or icons in “</a:t>
            </a:r>
            <a:r>
              <a:rPr lang="en-US" dirty="0" smtClean="0"/>
              <a:t>images</a:t>
            </a:r>
            <a:r>
              <a:rPr lang="en-US" baseline="0" dirty="0" smtClean="0">
                <a:solidFill>
                  <a:srgbClr val="FF0000"/>
                </a:solidFill>
              </a:rPr>
              <a:t>” folder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Tittle Text: You can modify it, change color, rotate, etc. button_star.jpg”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Social</a:t>
            </a:r>
            <a:r>
              <a:rPr lang="en-US" baseline="0" dirty="0" smtClean="0"/>
              <a:t> Media Icons: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http://www.webdesignerdepot.com/2010/08/buddycons-vector-social-media-icons/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7421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Fun Facts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Social media trends are growing, annually increased the number you can add current data on this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“Fun Facts” Layout on Master Slide View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pPr>
              <a:buFontTx/>
              <a:buChar char="-"/>
            </a:pPr>
            <a:r>
              <a:rPr lang="en-US" baseline="0" smtClean="0"/>
              <a:t>    I’m using ‘Wipe’ effect for Circle and ‘Peek in’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>
              <a:buFontTx/>
              <a:buChar char="-"/>
            </a:pPr>
            <a:endParaRPr lang="en-US" smtClean="0"/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Fun Facts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Social media trends are growing, annually increased the number you can add current data on this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“Fun Facts” Layout on Master Slide View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pPr>
              <a:buFontTx/>
              <a:buChar char="-"/>
            </a:pPr>
            <a:r>
              <a:rPr lang="en-US" baseline="0" smtClean="0"/>
              <a:t>    I’m using ‘Wipe’ effect for Circle and ‘Peek in’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>
              <a:buFontTx/>
              <a:buChar char="-"/>
            </a:pPr>
            <a:endParaRPr lang="en-US" smtClean="0"/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Fun Facts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Social media trends are growing, annually increased the number you can add current data on this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“Fun Facts” Layout on Master Slide View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pPr>
              <a:buFontTx/>
              <a:buChar char="-"/>
            </a:pPr>
            <a:r>
              <a:rPr lang="en-US" baseline="0" smtClean="0"/>
              <a:t>    I’m using ‘Wipe’ effect for Circle and ‘Peek in’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>
              <a:buFontTx/>
              <a:buChar char="-"/>
            </a:pPr>
            <a:endParaRPr lang="en-US" smtClean="0"/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Before edit</a:t>
            </a:r>
            <a:r>
              <a:rPr lang="en-US" baseline="0" dirty="0" smtClean="0">
                <a:solidFill>
                  <a:srgbClr val="FF0000"/>
                </a:solidFill>
              </a:rPr>
              <a:t> this PowerPoint template: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>
                <a:solidFill>
                  <a:srgbClr val="FF0000"/>
                </a:solidFill>
              </a:rPr>
              <a:t>   Please Make sure required fonts installed (this presentation use: League Gothic and Museo)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>
                <a:solidFill>
                  <a:srgbClr val="FF0000"/>
                </a:solidFill>
              </a:rPr>
              <a:t>   This is a Master file, Just in case you made some modifications, please Save As this file with new file name.</a:t>
            </a:r>
          </a:p>
          <a:p>
            <a:pPr>
              <a:buFontTx/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>
              <a:buFontTx/>
              <a:buNone/>
            </a:pPr>
            <a:r>
              <a:rPr lang="en-US" dirty="0" smtClean="0">
                <a:solidFill>
                  <a:srgbClr val="FF0000"/>
                </a:solidFill>
              </a:rPr>
              <a:t>Let’s start</a:t>
            </a:r>
            <a:r>
              <a:rPr lang="en-US" baseline="0" dirty="0" smtClean="0">
                <a:solidFill>
                  <a:srgbClr val="FF0000"/>
                </a:solidFill>
              </a:rPr>
              <a:t> editing file</a:t>
            </a:r>
            <a:r>
              <a:rPr lang="en-US" dirty="0" smtClean="0">
                <a:solidFill>
                  <a:srgbClr val="FF0000"/>
                </a:solidFill>
              </a:rPr>
              <a:t>… </a:t>
            </a:r>
            <a:r>
              <a:rPr lang="en-US" dirty="0" smtClean="0">
                <a:solidFill>
                  <a:srgbClr val="FF0000"/>
                </a:solidFill>
                <a:sym typeface="Wingdings" pitchFamily="2" charset="2"/>
              </a:rPr>
              <a:t></a:t>
            </a:r>
          </a:p>
          <a:p>
            <a:pPr>
              <a:buFontTx/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dirty="0" smtClean="0">
                <a:solidFill>
                  <a:srgbClr val="FF0000"/>
                </a:solidFill>
              </a:rPr>
              <a:t>HOW</a:t>
            </a:r>
            <a:r>
              <a:rPr lang="en-US" baseline="0" dirty="0" smtClean="0">
                <a:solidFill>
                  <a:srgbClr val="FF0000"/>
                </a:solidFill>
              </a:rPr>
              <a:t> TO (also available in documentation file):</a:t>
            </a:r>
          </a:p>
          <a:p>
            <a:pPr marL="228600" indent="-228600">
              <a:buAutoNum type="arabicPeriod"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Changing the background image: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Click the view menu &gt; slide master &gt; insert &gt; picture &gt; select preferred ‘background.jpg’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Insert Background image in the first page of Slide master&gt; Right Click &gt; Send to Back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	</a:t>
            </a:r>
            <a:r>
              <a:rPr lang="en-US" i="1" baseline="0" dirty="0" smtClean="0"/>
              <a:t>(Note: All elements images are inside ‘images’ folder)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Insert a Logo: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For better logo quality and avoid the white block, logo should be in *.png format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Click the view menu &gt; slide master &gt; insert &gt; picture &gt; select logo, put your logo in desirable area, in the first page of slide master and cover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Or you can insert logo in preferred slide by go to insert menu &gt; picture &gt; select logo.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Implement Layout Template into a slide: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Add new Slide (Ctl +M), Right Click on the new slide &gt; Right Click &gt; Select Layout &gt; select Desirable Template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dirty="0" smtClean="0"/>
              <a:t>Insert and Edit Date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Go to View &gt; Slide Master &gt; Insert &gt; Date and Time &gt; Checklist the date &gt; Select Update automatically or Fixed &gt; Apply to all or Apply in current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Animated Image or Text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dirty="0" smtClean="0"/>
              <a:t>Click the text box or images that you will be modifying, then choose "Custom Animation" from the drop-down list under "Slide Show" on the top menu bar. An area will open up on the right-hand side of the window.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Slide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All slide using ‘Fade Smoothly’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Title Slide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This Slide use “Title Slide”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The </a:t>
            </a:r>
            <a:r>
              <a:rPr lang="en-US" dirty="0" smtClean="0"/>
              <a:t>background images can be found in “images” folder named “background.jpg”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dirty="0" smtClean="0"/>
              <a:t>“Socialita</a:t>
            </a:r>
            <a:r>
              <a:rPr lang="en-US" baseline="0" dirty="0" smtClean="0"/>
              <a:t> Agency” is an image because it’s difficult to get big size font on ppt, you can found in PSD folder named “</a:t>
            </a:r>
            <a:r>
              <a:rPr lang="en-US" baseline="0" dirty="0" err="1" smtClean="0"/>
              <a:t>cover_tittle.psd</a:t>
            </a:r>
            <a:r>
              <a:rPr lang="en-US" baseline="0" dirty="0" smtClean="0"/>
              <a:t>”</a:t>
            </a: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You can add elements or icons in “</a:t>
            </a:r>
            <a:r>
              <a:rPr lang="en-US" dirty="0" smtClean="0"/>
              <a:t>images</a:t>
            </a:r>
            <a:r>
              <a:rPr lang="en-US" baseline="0" dirty="0" smtClean="0">
                <a:solidFill>
                  <a:srgbClr val="FF0000"/>
                </a:solidFill>
              </a:rPr>
              <a:t>” folder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Tittle Text: You can modify it, change color, rotate, etc. button_star.jpg”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Social</a:t>
            </a:r>
            <a:r>
              <a:rPr lang="en-US" baseline="0" dirty="0" smtClean="0"/>
              <a:t> Media Icons: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http://www.webdesignerdepot.com/2010/08/buddycons-vector-social-media-icons/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7421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Services Slide</a:t>
            </a:r>
          </a:p>
          <a:p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This is a slide to expose your Service. Use “Service Slide” Layout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Add your higher size photo or logo by click the image icon. You can make it transparent saved to Png file.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  <a:endParaRPr lang="en-US" dirty="0" smtClean="0"/>
          </a:p>
          <a:p>
            <a:r>
              <a:rPr lang="en-US" dirty="0" smtClean="0"/>
              <a:t>Animation</a:t>
            </a:r>
          </a:p>
          <a:p>
            <a:endParaRPr lang="en-US" dirty="0" smtClean="0"/>
          </a:p>
          <a:p>
            <a:pPr>
              <a:buFontTx/>
              <a:buChar char="-"/>
            </a:pPr>
            <a:r>
              <a:rPr lang="en-US" baseline="0" dirty="0" smtClean="0"/>
              <a:t>    This Slide using ‘Peek in’ animation for some elements</a:t>
            </a:r>
          </a:p>
          <a:p>
            <a:pPr>
              <a:buFontTx/>
              <a:buChar char="-"/>
            </a:pPr>
            <a:r>
              <a:rPr lang="en-US" baseline="0" dirty="0" smtClean="0"/>
              <a:t>    Don’t forget grouped image before add animation effect.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Strategies</a:t>
            </a:r>
          </a:p>
          <a:p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Building communications on Social media is not easy, share do’s and don’t when communicate Social Media campaign.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This Slide use “Comparisons” Layout on Master Slide View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  <a:endParaRPr lang="en-US" dirty="0" smtClean="0"/>
          </a:p>
          <a:p>
            <a:r>
              <a:rPr lang="en-US" dirty="0" smtClean="0"/>
              <a:t>Animation</a:t>
            </a:r>
          </a:p>
          <a:p>
            <a:pPr>
              <a:buFontTx/>
              <a:buChar char="-"/>
            </a:pPr>
            <a:r>
              <a:rPr lang="en-US" baseline="0" dirty="0" smtClean="0"/>
              <a:t>    I’m using ‘wipe’ and ‘flashbulb’ effect for Circle and </a:t>
            </a:r>
          </a:p>
          <a:p>
            <a:pPr>
              <a:buFontTx/>
              <a:buChar char="-"/>
            </a:pPr>
            <a:r>
              <a:rPr lang="en-US" baseline="0" dirty="0" smtClean="0"/>
              <a:t>    ‘Peek in’ animation for some elements</a:t>
            </a:r>
          </a:p>
          <a:p>
            <a:pPr>
              <a:buFontTx/>
              <a:buChar char="-"/>
            </a:pPr>
            <a:r>
              <a:rPr lang="en-US" baseline="0" dirty="0" smtClean="0"/>
              <a:t>    Don’t forget grouped image before add animation effect.</a:t>
            </a:r>
          </a:p>
          <a:p>
            <a:pPr>
              <a:buFontTx/>
              <a:buChar char="-"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31</a:t>
            </a:fld>
            <a:endParaRPr 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Before edit</a:t>
            </a:r>
            <a:r>
              <a:rPr lang="en-US" baseline="0" dirty="0" smtClean="0">
                <a:solidFill>
                  <a:srgbClr val="FF0000"/>
                </a:solidFill>
              </a:rPr>
              <a:t> this PowerPoint template: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>
                <a:solidFill>
                  <a:srgbClr val="FF0000"/>
                </a:solidFill>
              </a:rPr>
              <a:t>   Please Make sure required fonts installed (this presentation use: League Gothic and Museo)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>
                <a:solidFill>
                  <a:srgbClr val="FF0000"/>
                </a:solidFill>
              </a:rPr>
              <a:t>   This is a Master file, Just in case you made some modifications, please Save As this file with new file name.</a:t>
            </a:r>
          </a:p>
          <a:p>
            <a:pPr>
              <a:buFontTx/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>
              <a:buFontTx/>
              <a:buNone/>
            </a:pPr>
            <a:r>
              <a:rPr lang="en-US" dirty="0" smtClean="0">
                <a:solidFill>
                  <a:srgbClr val="FF0000"/>
                </a:solidFill>
              </a:rPr>
              <a:t>Let’s start</a:t>
            </a:r>
            <a:r>
              <a:rPr lang="en-US" baseline="0" dirty="0" smtClean="0">
                <a:solidFill>
                  <a:srgbClr val="FF0000"/>
                </a:solidFill>
              </a:rPr>
              <a:t> editing file</a:t>
            </a:r>
            <a:r>
              <a:rPr lang="en-US" dirty="0" smtClean="0">
                <a:solidFill>
                  <a:srgbClr val="FF0000"/>
                </a:solidFill>
              </a:rPr>
              <a:t>… </a:t>
            </a:r>
            <a:r>
              <a:rPr lang="en-US" dirty="0" smtClean="0">
                <a:solidFill>
                  <a:srgbClr val="FF0000"/>
                </a:solidFill>
                <a:sym typeface="Wingdings" pitchFamily="2" charset="2"/>
              </a:rPr>
              <a:t></a:t>
            </a:r>
          </a:p>
          <a:p>
            <a:pPr>
              <a:buFontTx/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dirty="0" smtClean="0">
                <a:solidFill>
                  <a:srgbClr val="FF0000"/>
                </a:solidFill>
              </a:rPr>
              <a:t>HOW</a:t>
            </a:r>
            <a:r>
              <a:rPr lang="en-US" baseline="0" dirty="0" smtClean="0">
                <a:solidFill>
                  <a:srgbClr val="FF0000"/>
                </a:solidFill>
              </a:rPr>
              <a:t> TO (also available in documentation file):</a:t>
            </a:r>
          </a:p>
          <a:p>
            <a:pPr marL="228600" indent="-228600">
              <a:buAutoNum type="arabicPeriod"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Changing the background image: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Click the view menu &gt; slide master &gt; insert &gt; picture &gt; select preferred ‘background.jpg’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Insert Background image in the first page of Slide master&gt; Right Click &gt; Send to Back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	</a:t>
            </a:r>
            <a:r>
              <a:rPr lang="en-US" i="1" baseline="0" dirty="0" smtClean="0"/>
              <a:t>(Note: All elements images are inside ‘images’ folder)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Insert a Logo: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For better logo quality and avoid the white block, logo should be in *.png format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Click the view menu &gt; slide master &gt; insert &gt; picture &gt; select logo, put your logo in desirable area, in the first page of slide master and cover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Or you can insert logo in preferred slide by go to insert menu &gt; picture &gt; select logo.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Implement Layout Template into a slide: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Add new Slide (Ctl +M), Right Click on the new slide &gt; Right Click &gt; Select Layout &gt; select Desirable Template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dirty="0" smtClean="0"/>
              <a:t>Insert and Edit Date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Go to View &gt; Slide Master &gt; Insert &gt; Date and Time &gt; Checklist the date &gt; Select Update automatically or Fixed &gt; Apply to all or Apply in current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Animated Image or Text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dirty="0" smtClean="0"/>
              <a:t>Click the text box or images that you will be modifying, then choose "Custom Animation" from the drop-down list under "Slide Show" on the top menu bar. An area will open up on the right-hand side of the window.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Slide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All slide using ‘Fade Smoothly’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Title Slide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This Slide use “Title Slide”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The </a:t>
            </a:r>
            <a:r>
              <a:rPr lang="en-US" dirty="0" smtClean="0"/>
              <a:t>background images can be found in “images” folder named “background.jpg”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dirty="0" smtClean="0"/>
              <a:t>“Socialita</a:t>
            </a:r>
            <a:r>
              <a:rPr lang="en-US" baseline="0" dirty="0" smtClean="0"/>
              <a:t> Agency” is an image because it’s difficult to get big size font on ppt, you can found in PSD folder named “</a:t>
            </a:r>
            <a:r>
              <a:rPr lang="en-US" baseline="0" dirty="0" err="1" smtClean="0"/>
              <a:t>cover_tittle.psd</a:t>
            </a:r>
            <a:r>
              <a:rPr lang="en-US" baseline="0" dirty="0" smtClean="0"/>
              <a:t>”</a:t>
            </a: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You can add elements or icons in “</a:t>
            </a:r>
            <a:r>
              <a:rPr lang="en-US" dirty="0" smtClean="0"/>
              <a:t>images</a:t>
            </a:r>
            <a:r>
              <a:rPr lang="en-US" baseline="0" dirty="0" smtClean="0">
                <a:solidFill>
                  <a:srgbClr val="FF0000"/>
                </a:solidFill>
              </a:rPr>
              <a:t>” folder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Tittle Text: You can modify it, change color, rotate, etc. button_star.jpg”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Social</a:t>
            </a:r>
            <a:r>
              <a:rPr lang="en-US" baseline="0" dirty="0" smtClean="0"/>
              <a:t> Media Icons: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http://www.webdesignerdepot.com/2010/08/buddycons-vector-social-media-icons/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74213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Fun Facts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Social media trends are growing, annually increased the number you can add current data on this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“Fun Facts” Layout on Master Slide View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pPr>
              <a:buFontTx/>
              <a:buChar char="-"/>
            </a:pPr>
            <a:r>
              <a:rPr lang="en-US" baseline="0" smtClean="0"/>
              <a:t>    I’m using ‘Wipe’ effect for Circle and ‘Peek in’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>
              <a:buFontTx/>
              <a:buChar char="-"/>
            </a:pPr>
            <a:endParaRPr lang="en-US" smtClean="0"/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Slide With Chart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“Slide wih chart” Layout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Click Video Icon to Add a Chart.</a:t>
            </a:r>
          </a:p>
          <a:p>
            <a:endParaRPr lang="en-US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endParaRPr lang="en-US" smtClean="0"/>
          </a:p>
          <a:p>
            <a:pPr>
              <a:buFontTx/>
              <a:buChar char="-"/>
            </a:pPr>
            <a:r>
              <a:rPr lang="en-US" baseline="0" smtClean="0"/>
              <a:t>    I’m using ‘Peek in’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>
              <a:buFontTx/>
              <a:buChar char="-"/>
            </a:pPr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Slide With Chart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“Slide wih chart” Layout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Click Video Icon to Add a Chart.</a:t>
            </a:r>
          </a:p>
          <a:p>
            <a:endParaRPr lang="en-US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endParaRPr lang="en-US" smtClean="0"/>
          </a:p>
          <a:p>
            <a:pPr>
              <a:buFontTx/>
              <a:buChar char="-"/>
            </a:pPr>
            <a:r>
              <a:rPr lang="en-US" baseline="0" smtClean="0"/>
              <a:t>    I’m using ‘Peek in’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>
              <a:buFontTx/>
              <a:buChar char="-"/>
            </a:pPr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Measurements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Communcation on Social Media Today, equipped with measurement technology, to see how the communication impact.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“Measurement” Layout on Master Slide View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endParaRPr lang="en-US" smtClean="0"/>
          </a:p>
          <a:p>
            <a:pPr>
              <a:buFontTx/>
              <a:buChar char="-"/>
            </a:pPr>
            <a:r>
              <a:rPr lang="en-US" baseline="0" smtClean="0"/>
              <a:t>    I’m using ‘Peek in’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>
              <a:buFontTx/>
              <a:buChar char="-"/>
            </a:pPr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Before edit</a:t>
            </a:r>
            <a:r>
              <a:rPr lang="en-US" baseline="0" dirty="0" smtClean="0">
                <a:solidFill>
                  <a:srgbClr val="FF0000"/>
                </a:solidFill>
              </a:rPr>
              <a:t> this PowerPoint template: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>
                <a:solidFill>
                  <a:srgbClr val="FF0000"/>
                </a:solidFill>
              </a:rPr>
              <a:t>   Please Make sure required fonts installed (this presentation use: League Gothic and Museo)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>
                <a:solidFill>
                  <a:srgbClr val="FF0000"/>
                </a:solidFill>
              </a:rPr>
              <a:t>   This is a Master file, Just in case you made some modifications, please Save As this file with new file name.</a:t>
            </a:r>
          </a:p>
          <a:p>
            <a:pPr>
              <a:buFontTx/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>
              <a:buFontTx/>
              <a:buNone/>
            </a:pPr>
            <a:r>
              <a:rPr lang="en-US" dirty="0" smtClean="0">
                <a:solidFill>
                  <a:srgbClr val="FF0000"/>
                </a:solidFill>
              </a:rPr>
              <a:t>Let’s start</a:t>
            </a:r>
            <a:r>
              <a:rPr lang="en-US" baseline="0" dirty="0" smtClean="0">
                <a:solidFill>
                  <a:srgbClr val="FF0000"/>
                </a:solidFill>
              </a:rPr>
              <a:t> editing file</a:t>
            </a:r>
            <a:r>
              <a:rPr lang="en-US" dirty="0" smtClean="0">
                <a:solidFill>
                  <a:srgbClr val="FF0000"/>
                </a:solidFill>
              </a:rPr>
              <a:t>… </a:t>
            </a:r>
            <a:r>
              <a:rPr lang="en-US" dirty="0" smtClean="0">
                <a:solidFill>
                  <a:srgbClr val="FF0000"/>
                </a:solidFill>
                <a:sym typeface="Wingdings" pitchFamily="2" charset="2"/>
              </a:rPr>
              <a:t></a:t>
            </a:r>
          </a:p>
          <a:p>
            <a:pPr>
              <a:buFontTx/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dirty="0" smtClean="0">
                <a:solidFill>
                  <a:srgbClr val="FF0000"/>
                </a:solidFill>
              </a:rPr>
              <a:t>HOW</a:t>
            </a:r>
            <a:r>
              <a:rPr lang="en-US" baseline="0" dirty="0" smtClean="0">
                <a:solidFill>
                  <a:srgbClr val="FF0000"/>
                </a:solidFill>
              </a:rPr>
              <a:t> TO (also available in documentation file):</a:t>
            </a:r>
          </a:p>
          <a:p>
            <a:pPr marL="228600" indent="-228600">
              <a:buAutoNum type="arabicPeriod"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Changing the background image: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Click the view menu &gt; slide master &gt; insert &gt; picture &gt; select preferred ‘background.jpg’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Insert Background image in the first page of Slide master&gt; Right Click &gt; Send to Back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	</a:t>
            </a:r>
            <a:r>
              <a:rPr lang="en-US" i="1" baseline="0" dirty="0" smtClean="0"/>
              <a:t>(Note: All elements images are inside ‘images’ folder)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Insert a Logo: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For better logo quality and avoid the white block, logo should be in *.png format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Click the view menu &gt; slide master &gt; insert &gt; picture &gt; select logo, put your logo in desirable area, in the first page of slide master and cover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Or you can insert logo in preferred slide by go to insert menu &gt; picture &gt; select logo.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Implement Layout Template into a slide: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Add new Slide (Ctl +M), Right Click on the new slide &gt; Right Click &gt; Select Layout &gt; select Desirable Template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dirty="0" smtClean="0"/>
              <a:t>Insert and Edit Date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Go to View &gt; Slide Master &gt; Insert &gt; Date and Time &gt; Checklist the date &gt; Select Update automatically or Fixed &gt; Apply to all or Apply in current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Animated Image or Text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dirty="0" smtClean="0"/>
              <a:t>Click the text box or images that you will be modifying, then choose "Custom Animation" from the drop-down list under "Slide Show" on the top menu bar. An area will open up on the right-hand side of the window.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Slide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All slide using ‘Fade Smoothly’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Title Slide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This Slide use “Title Slide”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The </a:t>
            </a:r>
            <a:r>
              <a:rPr lang="en-US" dirty="0" smtClean="0"/>
              <a:t>background images can be found in “images” folder named “background.jpg”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dirty="0" smtClean="0"/>
              <a:t>“Socialita</a:t>
            </a:r>
            <a:r>
              <a:rPr lang="en-US" baseline="0" dirty="0" smtClean="0"/>
              <a:t> Agency” is an image because it’s difficult to get big size font on ppt, you can found in PSD folder named “</a:t>
            </a:r>
            <a:r>
              <a:rPr lang="en-US" baseline="0" dirty="0" err="1" smtClean="0"/>
              <a:t>cover_tittle.psd</a:t>
            </a:r>
            <a:r>
              <a:rPr lang="en-US" baseline="0" dirty="0" smtClean="0"/>
              <a:t>”</a:t>
            </a: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You can add elements or icons in “</a:t>
            </a:r>
            <a:r>
              <a:rPr lang="en-US" dirty="0" smtClean="0"/>
              <a:t>images</a:t>
            </a:r>
            <a:r>
              <a:rPr lang="en-US" baseline="0" dirty="0" smtClean="0">
                <a:solidFill>
                  <a:srgbClr val="FF0000"/>
                </a:solidFill>
              </a:rPr>
              <a:t>” folder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Tittle Text: You can modify it, change color, rotate, etc. button_star.jpg”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Social</a:t>
            </a:r>
            <a:r>
              <a:rPr lang="en-US" baseline="0" dirty="0" smtClean="0"/>
              <a:t> Media Icons: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http://www.webdesignerdepot.com/2010/08/buddycons-vector-social-media-icons/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74213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Fun Facts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Social media trends are growing, annually increased the number you can add current data on this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“Fun Facts” Layout on Master Slide View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pPr>
              <a:buFontTx/>
              <a:buChar char="-"/>
            </a:pPr>
            <a:r>
              <a:rPr lang="en-US" baseline="0" smtClean="0"/>
              <a:t>    I’m using ‘Wipe’ effect for Circle and ‘Peek in’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>
              <a:buFontTx/>
              <a:buChar char="-"/>
            </a:pPr>
            <a:endParaRPr lang="en-US" smtClean="0"/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Measurements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Communcation on Social Media Today, equipped with measurement technology, to see how the communication impact.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“Measurement” Layout on Master Slide View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endParaRPr lang="en-US" smtClean="0"/>
          </a:p>
          <a:p>
            <a:pPr>
              <a:buFontTx/>
              <a:buChar char="-"/>
            </a:pPr>
            <a:r>
              <a:rPr lang="en-US" baseline="0" smtClean="0"/>
              <a:t>    I’m using ‘Peek in’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>
              <a:buFontTx/>
              <a:buChar char="-"/>
            </a:pPr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Social Media Today</a:t>
            </a:r>
          </a:p>
          <a:p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Technology change everything also the way we communicate.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Explain the Social media and people in using technology, previously and today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This Slide use “</a:t>
            </a:r>
            <a:r>
              <a:rPr lang="en-US" baseline="0" dirty="0" err="1" smtClean="0">
                <a:solidFill>
                  <a:srgbClr val="FF0000"/>
                </a:solidFill>
              </a:rPr>
              <a:t>Socila</a:t>
            </a:r>
            <a:r>
              <a:rPr lang="en-US" baseline="0" dirty="0" smtClean="0">
                <a:solidFill>
                  <a:srgbClr val="FF0000"/>
                </a:solidFill>
              </a:rPr>
              <a:t> Media Today” Layout on Master Slide View</a:t>
            </a:r>
          </a:p>
          <a:p>
            <a:pPr>
              <a:buFontTx/>
              <a:buChar char="-"/>
            </a:pPr>
            <a:r>
              <a:rPr lang="en-US" baseline="0" dirty="0" smtClean="0"/>
              <a:t>    Phone icon you can get here: </a:t>
            </a:r>
          </a:p>
          <a:p>
            <a:pPr>
              <a:buFontTx/>
              <a:buNone/>
            </a:pPr>
            <a:r>
              <a:rPr lang="en-US" baseline="0" dirty="0" smtClean="0"/>
              <a:t>     http://www.iconarchive.com/show/heartquake-prevention-icons-by-iconshock/telefono-icon.html</a:t>
            </a:r>
          </a:p>
          <a:p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/>
              <a:t>iPhone icon you can get here: </a:t>
            </a: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	http://www.iconarchive.com/show/apple-products-icons-by-svengraph/iPhone-front-black-icon.html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/>
              <a:t>Mail icon you can get here: </a:t>
            </a: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	http://www.iconarchive.com/show/stainless-icons-by-iconleak/mail-icon.html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err="1" smtClean="0"/>
              <a:t>eMail</a:t>
            </a:r>
            <a:r>
              <a:rPr lang="en-US" baseline="0" dirty="0" smtClean="0"/>
              <a:t> icon you can get here: </a:t>
            </a: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	http://www.iconarchive.com/show/mobile-icons-by-youdu/Mail-icon.html</a:t>
            </a: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/>
              <a:t>News icon you can get here: </a:t>
            </a: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	http://www.iconarchive.com/show/oxygen-icons-by-oxygen-icons.org/Mimetypes-message-news-icon.html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err="1" smtClean="0"/>
              <a:t>eNews</a:t>
            </a:r>
            <a:r>
              <a:rPr lang="en-US" baseline="0" dirty="0" smtClean="0"/>
              <a:t> icon you can get here: </a:t>
            </a: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	http://www.iconarchive.com/show/nod-icons-by-rimshotdesign/Location-NEWS-icon.html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/>
              <a:t>iMac icon you can get here: </a:t>
            </a: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	http://www.iconarchive.com/show/bee-mac-icons-by-artbees/iMac-24-icon.html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/>
              <a:t>Socialize icon you can get here: </a:t>
            </a: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	http://www.iconarchive.com/show/aesthetica-2-icons-by-dryicons/user-comments-icon.html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/>
              <a:t>Social.net icon you can get here: </a:t>
            </a: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	http://www.iconarchive.com/show/social-balloons-icons-by-double-j-design/social-balloon-twitter-icon.html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	http://www.iconarchive.com/show/social-balloons-icons-by-double-j-design/social-balloon-facebook-icon.html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	http://www.iconarchive.com/show/social-balloons-icons-by-double-j-design/social-balloon-youtube-icon.html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Before edit</a:t>
            </a:r>
            <a:r>
              <a:rPr lang="en-US" baseline="0" dirty="0" smtClean="0">
                <a:solidFill>
                  <a:srgbClr val="FF0000"/>
                </a:solidFill>
              </a:rPr>
              <a:t> this PowerPoint template: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>
                <a:solidFill>
                  <a:srgbClr val="FF0000"/>
                </a:solidFill>
              </a:rPr>
              <a:t>   Please Make sure required fonts installed (this presentation use: League Gothic and Museo)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>
                <a:solidFill>
                  <a:srgbClr val="FF0000"/>
                </a:solidFill>
              </a:rPr>
              <a:t>   This is a Master file, Just in case you made some modifications, please Save As this file with new file name.</a:t>
            </a:r>
          </a:p>
          <a:p>
            <a:pPr>
              <a:buFontTx/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>
              <a:buFontTx/>
              <a:buNone/>
            </a:pPr>
            <a:r>
              <a:rPr lang="en-US" dirty="0" smtClean="0">
                <a:solidFill>
                  <a:srgbClr val="FF0000"/>
                </a:solidFill>
              </a:rPr>
              <a:t>Let’s start</a:t>
            </a:r>
            <a:r>
              <a:rPr lang="en-US" baseline="0" dirty="0" smtClean="0">
                <a:solidFill>
                  <a:srgbClr val="FF0000"/>
                </a:solidFill>
              </a:rPr>
              <a:t> editing file</a:t>
            </a:r>
            <a:r>
              <a:rPr lang="en-US" dirty="0" smtClean="0">
                <a:solidFill>
                  <a:srgbClr val="FF0000"/>
                </a:solidFill>
              </a:rPr>
              <a:t>… </a:t>
            </a:r>
            <a:r>
              <a:rPr lang="en-US" dirty="0" smtClean="0">
                <a:solidFill>
                  <a:srgbClr val="FF0000"/>
                </a:solidFill>
                <a:sym typeface="Wingdings" pitchFamily="2" charset="2"/>
              </a:rPr>
              <a:t></a:t>
            </a:r>
          </a:p>
          <a:p>
            <a:pPr>
              <a:buFontTx/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dirty="0" smtClean="0">
                <a:solidFill>
                  <a:srgbClr val="FF0000"/>
                </a:solidFill>
              </a:rPr>
              <a:t>HOW</a:t>
            </a:r>
            <a:r>
              <a:rPr lang="en-US" baseline="0" dirty="0" smtClean="0">
                <a:solidFill>
                  <a:srgbClr val="FF0000"/>
                </a:solidFill>
              </a:rPr>
              <a:t> TO (also available in documentation file):</a:t>
            </a:r>
          </a:p>
          <a:p>
            <a:pPr marL="228600" indent="-228600">
              <a:buAutoNum type="arabicPeriod"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Changing the background image: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Click the view menu &gt; slide master &gt; insert &gt; picture &gt; select preferred ‘background.jpg’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Insert Background image in the first page of Slide master&gt; Right Click &gt; Send to Back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	</a:t>
            </a:r>
            <a:r>
              <a:rPr lang="en-US" i="1" baseline="0" dirty="0" smtClean="0"/>
              <a:t>(Note: All elements images are inside ‘images’ folder)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Insert a Logo: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For better logo quality and avoid the white block, logo should be in *.png format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Click the view menu &gt; slide master &gt; insert &gt; picture &gt; select logo, put your logo in desirable area, in the first page of slide master and cover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Or you can insert logo in preferred slide by go to insert menu &gt; picture &gt; select logo.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Implement Layout Template into a slide: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Add new Slide (Ctl +M), Right Click on the new slide &gt; Right Click &gt; Select Layout &gt; select Desirable Template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dirty="0" smtClean="0"/>
              <a:t>Insert and Edit Date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Go to View &gt; Slide Master &gt; Insert &gt; Date and Time &gt; Checklist the date &gt; Select Update automatically or Fixed &gt; Apply to all or Apply in current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Animated Image or Text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dirty="0" smtClean="0"/>
              <a:t>Click the text box or images that you will be modifying, then choose "Custom Animation" from the drop-down list under "Slide Show" on the top menu bar. An area will open up on the right-hand side of the window.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Slide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All slide using ‘Fade Smoothly’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Title Slide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This Slide use “Title Slide”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The </a:t>
            </a:r>
            <a:r>
              <a:rPr lang="en-US" dirty="0" smtClean="0"/>
              <a:t>background images can be found in “images” folder named “background.jpg”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dirty="0" smtClean="0"/>
              <a:t>“Socialita</a:t>
            </a:r>
            <a:r>
              <a:rPr lang="en-US" baseline="0" dirty="0" smtClean="0"/>
              <a:t> Agency” is an image because it’s difficult to get big size font on ppt, you can found in PSD folder named “</a:t>
            </a:r>
            <a:r>
              <a:rPr lang="en-US" baseline="0" dirty="0" err="1" smtClean="0"/>
              <a:t>cover_tittle.psd</a:t>
            </a:r>
            <a:r>
              <a:rPr lang="en-US" baseline="0" dirty="0" smtClean="0"/>
              <a:t>”</a:t>
            </a: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You can add elements or icons in “</a:t>
            </a:r>
            <a:r>
              <a:rPr lang="en-US" dirty="0" smtClean="0"/>
              <a:t>images</a:t>
            </a:r>
            <a:r>
              <a:rPr lang="en-US" baseline="0" dirty="0" smtClean="0">
                <a:solidFill>
                  <a:srgbClr val="FF0000"/>
                </a:solidFill>
              </a:rPr>
              <a:t>” folder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Tittle Text: You can modify it, change color, rotate, etc. button_star.jpg”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Social</a:t>
            </a:r>
            <a:r>
              <a:rPr lang="en-US" baseline="0" dirty="0" smtClean="0"/>
              <a:t> Media Icons: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http://www.webdesignerdepot.com/2010/08/buddycons-vector-social-media-icons/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74213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Comparisons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Social Media websites are unique, comparison can show how each social media works on.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“Comparisons” Layout on Master Slide View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pPr>
              <a:buFontTx/>
              <a:buChar char="-"/>
            </a:pPr>
            <a:r>
              <a:rPr lang="en-US" baseline="0" smtClean="0"/>
              <a:t>    I’m using ‘Checkerboard’ effect for Circle and ‘Peek in’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>
              <a:buFontTx/>
              <a:buChar char="-"/>
            </a:pPr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Fun Facts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Social media trends are growing, annually increased the number you can add current data on this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“Fun Facts” Layout on Master Slide View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pPr>
              <a:buFontTx/>
              <a:buChar char="-"/>
            </a:pPr>
            <a:r>
              <a:rPr lang="en-US" baseline="0" smtClean="0"/>
              <a:t>    I’m using ‘Wipe’ effect for Circle and ‘Peek in’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>
              <a:buFontTx/>
              <a:buChar char="-"/>
            </a:pPr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Fun Facts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Social media trends are growing, annually increased the number you can add current data on this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“Fun Facts” Layout on Master Slide View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pPr>
              <a:buFontTx/>
              <a:buChar char="-"/>
            </a:pPr>
            <a:r>
              <a:rPr lang="en-US" baseline="0" smtClean="0"/>
              <a:t>    I’m using ‘Wipe’ effect for Circle and ‘Peek in’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>
              <a:buFontTx/>
              <a:buChar char="-"/>
            </a:pPr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Measurements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Communcation on Social Media Today, equipped with measurement technology, to see how the communication impact.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“Measurement” Layout on Master Slide View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endParaRPr lang="en-US" smtClean="0"/>
          </a:p>
          <a:p>
            <a:pPr>
              <a:buFontTx/>
              <a:buChar char="-"/>
            </a:pPr>
            <a:r>
              <a:rPr lang="en-US" baseline="0" smtClean="0"/>
              <a:t>    I’m using ‘Peek in’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>
              <a:buFontTx/>
              <a:buChar char="-"/>
            </a:pPr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Before edit</a:t>
            </a:r>
            <a:r>
              <a:rPr lang="en-US" baseline="0" dirty="0" smtClean="0">
                <a:solidFill>
                  <a:srgbClr val="FF0000"/>
                </a:solidFill>
              </a:rPr>
              <a:t> this PowerPoint template: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>
                <a:solidFill>
                  <a:srgbClr val="FF0000"/>
                </a:solidFill>
              </a:rPr>
              <a:t>   Please Make sure required fonts installed (this presentation use: League Gothic and Museo)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>
                <a:solidFill>
                  <a:srgbClr val="FF0000"/>
                </a:solidFill>
              </a:rPr>
              <a:t>   This is a Master file, Just in case you made some modifications, please Save As this file with new file name.</a:t>
            </a:r>
          </a:p>
          <a:p>
            <a:pPr>
              <a:buFontTx/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>
              <a:buFontTx/>
              <a:buNone/>
            </a:pPr>
            <a:r>
              <a:rPr lang="en-US" dirty="0" smtClean="0">
                <a:solidFill>
                  <a:srgbClr val="FF0000"/>
                </a:solidFill>
              </a:rPr>
              <a:t>Let’s start</a:t>
            </a:r>
            <a:r>
              <a:rPr lang="en-US" baseline="0" dirty="0" smtClean="0">
                <a:solidFill>
                  <a:srgbClr val="FF0000"/>
                </a:solidFill>
              </a:rPr>
              <a:t> editing file</a:t>
            </a:r>
            <a:r>
              <a:rPr lang="en-US" dirty="0" smtClean="0">
                <a:solidFill>
                  <a:srgbClr val="FF0000"/>
                </a:solidFill>
              </a:rPr>
              <a:t>… </a:t>
            </a:r>
            <a:r>
              <a:rPr lang="en-US" dirty="0" smtClean="0">
                <a:solidFill>
                  <a:srgbClr val="FF0000"/>
                </a:solidFill>
                <a:sym typeface="Wingdings" pitchFamily="2" charset="2"/>
              </a:rPr>
              <a:t></a:t>
            </a:r>
          </a:p>
          <a:p>
            <a:pPr>
              <a:buFontTx/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dirty="0" smtClean="0">
                <a:solidFill>
                  <a:srgbClr val="FF0000"/>
                </a:solidFill>
              </a:rPr>
              <a:t>HOW</a:t>
            </a:r>
            <a:r>
              <a:rPr lang="en-US" baseline="0" dirty="0" smtClean="0">
                <a:solidFill>
                  <a:srgbClr val="FF0000"/>
                </a:solidFill>
              </a:rPr>
              <a:t> TO (also available in documentation file):</a:t>
            </a:r>
          </a:p>
          <a:p>
            <a:pPr marL="228600" indent="-228600">
              <a:buAutoNum type="arabicPeriod"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Changing the background image: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Click the view menu &gt; slide master &gt; insert &gt; picture &gt; select preferred ‘background.jpg’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Insert Background image in the first page of Slide master&gt; Right Click &gt; Send to Back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	</a:t>
            </a:r>
            <a:r>
              <a:rPr lang="en-US" i="1" baseline="0" dirty="0" smtClean="0"/>
              <a:t>(Note: All elements images are inside ‘images’ folder)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Insert a Logo: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For better logo quality and avoid the white block, logo should be in *.png format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Click the view menu &gt; slide master &gt; insert &gt; picture &gt; select logo, put your logo in desirable area, in the first page of slide master and cover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Or you can insert logo in preferred slide by go to insert menu &gt; picture &gt; select logo.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Implement Layout Template into a slide: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Add new Slide (Ctl +M), Right Click on the new slide &gt; Right Click &gt; Select Layout &gt; select Desirable Template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dirty="0" smtClean="0"/>
              <a:t>Insert and Edit Date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Go to View &gt; Slide Master &gt; Insert &gt; Date and Time &gt; Checklist the date &gt; Select Update automatically or Fixed &gt; Apply to all or Apply in current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Animated Image or Text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dirty="0" smtClean="0"/>
              <a:t>Click the text box or images that you will be modifying, then choose "Custom Animation" from the drop-down list under "Slide Show" on the top menu bar. An area will open up on the right-hand side of the window.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Slide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All slide using ‘Fade Smoothly’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Title Slide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This Slide use “Title Slide”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The </a:t>
            </a:r>
            <a:r>
              <a:rPr lang="en-US" dirty="0" smtClean="0"/>
              <a:t>background images can be found in “images” folder named “background.jpg”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dirty="0" smtClean="0"/>
              <a:t>“Socialita</a:t>
            </a:r>
            <a:r>
              <a:rPr lang="en-US" baseline="0" dirty="0" smtClean="0"/>
              <a:t> Agency” is an image because it’s difficult to get big size font on ppt, you can found in PSD folder named “</a:t>
            </a:r>
            <a:r>
              <a:rPr lang="en-US" baseline="0" dirty="0" err="1" smtClean="0"/>
              <a:t>cover_tittle.psd</a:t>
            </a:r>
            <a:r>
              <a:rPr lang="en-US" baseline="0" dirty="0" smtClean="0"/>
              <a:t>”</a:t>
            </a: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You can add elements or icons in “</a:t>
            </a:r>
            <a:r>
              <a:rPr lang="en-US" dirty="0" smtClean="0"/>
              <a:t>images</a:t>
            </a:r>
            <a:r>
              <a:rPr lang="en-US" baseline="0" dirty="0" smtClean="0">
                <a:solidFill>
                  <a:srgbClr val="FF0000"/>
                </a:solidFill>
              </a:rPr>
              <a:t>” folder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Tittle Text: You can modify it, change color, rotate, etc. button_star.jpg”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Social</a:t>
            </a:r>
            <a:r>
              <a:rPr lang="en-US" baseline="0" dirty="0" smtClean="0"/>
              <a:t> Media Icons: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http://www.webdesignerdepot.com/2010/08/buddycons-vector-social-media-icons/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74213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Testimonials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You can add  what people said about your service on this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“Testimonials” Layout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endParaRPr lang="en-US" smtClean="0"/>
          </a:p>
          <a:p>
            <a:pPr>
              <a:buFontTx/>
              <a:buChar char="-"/>
            </a:pPr>
            <a:r>
              <a:rPr lang="en-US" baseline="0" smtClean="0"/>
              <a:t>    This Slide using ‘Peek in’ and ‘flash bulb’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Testimonials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You can add  what people said about your service on this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“Testimonials” Layout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endParaRPr lang="en-US" smtClean="0"/>
          </a:p>
          <a:p>
            <a:pPr>
              <a:buFontTx/>
              <a:buChar char="-"/>
            </a:pPr>
            <a:r>
              <a:rPr lang="en-US" baseline="0" smtClean="0"/>
              <a:t>    This Slide using ‘Peek in’ and ‘flash bulb’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Testimonials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You can add  what people said about your service on this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“Testimonials” Layout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endParaRPr lang="en-US" smtClean="0"/>
          </a:p>
          <a:p>
            <a:pPr>
              <a:buFontTx/>
              <a:buChar char="-"/>
            </a:pPr>
            <a:r>
              <a:rPr lang="en-US" baseline="0" smtClean="0"/>
              <a:t>    This Slide using ‘Peek in’ and ‘flash bulb’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Testimonials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You can add  what people said about your service on this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“Testimonials” Layout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endParaRPr lang="en-US" smtClean="0"/>
          </a:p>
          <a:p>
            <a:pPr>
              <a:buFontTx/>
              <a:buChar char="-"/>
            </a:pPr>
            <a:r>
              <a:rPr lang="en-US" baseline="0" smtClean="0"/>
              <a:t>    This Slide using ‘Peek in’ and ‘flash bulb’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Fun Facts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Social media trends are growing, annually increased the number you can add current data on this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“Fun Facts” Layout on Master Slide View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pPr>
              <a:buFontTx/>
              <a:buChar char="-"/>
            </a:pPr>
            <a:r>
              <a:rPr lang="en-US" baseline="0" smtClean="0"/>
              <a:t>    I’m using ‘Wipe’ effect for Circle and ‘Peek in’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>
              <a:buFontTx/>
              <a:buChar char="-"/>
            </a:pPr>
            <a:endParaRPr lang="en-US" smtClean="0"/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Testimonials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You can add  what people said about your service on this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“Testimonials” Layout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endParaRPr lang="en-US" smtClean="0"/>
          </a:p>
          <a:p>
            <a:pPr>
              <a:buFontTx/>
              <a:buChar char="-"/>
            </a:pPr>
            <a:r>
              <a:rPr lang="en-US" baseline="0" smtClean="0"/>
              <a:t>    This Slide using ‘Peek in’ and ‘flash bulb’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Testimonials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You can add  what people said about your service on this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“Testimonials” Layout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endParaRPr lang="en-US" smtClean="0"/>
          </a:p>
          <a:p>
            <a:pPr>
              <a:buFontTx/>
              <a:buChar char="-"/>
            </a:pPr>
            <a:r>
              <a:rPr lang="en-US" baseline="0" smtClean="0"/>
              <a:t>    This Slide using ‘Peek in’ and ‘flash bulb’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Measurements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Communcation on Social Media Today, equipped with measurement technology, to see how the communication impact.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“Measurement” Layout on Master Slide View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endParaRPr lang="en-US" smtClean="0"/>
          </a:p>
          <a:p>
            <a:pPr>
              <a:buFontTx/>
              <a:buChar char="-"/>
            </a:pPr>
            <a:r>
              <a:rPr lang="en-US" baseline="0" smtClean="0"/>
              <a:t>    I’m using ‘Peek in’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>
              <a:buFontTx/>
              <a:buChar char="-"/>
            </a:pPr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Connected Slide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“Connected” Layout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Put your contact information here.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The icons can be found in “images” folder.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Closing Slide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Put the closing statement here.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“Section Heade” Layout on Master Slide View.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Before edit</a:t>
            </a:r>
            <a:r>
              <a:rPr lang="en-US" baseline="0" dirty="0" smtClean="0">
                <a:solidFill>
                  <a:srgbClr val="FF0000"/>
                </a:solidFill>
              </a:rPr>
              <a:t> this PowerPoint template: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>
                <a:solidFill>
                  <a:srgbClr val="FF0000"/>
                </a:solidFill>
              </a:rPr>
              <a:t>   Please Make sure required fonts installed (this presentation use: League Gothic and Museo)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>
                <a:solidFill>
                  <a:srgbClr val="FF0000"/>
                </a:solidFill>
              </a:rPr>
              <a:t>   This is a Master file, Just in case you made some modifications, please Save As this file with new file name.</a:t>
            </a:r>
          </a:p>
          <a:p>
            <a:pPr>
              <a:buFontTx/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>
              <a:buFontTx/>
              <a:buNone/>
            </a:pPr>
            <a:r>
              <a:rPr lang="en-US" dirty="0" smtClean="0">
                <a:solidFill>
                  <a:srgbClr val="FF0000"/>
                </a:solidFill>
              </a:rPr>
              <a:t>Let’s start</a:t>
            </a:r>
            <a:r>
              <a:rPr lang="en-US" baseline="0" dirty="0" smtClean="0">
                <a:solidFill>
                  <a:srgbClr val="FF0000"/>
                </a:solidFill>
              </a:rPr>
              <a:t> editing file</a:t>
            </a:r>
            <a:r>
              <a:rPr lang="en-US" dirty="0" smtClean="0">
                <a:solidFill>
                  <a:srgbClr val="FF0000"/>
                </a:solidFill>
              </a:rPr>
              <a:t>… </a:t>
            </a:r>
            <a:r>
              <a:rPr lang="en-US" dirty="0" smtClean="0">
                <a:solidFill>
                  <a:srgbClr val="FF0000"/>
                </a:solidFill>
                <a:sym typeface="Wingdings" pitchFamily="2" charset="2"/>
              </a:rPr>
              <a:t></a:t>
            </a:r>
          </a:p>
          <a:p>
            <a:pPr>
              <a:buFontTx/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dirty="0" smtClean="0">
                <a:solidFill>
                  <a:srgbClr val="FF0000"/>
                </a:solidFill>
              </a:rPr>
              <a:t>HOW</a:t>
            </a:r>
            <a:r>
              <a:rPr lang="en-US" baseline="0" dirty="0" smtClean="0">
                <a:solidFill>
                  <a:srgbClr val="FF0000"/>
                </a:solidFill>
              </a:rPr>
              <a:t> TO (also available in documentation file):</a:t>
            </a:r>
          </a:p>
          <a:p>
            <a:pPr marL="228600" indent="-228600">
              <a:buAutoNum type="arabicPeriod"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Changing the background image: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Click the view menu &gt; slide master &gt; insert &gt; picture &gt; select preferred ‘background.jpg’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Insert Background image in the first page of Slide master&gt; Right Click &gt; Send to Back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	</a:t>
            </a:r>
            <a:r>
              <a:rPr lang="en-US" i="1" baseline="0" dirty="0" smtClean="0"/>
              <a:t>(Note: All elements images are inside ‘images’ folder)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Insert a Logo: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For better logo quality and avoid the white block, logo should be in *.png format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Click the view menu &gt; slide master &gt; insert &gt; picture &gt; select logo, put your logo in desirable area, in the first page of slide master and cover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Or you can insert logo in preferred slide by go to insert menu &gt; picture &gt; select logo.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Implement Layout Template into a slide: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Add new Slide (Ctl +M), Right Click on the new slide &gt; Right Click &gt; Select Layout &gt; select Desirable Template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dirty="0" smtClean="0"/>
              <a:t>Insert and Edit Date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Go to View &gt; Slide Master &gt; Insert &gt; Date and Time &gt; Checklist the date &gt; Select Update automatically or Fixed &gt; Apply to all or Apply in current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Animated Image or Text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dirty="0" smtClean="0"/>
              <a:t>Click the text box or images that you will be modifying, then choose "Custom Animation" from the drop-down list under "Slide Show" on the top menu bar. An area will open up on the right-hand side of the window.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Slide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All slide using ‘Fade Smoothly’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Title Slide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This Slide use “Title Slide”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The </a:t>
            </a:r>
            <a:r>
              <a:rPr lang="en-US" dirty="0" smtClean="0"/>
              <a:t>background images can be found in “images” folder named “background.jpg”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dirty="0" smtClean="0"/>
              <a:t>“Socialita</a:t>
            </a:r>
            <a:r>
              <a:rPr lang="en-US" baseline="0" dirty="0" smtClean="0"/>
              <a:t> Agency” is an image because it’s difficult to get big size font on ppt, you can found in PSD folder named “</a:t>
            </a:r>
            <a:r>
              <a:rPr lang="en-US" baseline="0" dirty="0" err="1" smtClean="0"/>
              <a:t>cover_tittle.psd</a:t>
            </a:r>
            <a:r>
              <a:rPr lang="en-US" baseline="0" dirty="0" smtClean="0"/>
              <a:t>”</a:t>
            </a: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You can add elements or icons in “</a:t>
            </a:r>
            <a:r>
              <a:rPr lang="en-US" dirty="0" smtClean="0"/>
              <a:t>images</a:t>
            </a:r>
            <a:r>
              <a:rPr lang="en-US" baseline="0" dirty="0" smtClean="0">
                <a:solidFill>
                  <a:srgbClr val="FF0000"/>
                </a:solidFill>
              </a:rPr>
              <a:t>” folder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Tittle Text: You can modify it, change color, rotate, etc. button_star.jpg”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Social</a:t>
            </a:r>
            <a:r>
              <a:rPr lang="en-US" baseline="0" dirty="0" smtClean="0"/>
              <a:t> Media Icons: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http://www.webdesignerdepot.com/2010/08/buddycons-vector-social-media-icons/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7421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Company Information Slide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This Slide use “About Us” Layout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Slide tittles is editable, you can change text, color or rotate easily.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Fill your company information in the text area an replace the </a:t>
            </a:r>
            <a:r>
              <a:rPr lang="en-US" baseline="0" dirty="0" err="1" smtClean="0">
                <a:solidFill>
                  <a:srgbClr val="FF0000"/>
                </a:solidFill>
              </a:rPr>
              <a:t>lorem</a:t>
            </a:r>
            <a:r>
              <a:rPr lang="en-US" baseline="0" dirty="0" smtClean="0">
                <a:solidFill>
                  <a:srgbClr val="FF0000"/>
                </a:solidFill>
              </a:rPr>
              <a:t> </a:t>
            </a:r>
            <a:r>
              <a:rPr lang="en-US" baseline="0" dirty="0" err="1" smtClean="0">
                <a:solidFill>
                  <a:srgbClr val="FF0000"/>
                </a:solidFill>
              </a:rPr>
              <a:t>ipsum</a:t>
            </a:r>
            <a:r>
              <a:rPr lang="en-US" baseline="0" dirty="0" smtClean="0">
                <a:solidFill>
                  <a:srgbClr val="FF0000"/>
                </a:solidFill>
              </a:rPr>
              <a:t> feed. 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Navigation Button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Navigation Button help you to move slide to next or previous slides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The Navigation Button can be found in First Slide in Master Slide View,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To make it works as slide navigation, Right click the arrow button image &gt; Select Hyperlink &gt; Select “Place in this document” &gt; Select Next Slide or Previous Slide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dirty="0" smtClean="0"/>
              <a:t>Insert and Edit Footer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If you want to edit the footer text  go to View &gt; Slide Master &gt;  Select first slide master &gt; Type the Tex Box Area with your company information (company name, address, website, </a:t>
            </a:r>
            <a:r>
              <a:rPr lang="en-US" baseline="0" dirty="0" err="1" smtClean="0"/>
              <a:t>etc</a:t>
            </a:r>
            <a:r>
              <a:rPr lang="en-US" baseline="0" dirty="0" smtClean="0"/>
              <a:t>)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dirty="0" smtClean="0"/>
              <a:t>Animations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Most of animation using “peek in” effect.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Our Clients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“Our Clients” Layout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Click Video Icon to Add some logo.</a:t>
            </a:r>
          </a:p>
          <a:p>
            <a:endParaRPr lang="en-US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endParaRPr lang="en-US" smtClean="0"/>
          </a:p>
          <a:p>
            <a:pPr>
              <a:buFontTx/>
              <a:buChar char="-"/>
            </a:pPr>
            <a:r>
              <a:rPr lang="en-US" baseline="0" smtClean="0"/>
              <a:t>    I’m using ‘Peek in’, ‘Random Bars’ and ‘flash bulb’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>
              <a:buFontTx/>
              <a:buChar char="-"/>
            </a:pPr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Study Cases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You can shre the succes story campaign on this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“Study Cases” Layout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The circle photo frame can be found in “PSD” Folder, named “photoplaceholder.psd”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endParaRPr lang="en-US" smtClean="0"/>
          </a:p>
          <a:p>
            <a:pPr>
              <a:buFontTx/>
              <a:buChar char="-"/>
            </a:pPr>
            <a:r>
              <a:rPr lang="en-US" baseline="0" smtClean="0"/>
              <a:t>    I’m using ‘Peek in’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>
              <a:buFontTx/>
              <a:buChar char="-"/>
            </a:pPr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Team Slide</a:t>
            </a:r>
          </a:p>
          <a:p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Introduce your team member in this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The Team Slide use “Teams” Layout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Insert into A slide.</a:t>
            </a:r>
          </a:p>
          <a:p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  <a:endParaRPr lang="en-US" dirty="0" smtClean="0"/>
          </a:p>
          <a:p>
            <a:r>
              <a:rPr lang="en-US" dirty="0" smtClean="0"/>
              <a:t>Animation</a:t>
            </a:r>
          </a:p>
          <a:p>
            <a:endParaRPr lang="en-US" dirty="0" smtClean="0"/>
          </a:p>
          <a:p>
            <a:pPr>
              <a:buFontTx/>
              <a:buChar char="-"/>
            </a:pPr>
            <a:r>
              <a:rPr lang="en-US" baseline="0" dirty="0" smtClean="0"/>
              <a:t>    This Slide using ‘Peek in’ animation for some elements</a:t>
            </a:r>
          </a:p>
          <a:p>
            <a:pPr>
              <a:buFontTx/>
              <a:buChar char="-"/>
            </a:pPr>
            <a:r>
              <a:rPr lang="en-US" baseline="0" dirty="0" smtClean="0"/>
              <a:t>    Don’t forget grouped image before add animation effect.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13" name="Picture 12" descr="background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pic>
        <p:nvPicPr>
          <p:cNvPr id="14" name="Picture 13" descr="social_icons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11439" y="5093204"/>
            <a:ext cx="7840996" cy="1764796"/>
          </a:xfrm>
          <a:prstGeom prst="rect">
            <a:avLst/>
          </a:prstGeom>
        </p:spPr>
      </p:pic>
      <p:pic>
        <p:nvPicPr>
          <p:cNvPr id="15" name="Picture 14" descr="footer_cover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4028924"/>
            <a:ext cx="9906000" cy="2829076"/>
          </a:xfrm>
          <a:prstGeom prst="rect">
            <a:avLst/>
          </a:prstGeom>
        </p:spPr>
      </p:pic>
      <p:pic>
        <p:nvPicPr>
          <p:cNvPr id="20" name="Picture 19" descr="cloud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66785" y="501649"/>
            <a:ext cx="1289307" cy="845822"/>
          </a:xfrm>
          <a:prstGeom prst="rect">
            <a:avLst/>
          </a:prstGeom>
        </p:spPr>
      </p:pic>
      <p:pic>
        <p:nvPicPr>
          <p:cNvPr id="21" name="Picture 20" descr="cloud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456092" y="224096"/>
            <a:ext cx="846160" cy="555105"/>
          </a:xfrm>
          <a:prstGeom prst="rect">
            <a:avLst/>
          </a:prstGeom>
        </p:spPr>
      </p:pic>
      <p:pic>
        <p:nvPicPr>
          <p:cNvPr id="22" name="Picture 21" descr="cloud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867103" y="224096"/>
            <a:ext cx="1289307" cy="845822"/>
          </a:xfrm>
          <a:prstGeom prst="rect">
            <a:avLst/>
          </a:prstGeom>
        </p:spPr>
      </p:pic>
      <p:pic>
        <p:nvPicPr>
          <p:cNvPr id="23" name="Picture 22" descr="cloud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795680" y="1076960"/>
            <a:ext cx="846160" cy="555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500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cial Media Effe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07571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873125" y="4399280"/>
            <a:ext cx="8189595" cy="1016000"/>
          </a:xfrm>
        </p:spPr>
        <p:txBody>
          <a:bodyPr>
            <a:noAutofit/>
          </a:bodyPr>
          <a:lstStyle>
            <a:lvl1pPr marL="0" indent="3175">
              <a:lnSpc>
                <a:spcPct val="150000"/>
              </a:lnSpc>
              <a:buFontTx/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n Fa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3" hasCustomPrompt="1"/>
          </p:nvPr>
        </p:nvSpPr>
        <p:spPr>
          <a:xfrm>
            <a:off x="3384550" y="1613363"/>
            <a:ext cx="1838325" cy="646112"/>
          </a:xfrm>
        </p:spPr>
        <p:txBody>
          <a:bodyPr>
            <a:noAutofit/>
          </a:bodyPr>
          <a:lstStyle>
            <a:lvl1pPr algn="r">
              <a:buFontTx/>
              <a:buNone/>
              <a:defRPr sz="3600">
                <a:solidFill>
                  <a:schemeClr val="bg2"/>
                </a:solidFill>
                <a:latin typeface="League Gothic" pitchFamily="50" charset="0"/>
              </a:defRPr>
            </a:lvl1pPr>
            <a:lvl2pPr algn="r">
              <a:buFontTx/>
              <a:buNone/>
              <a:defRPr sz="3600">
                <a:latin typeface="League Gothic" pitchFamily="50" charset="0"/>
              </a:defRPr>
            </a:lvl2pPr>
            <a:lvl3pPr algn="r">
              <a:buFontTx/>
              <a:buNone/>
              <a:defRPr sz="3600">
                <a:latin typeface="League Gothic" pitchFamily="50" charset="0"/>
              </a:defRPr>
            </a:lvl3pPr>
            <a:lvl4pPr algn="r">
              <a:buFontTx/>
              <a:buNone/>
              <a:defRPr sz="3600">
                <a:latin typeface="League Gothic" pitchFamily="50" charset="0"/>
              </a:defRPr>
            </a:lvl4pPr>
            <a:lvl5pPr algn="r">
              <a:buFontTx/>
              <a:buNone/>
              <a:defRPr sz="3600">
                <a:latin typeface="League Gothic" pitchFamily="50" charset="0"/>
              </a:defRPr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32" name="Text Placeholder 31"/>
          <p:cNvSpPr>
            <a:spLocks noGrp="1"/>
          </p:cNvSpPr>
          <p:nvPr>
            <p:ph type="body" sz="quarter" idx="14"/>
          </p:nvPr>
        </p:nvSpPr>
        <p:spPr>
          <a:xfrm>
            <a:off x="5428379" y="1786977"/>
            <a:ext cx="3125311" cy="290513"/>
          </a:xfrm>
        </p:spPr>
        <p:txBody>
          <a:bodyPr>
            <a:noAutofit/>
          </a:bodyPr>
          <a:lstStyle>
            <a:lvl1pPr marL="111125" indent="4763">
              <a:buNone/>
              <a:defRPr sz="14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</a:t>
            </a:r>
            <a:endParaRPr lang="en-US"/>
          </a:p>
        </p:txBody>
      </p:sp>
      <p:sp>
        <p:nvSpPr>
          <p:cNvPr id="70" name="Text Placeholder 29"/>
          <p:cNvSpPr>
            <a:spLocks noGrp="1"/>
          </p:cNvSpPr>
          <p:nvPr>
            <p:ph type="body" sz="quarter" idx="15" hasCustomPrompt="1"/>
          </p:nvPr>
        </p:nvSpPr>
        <p:spPr>
          <a:xfrm>
            <a:off x="3384553" y="2158989"/>
            <a:ext cx="1838325" cy="646112"/>
          </a:xfrm>
        </p:spPr>
        <p:txBody>
          <a:bodyPr>
            <a:noAutofit/>
          </a:bodyPr>
          <a:lstStyle>
            <a:lvl1pPr algn="r">
              <a:buFontTx/>
              <a:buNone/>
              <a:defRPr sz="3600">
                <a:solidFill>
                  <a:schemeClr val="bg1">
                    <a:lumMod val="50000"/>
                  </a:schemeClr>
                </a:solidFill>
                <a:latin typeface="League Gothic" pitchFamily="50" charset="0"/>
              </a:defRPr>
            </a:lvl1pPr>
            <a:lvl2pPr algn="r">
              <a:buFontTx/>
              <a:buNone/>
              <a:defRPr sz="3600">
                <a:latin typeface="League Gothic" pitchFamily="50" charset="0"/>
              </a:defRPr>
            </a:lvl2pPr>
            <a:lvl3pPr algn="r">
              <a:buFontTx/>
              <a:buNone/>
              <a:defRPr sz="3600">
                <a:latin typeface="League Gothic" pitchFamily="50" charset="0"/>
              </a:defRPr>
            </a:lvl3pPr>
            <a:lvl4pPr algn="r">
              <a:buFontTx/>
              <a:buNone/>
              <a:defRPr sz="3600">
                <a:latin typeface="League Gothic" pitchFamily="50" charset="0"/>
              </a:defRPr>
            </a:lvl4pPr>
            <a:lvl5pPr algn="r">
              <a:buFontTx/>
              <a:buNone/>
              <a:defRPr sz="3600">
                <a:latin typeface="League Gothic" pitchFamily="50" charset="0"/>
              </a:defRPr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71" name="Text Placeholder 31"/>
          <p:cNvSpPr>
            <a:spLocks noGrp="1"/>
          </p:cNvSpPr>
          <p:nvPr>
            <p:ph type="body" sz="quarter" idx="16"/>
          </p:nvPr>
        </p:nvSpPr>
        <p:spPr>
          <a:xfrm>
            <a:off x="5428382" y="2332603"/>
            <a:ext cx="3125311" cy="290513"/>
          </a:xfrm>
        </p:spPr>
        <p:txBody>
          <a:bodyPr>
            <a:noAutofit/>
          </a:bodyPr>
          <a:lstStyle>
            <a:lvl1pPr marL="115888" indent="0">
              <a:buNone/>
              <a:defRPr sz="14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</a:t>
            </a:r>
            <a:endParaRPr lang="en-US"/>
          </a:p>
        </p:txBody>
      </p:sp>
      <p:sp>
        <p:nvSpPr>
          <p:cNvPr id="72" name="Text Placeholder 29"/>
          <p:cNvSpPr>
            <a:spLocks noGrp="1"/>
          </p:cNvSpPr>
          <p:nvPr>
            <p:ph type="body" sz="quarter" idx="17" hasCustomPrompt="1"/>
          </p:nvPr>
        </p:nvSpPr>
        <p:spPr>
          <a:xfrm>
            <a:off x="3384556" y="2773272"/>
            <a:ext cx="1838325" cy="646112"/>
          </a:xfrm>
        </p:spPr>
        <p:txBody>
          <a:bodyPr>
            <a:noAutofit/>
          </a:bodyPr>
          <a:lstStyle>
            <a:lvl1pPr algn="r">
              <a:buFontTx/>
              <a:buNone/>
              <a:defRPr sz="3600">
                <a:solidFill>
                  <a:schemeClr val="bg2"/>
                </a:solidFill>
                <a:latin typeface="League Gothic" pitchFamily="50" charset="0"/>
              </a:defRPr>
            </a:lvl1pPr>
            <a:lvl2pPr algn="r">
              <a:buFontTx/>
              <a:buNone/>
              <a:defRPr sz="3600">
                <a:latin typeface="League Gothic" pitchFamily="50" charset="0"/>
              </a:defRPr>
            </a:lvl2pPr>
            <a:lvl3pPr algn="r">
              <a:buFontTx/>
              <a:buNone/>
              <a:defRPr sz="3600">
                <a:latin typeface="League Gothic" pitchFamily="50" charset="0"/>
              </a:defRPr>
            </a:lvl3pPr>
            <a:lvl4pPr algn="r">
              <a:buFontTx/>
              <a:buNone/>
              <a:defRPr sz="3600">
                <a:latin typeface="League Gothic" pitchFamily="50" charset="0"/>
              </a:defRPr>
            </a:lvl4pPr>
            <a:lvl5pPr algn="r">
              <a:buFontTx/>
              <a:buNone/>
              <a:defRPr sz="3600">
                <a:latin typeface="League Gothic" pitchFamily="50" charset="0"/>
              </a:defRPr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73" name="Text Placeholder 31"/>
          <p:cNvSpPr>
            <a:spLocks noGrp="1"/>
          </p:cNvSpPr>
          <p:nvPr>
            <p:ph type="body" sz="quarter" idx="18"/>
          </p:nvPr>
        </p:nvSpPr>
        <p:spPr>
          <a:xfrm>
            <a:off x="5428385" y="2946886"/>
            <a:ext cx="3125311" cy="290513"/>
          </a:xfrm>
        </p:spPr>
        <p:txBody>
          <a:bodyPr>
            <a:noAutofit/>
          </a:bodyPr>
          <a:lstStyle>
            <a:lvl1pPr marL="111125" indent="4763">
              <a:buNone/>
              <a:defRPr sz="14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</a:t>
            </a:r>
            <a:endParaRPr lang="en-US"/>
          </a:p>
        </p:txBody>
      </p:sp>
      <p:sp>
        <p:nvSpPr>
          <p:cNvPr id="74" name="Text Placeholder 29"/>
          <p:cNvSpPr>
            <a:spLocks noGrp="1"/>
          </p:cNvSpPr>
          <p:nvPr>
            <p:ph type="body" sz="quarter" idx="19" hasCustomPrompt="1"/>
          </p:nvPr>
        </p:nvSpPr>
        <p:spPr>
          <a:xfrm>
            <a:off x="3384559" y="3399349"/>
            <a:ext cx="1838325" cy="646112"/>
          </a:xfrm>
        </p:spPr>
        <p:txBody>
          <a:bodyPr>
            <a:noAutofit/>
          </a:bodyPr>
          <a:lstStyle>
            <a:lvl1pPr algn="r">
              <a:buFontTx/>
              <a:buNone/>
              <a:defRPr sz="3600">
                <a:solidFill>
                  <a:schemeClr val="bg1">
                    <a:lumMod val="50000"/>
                  </a:schemeClr>
                </a:solidFill>
                <a:latin typeface="League Gothic" pitchFamily="50" charset="0"/>
              </a:defRPr>
            </a:lvl1pPr>
            <a:lvl2pPr algn="r">
              <a:buFontTx/>
              <a:buNone/>
              <a:defRPr sz="3600">
                <a:latin typeface="League Gothic" pitchFamily="50" charset="0"/>
              </a:defRPr>
            </a:lvl2pPr>
            <a:lvl3pPr algn="r">
              <a:buFontTx/>
              <a:buNone/>
              <a:defRPr sz="3600">
                <a:latin typeface="League Gothic" pitchFamily="50" charset="0"/>
              </a:defRPr>
            </a:lvl3pPr>
            <a:lvl4pPr algn="r">
              <a:buFontTx/>
              <a:buNone/>
              <a:defRPr sz="3600">
                <a:latin typeface="League Gothic" pitchFamily="50" charset="0"/>
              </a:defRPr>
            </a:lvl4pPr>
            <a:lvl5pPr algn="r">
              <a:buFontTx/>
              <a:buNone/>
              <a:defRPr sz="3600">
                <a:latin typeface="League Gothic" pitchFamily="50" charset="0"/>
              </a:defRPr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75" name="Text Placeholder 31"/>
          <p:cNvSpPr>
            <a:spLocks noGrp="1"/>
          </p:cNvSpPr>
          <p:nvPr>
            <p:ph type="body" sz="quarter" idx="20"/>
          </p:nvPr>
        </p:nvSpPr>
        <p:spPr>
          <a:xfrm>
            <a:off x="5428388" y="3572963"/>
            <a:ext cx="3125311" cy="290513"/>
          </a:xfrm>
        </p:spPr>
        <p:txBody>
          <a:bodyPr>
            <a:noAutofit/>
          </a:bodyPr>
          <a:lstStyle>
            <a:lvl1pPr marL="111125" indent="4763">
              <a:buNone/>
              <a:defRPr sz="14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</a:t>
            </a:r>
            <a:endParaRPr lang="en-US"/>
          </a:p>
        </p:txBody>
      </p:sp>
      <p:sp>
        <p:nvSpPr>
          <p:cNvPr id="76" name="Text Placeholder 29"/>
          <p:cNvSpPr>
            <a:spLocks noGrp="1"/>
          </p:cNvSpPr>
          <p:nvPr>
            <p:ph type="body" sz="quarter" idx="21" hasCustomPrompt="1"/>
          </p:nvPr>
        </p:nvSpPr>
        <p:spPr>
          <a:xfrm>
            <a:off x="3384562" y="4025426"/>
            <a:ext cx="1838325" cy="646112"/>
          </a:xfrm>
        </p:spPr>
        <p:txBody>
          <a:bodyPr>
            <a:noAutofit/>
          </a:bodyPr>
          <a:lstStyle>
            <a:lvl1pPr algn="r">
              <a:buFontTx/>
              <a:buNone/>
              <a:defRPr sz="3600">
                <a:solidFill>
                  <a:schemeClr val="bg2"/>
                </a:solidFill>
                <a:latin typeface="League Gothic" pitchFamily="50" charset="0"/>
              </a:defRPr>
            </a:lvl1pPr>
            <a:lvl2pPr algn="r">
              <a:buFontTx/>
              <a:buNone/>
              <a:defRPr sz="3600">
                <a:latin typeface="League Gothic" pitchFamily="50" charset="0"/>
              </a:defRPr>
            </a:lvl2pPr>
            <a:lvl3pPr algn="r">
              <a:buFontTx/>
              <a:buNone/>
              <a:defRPr sz="3600">
                <a:latin typeface="League Gothic" pitchFamily="50" charset="0"/>
              </a:defRPr>
            </a:lvl3pPr>
            <a:lvl4pPr algn="r">
              <a:buFontTx/>
              <a:buNone/>
              <a:defRPr sz="3600">
                <a:latin typeface="League Gothic" pitchFamily="50" charset="0"/>
              </a:defRPr>
            </a:lvl4pPr>
            <a:lvl5pPr algn="r">
              <a:buFontTx/>
              <a:buNone/>
              <a:defRPr sz="3600">
                <a:latin typeface="League Gothic" pitchFamily="50" charset="0"/>
              </a:defRPr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77" name="Text Placeholder 31"/>
          <p:cNvSpPr>
            <a:spLocks noGrp="1"/>
          </p:cNvSpPr>
          <p:nvPr>
            <p:ph type="body" sz="quarter" idx="22"/>
          </p:nvPr>
        </p:nvSpPr>
        <p:spPr>
          <a:xfrm>
            <a:off x="5428391" y="4199040"/>
            <a:ext cx="3125311" cy="290513"/>
          </a:xfrm>
        </p:spPr>
        <p:txBody>
          <a:bodyPr>
            <a:noAutofit/>
          </a:bodyPr>
          <a:lstStyle>
            <a:lvl1pPr marL="111125" indent="4763">
              <a:buNone/>
              <a:defRPr sz="14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</a:t>
            </a:r>
            <a:endParaRPr lang="en-US"/>
          </a:p>
        </p:txBody>
      </p:sp>
      <p:sp>
        <p:nvSpPr>
          <p:cNvPr id="78" name="Text Placeholder 29"/>
          <p:cNvSpPr>
            <a:spLocks noGrp="1"/>
          </p:cNvSpPr>
          <p:nvPr>
            <p:ph type="body" sz="quarter" idx="23" hasCustomPrompt="1"/>
          </p:nvPr>
        </p:nvSpPr>
        <p:spPr>
          <a:xfrm>
            <a:off x="3384565" y="4655156"/>
            <a:ext cx="1838325" cy="646112"/>
          </a:xfrm>
        </p:spPr>
        <p:txBody>
          <a:bodyPr>
            <a:noAutofit/>
          </a:bodyPr>
          <a:lstStyle>
            <a:lvl1pPr algn="r">
              <a:buFontTx/>
              <a:buNone/>
              <a:defRPr sz="3600">
                <a:solidFill>
                  <a:schemeClr val="bg1">
                    <a:lumMod val="50000"/>
                  </a:schemeClr>
                </a:solidFill>
                <a:latin typeface="League Gothic" pitchFamily="50" charset="0"/>
              </a:defRPr>
            </a:lvl1pPr>
            <a:lvl2pPr algn="r">
              <a:buFontTx/>
              <a:buNone/>
              <a:defRPr sz="3600">
                <a:latin typeface="League Gothic" pitchFamily="50" charset="0"/>
              </a:defRPr>
            </a:lvl2pPr>
            <a:lvl3pPr algn="r">
              <a:buFontTx/>
              <a:buNone/>
              <a:defRPr sz="3600">
                <a:latin typeface="League Gothic" pitchFamily="50" charset="0"/>
              </a:defRPr>
            </a:lvl3pPr>
            <a:lvl4pPr algn="r">
              <a:buFontTx/>
              <a:buNone/>
              <a:defRPr sz="3600">
                <a:latin typeface="League Gothic" pitchFamily="50" charset="0"/>
              </a:defRPr>
            </a:lvl4pPr>
            <a:lvl5pPr algn="r">
              <a:buFontTx/>
              <a:buNone/>
              <a:defRPr sz="3600">
                <a:latin typeface="League Gothic" pitchFamily="50" charset="0"/>
              </a:defRPr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79" name="Text Placeholder 31"/>
          <p:cNvSpPr>
            <a:spLocks noGrp="1"/>
          </p:cNvSpPr>
          <p:nvPr>
            <p:ph type="body" sz="quarter" idx="24"/>
          </p:nvPr>
        </p:nvSpPr>
        <p:spPr>
          <a:xfrm>
            <a:off x="5428394" y="4828770"/>
            <a:ext cx="3125311" cy="290513"/>
          </a:xfrm>
        </p:spPr>
        <p:txBody>
          <a:bodyPr>
            <a:noAutofit/>
          </a:bodyPr>
          <a:lstStyle>
            <a:lvl1pPr marL="111125" indent="4763">
              <a:buNone/>
              <a:defRPr sz="14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</a:t>
            </a:r>
            <a:endParaRPr lang="en-US"/>
          </a:p>
        </p:txBody>
      </p:sp>
      <p:sp>
        <p:nvSpPr>
          <p:cNvPr id="80" name="Title 1"/>
          <p:cNvSpPr>
            <a:spLocks noGrp="1"/>
          </p:cNvSpPr>
          <p:nvPr>
            <p:ph type="title"/>
          </p:nvPr>
        </p:nvSpPr>
        <p:spPr>
          <a:xfrm>
            <a:off x="2326640" y="107571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3" name="Text Placeholder 31"/>
          <p:cNvSpPr>
            <a:spLocks noGrp="1"/>
          </p:cNvSpPr>
          <p:nvPr>
            <p:ph type="body" sz="quarter" idx="25" hasCustomPrompt="1"/>
          </p:nvPr>
        </p:nvSpPr>
        <p:spPr>
          <a:xfrm>
            <a:off x="812165" y="4923373"/>
            <a:ext cx="2351428" cy="290513"/>
          </a:xfrm>
        </p:spPr>
        <p:txBody>
          <a:bodyPr>
            <a:noAutofit/>
          </a:bodyPr>
          <a:lstStyle>
            <a:lvl1pPr marL="111125" indent="4763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Source information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598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07571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1086210" y="3229337"/>
            <a:ext cx="2228890" cy="2185943"/>
          </a:xfrm>
        </p:spPr>
        <p:txBody>
          <a:bodyPr>
            <a:noAutofit/>
          </a:bodyPr>
          <a:lstStyle>
            <a:lvl1pPr marL="0" indent="3175">
              <a:lnSpc>
                <a:spcPct val="150000"/>
              </a:lnSpc>
              <a:buFontTx/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731790" y="3229337"/>
            <a:ext cx="2228890" cy="2185943"/>
          </a:xfrm>
        </p:spPr>
        <p:txBody>
          <a:bodyPr>
            <a:noAutofit/>
          </a:bodyPr>
          <a:lstStyle>
            <a:lvl1pPr marL="0" indent="3175">
              <a:lnSpc>
                <a:spcPct val="150000"/>
              </a:lnSpc>
              <a:buFontTx/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6389970" y="3229337"/>
            <a:ext cx="2228890" cy="2185943"/>
          </a:xfrm>
        </p:spPr>
        <p:txBody>
          <a:bodyPr>
            <a:noAutofit/>
          </a:bodyPr>
          <a:lstStyle>
            <a:lvl1pPr marL="0" indent="3175">
              <a:lnSpc>
                <a:spcPct val="150000"/>
              </a:lnSpc>
              <a:buFontTx/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rateg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07571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731790" y="2621281"/>
            <a:ext cx="2228890" cy="2956560"/>
          </a:xfrm>
        </p:spPr>
        <p:txBody>
          <a:bodyPr>
            <a:noAutofit/>
          </a:bodyPr>
          <a:lstStyle>
            <a:lvl1pPr marL="0" indent="3175">
              <a:lnSpc>
                <a:spcPct val="150000"/>
              </a:lnSpc>
              <a:buFontTx/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6389970" y="2621281"/>
            <a:ext cx="2228890" cy="2956559"/>
          </a:xfrm>
        </p:spPr>
        <p:txBody>
          <a:bodyPr>
            <a:noAutofit/>
          </a:bodyPr>
          <a:lstStyle>
            <a:lvl1pPr marL="0" indent="3175">
              <a:lnSpc>
                <a:spcPct val="150000"/>
              </a:lnSpc>
              <a:buFontTx/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asur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07571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73400" y="2570480"/>
            <a:ext cx="6162040" cy="1361440"/>
          </a:xfrm>
        </p:spPr>
        <p:txBody>
          <a:bodyPr>
            <a:normAutofit/>
          </a:bodyPr>
          <a:lstStyle>
            <a:lvl1pPr marL="0" indent="3175">
              <a:lnSpc>
                <a:spcPct val="150000"/>
              </a:lnSpc>
              <a:buFontTx/>
              <a:buNone/>
              <a:defRPr sz="1400">
                <a:latin typeface="Museo 500" pitchFamily="50" charset="0"/>
              </a:defRPr>
            </a:lvl1pPr>
            <a:lvl2pPr>
              <a:buFontTx/>
              <a:buNone/>
              <a:defRPr sz="1400">
                <a:latin typeface="Museo 500" pitchFamily="50" charset="0"/>
              </a:defRPr>
            </a:lvl2pPr>
            <a:lvl3pPr>
              <a:buFontTx/>
              <a:buNone/>
              <a:defRPr sz="1400">
                <a:latin typeface="Museo 500" pitchFamily="50" charset="0"/>
              </a:defRPr>
            </a:lvl3pPr>
            <a:lvl4pPr>
              <a:buFontTx/>
              <a:buNone/>
              <a:defRPr sz="1400">
                <a:latin typeface="Museo 500" pitchFamily="50" charset="0"/>
              </a:defRPr>
            </a:lvl4pPr>
            <a:lvl5pPr>
              <a:buFontTx/>
              <a:buNone/>
              <a:defRPr sz="1400">
                <a:latin typeface="Museo 500" pitchFamily="50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3073400" y="4094480"/>
            <a:ext cx="6162040" cy="1290320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FontTx/>
              <a:buNone/>
              <a:defRPr sz="1400">
                <a:latin typeface="Museo 500" pitchFamily="50" charset="0"/>
              </a:defRPr>
            </a:lvl1pPr>
            <a:lvl2pPr>
              <a:buFontTx/>
              <a:buNone/>
              <a:defRPr sz="1400">
                <a:latin typeface="Museo 500" pitchFamily="50" charset="0"/>
              </a:defRPr>
            </a:lvl2pPr>
            <a:lvl3pPr>
              <a:buFontTx/>
              <a:buNone/>
              <a:defRPr sz="1400">
                <a:latin typeface="Museo 500" pitchFamily="50" charset="0"/>
              </a:defRPr>
            </a:lvl3pPr>
            <a:lvl4pPr>
              <a:buFontTx/>
              <a:buNone/>
              <a:defRPr sz="1400">
                <a:latin typeface="Museo 500" pitchFamily="50" charset="0"/>
              </a:defRPr>
            </a:lvl4pPr>
            <a:lvl5pPr>
              <a:buFontTx/>
              <a:buNone/>
              <a:defRPr sz="1400">
                <a:latin typeface="Museo 500" pitchFamily="50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802640" y="1559878"/>
            <a:ext cx="6705600" cy="888682"/>
          </a:xfrm>
        </p:spPr>
        <p:txBody>
          <a:bodyPr>
            <a:normAutofit/>
          </a:bodyPr>
          <a:lstStyle>
            <a:lvl1pPr marL="0" indent="3175">
              <a:lnSpc>
                <a:spcPct val="150000"/>
              </a:lnSpc>
              <a:buFontTx/>
              <a:buNone/>
              <a:defRPr sz="1400">
                <a:latin typeface="Museo 500" pitchFamily="50" charset="0"/>
              </a:defRPr>
            </a:lvl1pPr>
            <a:lvl2pPr>
              <a:buFontTx/>
              <a:buNone/>
              <a:defRPr sz="1400">
                <a:latin typeface="Museo 500" pitchFamily="50" charset="0"/>
              </a:defRPr>
            </a:lvl2pPr>
            <a:lvl3pPr>
              <a:buFontTx/>
              <a:buNone/>
              <a:defRPr sz="1400">
                <a:latin typeface="Museo 500" pitchFamily="50" charset="0"/>
              </a:defRPr>
            </a:lvl3pPr>
            <a:lvl4pPr>
              <a:buFontTx/>
              <a:buNone/>
              <a:defRPr sz="1400">
                <a:latin typeface="Museo 500" pitchFamily="50" charset="0"/>
              </a:defRPr>
            </a:lvl4pPr>
            <a:lvl5pPr>
              <a:buFontTx/>
              <a:buNone/>
              <a:defRPr sz="1400">
                <a:latin typeface="Museo 500" pitchFamily="50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imoni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07571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927600" y="1798320"/>
            <a:ext cx="4483100" cy="1696720"/>
          </a:xfrm>
        </p:spPr>
        <p:txBody>
          <a:bodyPr>
            <a:noAutofit/>
          </a:bodyPr>
          <a:lstStyle>
            <a:lvl1pPr marL="285750" indent="-285750">
              <a:lnSpc>
                <a:spcPct val="100000"/>
              </a:lnSpc>
              <a:buClr>
                <a:srgbClr val="2D62FF"/>
              </a:buClr>
              <a:buSzPct val="115000"/>
              <a:buFont typeface="Wingdings" pitchFamily="2" charset="2"/>
              <a:buChar char="§"/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8" name="Text Placeholder 10"/>
          <p:cNvSpPr>
            <a:spLocks noGrp="1"/>
          </p:cNvSpPr>
          <p:nvPr>
            <p:ph type="body" sz="quarter" idx="18"/>
          </p:nvPr>
        </p:nvSpPr>
        <p:spPr>
          <a:xfrm>
            <a:off x="4927600" y="3799840"/>
            <a:ext cx="4483100" cy="1696720"/>
          </a:xfrm>
        </p:spPr>
        <p:txBody>
          <a:bodyPr>
            <a:noAutofit/>
          </a:bodyPr>
          <a:lstStyle>
            <a:lvl1pPr marL="0" indent="3175">
              <a:lnSpc>
                <a:spcPct val="150000"/>
              </a:lnSpc>
              <a:buFontTx/>
              <a:buNone/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Picture Placeholder 19"/>
          <p:cNvSpPr>
            <a:spLocks noGrp="1"/>
          </p:cNvSpPr>
          <p:nvPr>
            <p:ph type="pic" sz="quarter" idx="14"/>
          </p:nvPr>
        </p:nvSpPr>
        <p:spPr>
          <a:xfrm>
            <a:off x="2744371" y="1626870"/>
            <a:ext cx="1720949" cy="1725930"/>
          </a:xfrm>
        </p:spPr>
        <p:txBody>
          <a:bodyPr>
            <a:normAutofit/>
          </a:bodyPr>
          <a:lstStyle>
            <a:lvl1pPr algn="ctr"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11" name="Picture Placeholder 19"/>
          <p:cNvSpPr>
            <a:spLocks noGrp="1"/>
          </p:cNvSpPr>
          <p:nvPr>
            <p:ph type="pic" sz="quarter" idx="19"/>
          </p:nvPr>
        </p:nvSpPr>
        <p:spPr>
          <a:xfrm>
            <a:off x="2744371" y="3687773"/>
            <a:ext cx="1720949" cy="1725930"/>
          </a:xfrm>
        </p:spPr>
        <p:txBody>
          <a:bodyPr>
            <a:normAutofit/>
          </a:bodyPr>
          <a:lstStyle>
            <a:lvl1pPr algn="ctr">
              <a:buFontTx/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Cli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07571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4"/>
          <p:cNvSpPr>
            <a:spLocks noGrp="1"/>
          </p:cNvSpPr>
          <p:nvPr userDrawn="1">
            <p:ph idx="1"/>
          </p:nvPr>
        </p:nvSpPr>
        <p:spPr>
          <a:xfrm>
            <a:off x="1610995" y="1448118"/>
            <a:ext cx="6322060" cy="1168400"/>
          </a:xfrm>
        </p:spPr>
        <p:txBody>
          <a:bodyPr>
            <a:normAutofit/>
          </a:bodyPr>
          <a:lstStyle>
            <a:lvl1pPr marL="0" indent="0" algn="ctr">
              <a:lnSpc>
                <a:spcPct val="150000"/>
              </a:lnSpc>
              <a:buFontTx/>
              <a:buNone/>
              <a:defRPr sz="1400"/>
            </a:lvl1pPr>
          </a:lstStyle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4079240" y="2895600"/>
            <a:ext cx="1628775" cy="720725"/>
          </a:xfrm>
        </p:spPr>
        <p:txBody>
          <a:bodyPr>
            <a:normAutofit/>
          </a:bodyPr>
          <a:lstStyle>
            <a:lvl1pPr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5864860" y="2895600"/>
            <a:ext cx="1628775" cy="720725"/>
          </a:xfrm>
        </p:spPr>
        <p:txBody>
          <a:bodyPr>
            <a:normAutofit/>
          </a:bodyPr>
          <a:lstStyle>
            <a:lvl1pPr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7650480" y="2895600"/>
            <a:ext cx="1628775" cy="720725"/>
          </a:xfrm>
        </p:spPr>
        <p:txBody>
          <a:bodyPr>
            <a:normAutofit/>
          </a:bodyPr>
          <a:lstStyle>
            <a:lvl1pPr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480695" y="2895600"/>
            <a:ext cx="1628775" cy="720725"/>
          </a:xfrm>
        </p:spPr>
        <p:txBody>
          <a:bodyPr>
            <a:normAutofit/>
          </a:bodyPr>
          <a:lstStyle>
            <a:lvl1pPr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13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2266315" y="2895600"/>
            <a:ext cx="1628775" cy="720725"/>
          </a:xfrm>
        </p:spPr>
        <p:txBody>
          <a:bodyPr>
            <a:normAutofit/>
          </a:bodyPr>
          <a:lstStyle>
            <a:lvl1pPr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14" name="Picture Placeholder 8"/>
          <p:cNvSpPr>
            <a:spLocks noGrp="1"/>
          </p:cNvSpPr>
          <p:nvPr>
            <p:ph type="pic" sz="quarter" idx="18"/>
          </p:nvPr>
        </p:nvSpPr>
        <p:spPr>
          <a:xfrm>
            <a:off x="3417252" y="3799840"/>
            <a:ext cx="1628775" cy="720725"/>
          </a:xfrm>
        </p:spPr>
        <p:txBody>
          <a:bodyPr>
            <a:normAutofit/>
          </a:bodyPr>
          <a:lstStyle>
            <a:lvl1pPr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15" name="Picture Placeholder 8"/>
          <p:cNvSpPr>
            <a:spLocks noGrp="1"/>
          </p:cNvSpPr>
          <p:nvPr>
            <p:ph type="pic" sz="quarter" idx="19"/>
          </p:nvPr>
        </p:nvSpPr>
        <p:spPr>
          <a:xfrm>
            <a:off x="5202872" y="3799840"/>
            <a:ext cx="1628775" cy="720725"/>
          </a:xfrm>
        </p:spPr>
        <p:txBody>
          <a:bodyPr>
            <a:normAutofit/>
          </a:bodyPr>
          <a:lstStyle>
            <a:lvl1pPr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16" name="Picture Placeholder 8"/>
          <p:cNvSpPr>
            <a:spLocks noGrp="1"/>
          </p:cNvSpPr>
          <p:nvPr>
            <p:ph type="pic" sz="quarter" idx="20"/>
          </p:nvPr>
        </p:nvSpPr>
        <p:spPr>
          <a:xfrm>
            <a:off x="6988492" y="3799840"/>
            <a:ext cx="1628775" cy="720725"/>
          </a:xfrm>
        </p:spPr>
        <p:txBody>
          <a:bodyPr>
            <a:normAutofit/>
          </a:bodyPr>
          <a:lstStyle>
            <a:lvl1pPr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17" name="Picture Placeholder 8"/>
          <p:cNvSpPr>
            <a:spLocks noGrp="1"/>
          </p:cNvSpPr>
          <p:nvPr>
            <p:ph type="pic" sz="quarter" idx="21"/>
          </p:nvPr>
        </p:nvSpPr>
        <p:spPr>
          <a:xfrm>
            <a:off x="1604327" y="3799840"/>
            <a:ext cx="1628775" cy="720725"/>
          </a:xfrm>
        </p:spPr>
        <p:txBody>
          <a:bodyPr>
            <a:normAutofit/>
          </a:bodyPr>
          <a:lstStyle>
            <a:lvl1pPr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18" name="Picture Placeholder 8"/>
          <p:cNvSpPr>
            <a:spLocks noGrp="1"/>
          </p:cNvSpPr>
          <p:nvPr>
            <p:ph type="pic" sz="quarter" idx="22"/>
          </p:nvPr>
        </p:nvSpPr>
        <p:spPr>
          <a:xfrm>
            <a:off x="2450465" y="4672965"/>
            <a:ext cx="1628775" cy="720725"/>
          </a:xfrm>
        </p:spPr>
        <p:txBody>
          <a:bodyPr>
            <a:normAutofit/>
          </a:bodyPr>
          <a:lstStyle>
            <a:lvl1pPr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19" name="Picture Placeholder 8"/>
          <p:cNvSpPr>
            <a:spLocks noGrp="1"/>
          </p:cNvSpPr>
          <p:nvPr>
            <p:ph type="pic" sz="quarter" idx="23"/>
          </p:nvPr>
        </p:nvSpPr>
        <p:spPr>
          <a:xfrm>
            <a:off x="4236085" y="4672965"/>
            <a:ext cx="1628775" cy="720725"/>
          </a:xfrm>
        </p:spPr>
        <p:txBody>
          <a:bodyPr>
            <a:normAutofit/>
          </a:bodyPr>
          <a:lstStyle>
            <a:lvl1pPr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20" name="Picture Placeholder 8"/>
          <p:cNvSpPr>
            <a:spLocks noGrp="1"/>
          </p:cNvSpPr>
          <p:nvPr>
            <p:ph type="pic" sz="quarter" idx="24"/>
          </p:nvPr>
        </p:nvSpPr>
        <p:spPr>
          <a:xfrm>
            <a:off x="6021705" y="4672965"/>
            <a:ext cx="1628775" cy="720725"/>
          </a:xfrm>
        </p:spPr>
        <p:txBody>
          <a:bodyPr>
            <a:normAutofit/>
          </a:bodyPr>
          <a:lstStyle>
            <a:lvl1pPr algn="ctr">
              <a:buNone/>
              <a:defRPr sz="10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udy Cas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07571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5638800" y="2590720"/>
            <a:ext cx="3881120" cy="1297119"/>
          </a:xfrm>
        </p:spPr>
        <p:txBody>
          <a:bodyPr>
            <a:normAutofit/>
          </a:bodyPr>
          <a:lstStyle>
            <a:lvl1pPr marL="0" indent="3175">
              <a:lnSpc>
                <a:spcPct val="150000"/>
              </a:lnSpc>
              <a:buFontTx/>
              <a:buNone/>
              <a:defRPr sz="1400">
                <a:solidFill>
                  <a:schemeClr val="tx1"/>
                </a:solidFill>
                <a:latin typeface="Museo 500" pitchFamily="50" charset="0"/>
              </a:defRPr>
            </a:lvl1pPr>
            <a:lvl2pPr>
              <a:buFontTx/>
              <a:buNone/>
              <a:defRPr sz="1400">
                <a:latin typeface="Museo 500" pitchFamily="50" charset="0"/>
              </a:defRPr>
            </a:lvl2pPr>
            <a:lvl3pPr>
              <a:buFontTx/>
              <a:buNone/>
              <a:defRPr sz="1400">
                <a:latin typeface="Museo 500" pitchFamily="50" charset="0"/>
              </a:defRPr>
            </a:lvl3pPr>
            <a:lvl4pPr>
              <a:buFontTx/>
              <a:buNone/>
              <a:defRPr sz="1400">
                <a:latin typeface="Museo 500" pitchFamily="50" charset="0"/>
              </a:defRPr>
            </a:lvl4pPr>
            <a:lvl5pPr>
              <a:buFontTx/>
              <a:buNone/>
              <a:defRPr sz="1400">
                <a:latin typeface="Museo 500" pitchFamily="50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  <p:sp>
        <p:nvSpPr>
          <p:cNvPr id="14" name="Content Placeholder 2"/>
          <p:cNvSpPr>
            <a:spLocks noGrp="1"/>
          </p:cNvSpPr>
          <p:nvPr>
            <p:ph idx="13"/>
          </p:nvPr>
        </p:nvSpPr>
        <p:spPr>
          <a:xfrm>
            <a:off x="5638800" y="4135041"/>
            <a:ext cx="3881120" cy="1371679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FontTx/>
              <a:buNone/>
              <a:defRPr sz="1400">
                <a:solidFill>
                  <a:schemeClr val="tx1"/>
                </a:solidFill>
                <a:latin typeface="Museo 500" pitchFamily="50" charset="0"/>
              </a:defRPr>
            </a:lvl1pPr>
            <a:lvl2pPr>
              <a:buFontTx/>
              <a:buNone/>
              <a:defRPr sz="1400">
                <a:latin typeface="Museo 500" pitchFamily="50" charset="0"/>
              </a:defRPr>
            </a:lvl2pPr>
            <a:lvl3pPr>
              <a:buFontTx/>
              <a:buNone/>
              <a:defRPr sz="1400">
                <a:latin typeface="Museo 500" pitchFamily="50" charset="0"/>
              </a:defRPr>
            </a:lvl3pPr>
            <a:lvl4pPr>
              <a:buFontTx/>
              <a:buNone/>
              <a:defRPr sz="1400">
                <a:latin typeface="Museo 500" pitchFamily="50" charset="0"/>
              </a:defRPr>
            </a:lvl4pPr>
            <a:lvl5pPr>
              <a:buFontTx/>
              <a:buNone/>
              <a:defRPr sz="1400">
                <a:latin typeface="Museo 500" pitchFamily="50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  <p:sp>
        <p:nvSpPr>
          <p:cNvPr id="15" name="Content Placeholder 2"/>
          <p:cNvSpPr>
            <a:spLocks noGrp="1"/>
          </p:cNvSpPr>
          <p:nvPr>
            <p:ph idx="14"/>
          </p:nvPr>
        </p:nvSpPr>
        <p:spPr>
          <a:xfrm>
            <a:off x="3729990" y="1841440"/>
            <a:ext cx="1685290" cy="543561"/>
          </a:xfrm>
        </p:spPr>
        <p:txBody>
          <a:bodyPr>
            <a:normAutofit/>
          </a:bodyPr>
          <a:lstStyle>
            <a:lvl1pPr marL="0" indent="3175" algn="ctr">
              <a:lnSpc>
                <a:spcPct val="150000"/>
              </a:lnSpc>
              <a:buFontTx/>
              <a:buNone/>
              <a:defRPr sz="1400">
                <a:solidFill>
                  <a:schemeClr val="bg1"/>
                </a:solidFill>
                <a:latin typeface="Museo 500" pitchFamily="50" charset="0"/>
              </a:defRPr>
            </a:lvl1pPr>
            <a:lvl2pPr>
              <a:buFontTx/>
              <a:buNone/>
              <a:defRPr sz="1400">
                <a:latin typeface="Museo 500" pitchFamily="50" charset="0"/>
              </a:defRPr>
            </a:lvl2pPr>
            <a:lvl3pPr>
              <a:buFontTx/>
              <a:buNone/>
              <a:defRPr sz="1400">
                <a:latin typeface="Museo 500" pitchFamily="50" charset="0"/>
              </a:defRPr>
            </a:lvl3pPr>
            <a:lvl4pPr>
              <a:buFontTx/>
              <a:buNone/>
              <a:defRPr sz="1400">
                <a:latin typeface="Museo 500" pitchFamily="50" charset="0"/>
              </a:defRPr>
            </a:lvl4pPr>
            <a:lvl5pPr>
              <a:buFontTx/>
              <a:buNone/>
              <a:defRPr sz="1400">
                <a:latin typeface="Museo 500" pitchFamily="50" charset="0"/>
              </a:defRPr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16" name="Content Placeholder 2"/>
          <p:cNvSpPr>
            <a:spLocks noGrp="1"/>
          </p:cNvSpPr>
          <p:nvPr>
            <p:ph idx="15"/>
          </p:nvPr>
        </p:nvSpPr>
        <p:spPr>
          <a:xfrm>
            <a:off x="5638800" y="1892240"/>
            <a:ext cx="3881120" cy="495359"/>
          </a:xfrm>
        </p:spPr>
        <p:txBody>
          <a:bodyPr>
            <a:normAutofit/>
          </a:bodyPr>
          <a:lstStyle>
            <a:lvl1pPr marL="0" indent="3175">
              <a:lnSpc>
                <a:spcPct val="150000"/>
              </a:lnSpc>
              <a:buFontTx/>
              <a:buNone/>
              <a:defRPr sz="1400">
                <a:solidFill>
                  <a:schemeClr val="tx1"/>
                </a:solidFill>
                <a:latin typeface="Museo 500" pitchFamily="50" charset="0"/>
              </a:defRPr>
            </a:lvl1pPr>
            <a:lvl2pPr>
              <a:buFontTx/>
              <a:buNone/>
              <a:defRPr sz="1400">
                <a:latin typeface="Museo 500" pitchFamily="50" charset="0"/>
              </a:defRPr>
            </a:lvl2pPr>
            <a:lvl3pPr>
              <a:buFontTx/>
              <a:buNone/>
              <a:defRPr sz="1400">
                <a:latin typeface="Museo 500" pitchFamily="50" charset="0"/>
              </a:defRPr>
            </a:lvl3pPr>
            <a:lvl4pPr>
              <a:buFontTx/>
              <a:buNone/>
              <a:defRPr sz="1400">
                <a:latin typeface="Museo 500" pitchFamily="50" charset="0"/>
              </a:defRPr>
            </a:lvl4pPr>
            <a:lvl5pPr>
              <a:buFontTx/>
              <a:buNone/>
              <a:defRPr sz="1400">
                <a:latin typeface="Museo 500" pitchFamily="50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  <p:sp>
        <p:nvSpPr>
          <p:cNvPr id="17" name="Content Placeholder 2"/>
          <p:cNvSpPr>
            <a:spLocks noGrp="1"/>
          </p:cNvSpPr>
          <p:nvPr>
            <p:ph idx="16"/>
          </p:nvPr>
        </p:nvSpPr>
        <p:spPr>
          <a:xfrm>
            <a:off x="3729990" y="2539919"/>
            <a:ext cx="1685290" cy="543561"/>
          </a:xfrm>
        </p:spPr>
        <p:txBody>
          <a:bodyPr>
            <a:normAutofit/>
          </a:bodyPr>
          <a:lstStyle>
            <a:lvl1pPr marL="0" indent="3175" algn="ctr">
              <a:lnSpc>
                <a:spcPct val="150000"/>
              </a:lnSpc>
              <a:buFontTx/>
              <a:buNone/>
              <a:defRPr sz="1400">
                <a:solidFill>
                  <a:schemeClr val="bg1"/>
                </a:solidFill>
                <a:latin typeface="Museo 500" pitchFamily="50" charset="0"/>
              </a:defRPr>
            </a:lvl1pPr>
            <a:lvl2pPr>
              <a:buFontTx/>
              <a:buNone/>
              <a:defRPr sz="1400">
                <a:latin typeface="Museo 500" pitchFamily="50" charset="0"/>
              </a:defRPr>
            </a:lvl2pPr>
            <a:lvl3pPr>
              <a:buFontTx/>
              <a:buNone/>
              <a:defRPr sz="1400">
                <a:latin typeface="Museo 500" pitchFamily="50" charset="0"/>
              </a:defRPr>
            </a:lvl3pPr>
            <a:lvl4pPr>
              <a:buFontTx/>
              <a:buNone/>
              <a:defRPr sz="1400">
                <a:latin typeface="Museo 500" pitchFamily="50" charset="0"/>
              </a:defRPr>
            </a:lvl4pPr>
            <a:lvl5pPr>
              <a:buFontTx/>
              <a:buNone/>
              <a:defRPr sz="1400">
                <a:latin typeface="Museo 500" pitchFamily="50" charset="0"/>
              </a:defRPr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18" name="Content Placeholder 2"/>
          <p:cNvSpPr>
            <a:spLocks noGrp="1"/>
          </p:cNvSpPr>
          <p:nvPr>
            <p:ph idx="17"/>
          </p:nvPr>
        </p:nvSpPr>
        <p:spPr>
          <a:xfrm>
            <a:off x="3729990" y="4084240"/>
            <a:ext cx="1685290" cy="543561"/>
          </a:xfrm>
        </p:spPr>
        <p:txBody>
          <a:bodyPr>
            <a:normAutofit/>
          </a:bodyPr>
          <a:lstStyle>
            <a:lvl1pPr marL="0" indent="3175" algn="ctr">
              <a:lnSpc>
                <a:spcPct val="150000"/>
              </a:lnSpc>
              <a:buFontTx/>
              <a:buNone/>
              <a:defRPr sz="1400">
                <a:solidFill>
                  <a:schemeClr val="bg1"/>
                </a:solidFill>
                <a:latin typeface="Museo 500" pitchFamily="50" charset="0"/>
              </a:defRPr>
            </a:lvl1pPr>
            <a:lvl2pPr>
              <a:buFontTx/>
              <a:buNone/>
              <a:defRPr sz="1400">
                <a:latin typeface="Museo 500" pitchFamily="50" charset="0"/>
              </a:defRPr>
            </a:lvl2pPr>
            <a:lvl3pPr>
              <a:buFontTx/>
              <a:buNone/>
              <a:defRPr sz="1400">
                <a:latin typeface="Museo 500" pitchFamily="50" charset="0"/>
              </a:defRPr>
            </a:lvl3pPr>
            <a:lvl4pPr>
              <a:buFontTx/>
              <a:buNone/>
              <a:defRPr sz="1400">
                <a:latin typeface="Museo 500" pitchFamily="50" charset="0"/>
              </a:defRPr>
            </a:lvl4pPr>
            <a:lvl5pPr>
              <a:buFontTx/>
              <a:buNone/>
              <a:defRPr sz="1400">
                <a:latin typeface="Museo 500" pitchFamily="50" charset="0"/>
              </a:defRPr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screen_bttm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48316" y="5060315"/>
            <a:ext cx="2336508" cy="533333"/>
          </a:xfrm>
          <a:prstGeom prst="rect">
            <a:avLst/>
          </a:prstGeom>
        </p:spPr>
      </p:pic>
      <p:sp>
        <p:nvSpPr>
          <p:cNvPr id="21" name="Rectangle 20"/>
          <p:cNvSpPr/>
          <p:nvPr userDrawn="1"/>
        </p:nvSpPr>
        <p:spPr>
          <a:xfrm>
            <a:off x="1127760" y="1351598"/>
            <a:ext cx="7538720" cy="3718877"/>
          </a:xfrm>
          <a:prstGeom prst="rect">
            <a:avLst/>
          </a:prstGeom>
          <a:solidFill>
            <a:schemeClr val="bg1"/>
          </a:solidFill>
          <a:ln w="38100"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07571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Media Placeholder 19"/>
          <p:cNvSpPr>
            <a:spLocks noGrp="1"/>
          </p:cNvSpPr>
          <p:nvPr>
            <p:ph type="media" sz="quarter" idx="13"/>
          </p:nvPr>
        </p:nvSpPr>
        <p:spPr>
          <a:xfrm>
            <a:off x="1210386" y="1452563"/>
            <a:ext cx="7334516" cy="3516312"/>
          </a:xfrm>
        </p:spPr>
        <p:txBody>
          <a:bodyPr>
            <a:normAutofit/>
          </a:bodyPr>
          <a:lstStyle>
            <a:lvl1pPr algn="ctr">
              <a:buFontTx/>
              <a:buNone/>
              <a:defRPr sz="1600"/>
            </a:lvl1pPr>
          </a:lstStyle>
          <a:p>
            <a:endParaRPr lang="en-US"/>
          </a:p>
        </p:txBody>
      </p:sp>
      <p:pic>
        <p:nvPicPr>
          <p:cNvPr id="24" name="Picture 23" descr="video_shadow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2883" y="5070475"/>
            <a:ext cx="7564613" cy="736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07571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hart Placeholder 8"/>
          <p:cNvSpPr>
            <a:spLocks noGrp="1"/>
          </p:cNvSpPr>
          <p:nvPr>
            <p:ph type="chart" sz="quarter" idx="13"/>
          </p:nvPr>
        </p:nvSpPr>
        <p:spPr>
          <a:xfrm>
            <a:off x="450850" y="1778000"/>
            <a:ext cx="5722620" cy="3597275"/>
          </a:xfrm>
        </p:spPr>
        <p:txBody>
          <a:bodyPr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endParaRPr lang="en-US"/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369050" y="2346960"/>
            <a:ext cx="3060700" cy="3028314"/>
          </a:xfrm>
        </p:spPr>
        <p:txBody>
          <a:bodyPr>
            <a:noAutofit/>
          </a:bodyPr>
          <a:lstStyle>
            <a:lvl1pPr marL="0" indent="3175">
              <a:lnSpc>
                <a:spcPct val="150000"/>
              </a:lnSpc>
              <a:buFontTx/>
              <a:buNone/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73400" y="1737360"/>
            <a:ext cx="6438900" cy="2032000"/>
          </a:xfrm>
        </p:spPr>
        <p:txBody>
          <a:bodyPr>
            <a:normAutofit/>
          </a:bodyPr>
          <a:lstStyle>
            <a:lvl1pPr marL="285750" indent="-285750">
              <a:lnSpc>
                <a:spcPct val="150000"/>
              </a:lnSpc>
              <a:buClr>
                <a:schemeClr val="tx2"/>
              </a:buClr>
              <a:buSzPct val="115000"/>
              <a:buFont typeface="Wingdings" pitchFamily="2" charset="2"/>
              <a:buChar char="§"/>
              <a:defRPr sz="1400">
                <a:latin typeface="Calibri" pitchFamily="34" charset="0"/>
                <a:cs typeface="Calibri" pitchFamily="34" charset="0"/>
              </a:defRPr>
            </a:lvl1pPr>
            <a:lvl2pPr>
              <a:buFontTx/>
              <a:buNone/>
              <a:defRPr sz="1400">
                <a:latin typeface="Museo 500" pitchFamily="50" charset="0"/>
              </a:defRPr>
            </a:lvl2pPr>
            <a:lvl3pPr>
              <a:buFontTx/>
              <a:buNone/>
              <a:defRPr sz="1400">
                <a:latin typeface="Museo 500" pitchFamily="50" charset="0"/>
              </a:defRPr>
            </a:lvl3pPr>
            <a:lvl4pPr>
              <a:buFontTx/>
              <a:buNone/>
              <a:defRPr sz="1400">
                <a:latin typeface="Museo 500" pitchFamily="50" charset="0"/>
              </a:defRPr>
            </a:lvl4pPr>
            <a:lvl5pPr>
              <a:buFontTx/>
              <a:buNone/>
              <a:defRPr sz="1400">
                <a:latin typeface="Museo 500" pitchFamily="50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3073400" y="4094480"/>
            <a:ext cx="6438900" cy="1290320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FontTx/>
              <a:buNone/>
              <a:defRPr sz="1400">
                <a:latin typeface="Calibri" pitchFamily="34" charset="0"/>
                <a:cs typeface="Calibri" pitchFamily="34" charset="0"/>
              </a:defRPr>
            </a:lvl1pPr>
            <a:lvl2pPr>
              <a:buFontTx/>
              <a:buNone/>
              <a:defRPr sz="1400">
                <a:latin typeface="Museo 500" pitchFamily="50" charset="0"/>
              </a:defRPr>
            </a:lvl2pPr>
            <a:lvl3pPr>
              <a:buFontTx/>
              <a:buNone/>
              <a:defRPr sz="1400">
                <a:latin typeface="Museo 500" pitchFamily="50" charset="0"/>
              </a:defRPr>
            </a:lvl3pPr>
            <a:lvl4pPr>
              <a:buFontTx/>
              <a:buNone/>
              <a:defRPr sz="1400">
                <a:latin typeface="Museo 500" pitchFamily="50" charset="0"/>
              </a:defRPr>
            </a:lvl4pPr>
            <a:lvl5pPr>
              <a:buFontTx/>
              <a:buNone/>
              <a:defRPr sz="1400">
                <a:latin typeface="Museo 500" pitchFamily="50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326640" y="116978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nec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video_shadow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29783" y="5009515"/>
            <a:ext cx="5076937" cy="494602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0" name="Title 1"/>
          <p:cNvSpPr>
            <a:spLocks noGrp="1"/>
          </p:cNvSpPr>
          <p:nvPr>
            <p:ph type="title"/>
          </p:nvPr>
        </p:nvSpPr>
        <p:spPr>
          <a:xfrm>
            <a:off x="2326640" y="107571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25"/>
          </p:nvPr>
        </p:nvSpPr>
        <p:spPr>
          <a:xfrm>
            <a:off x="6408420" y="1871273"/>
            <a:ext cx="3263888" cy="290513"/>
          </a:xfrm>
        </p:spPr>
        <p:txBody>
          <a:bodyPr>
            <a:noAutofit/>
          </a:bodyPr>
          <a:lstStyle>
            <a:lvl1pPr marL="111125" indent="4763">
              <a:buNone/>
              <a:defRPr sz="14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22" name="Text Placeholder 31"/>
          <p:cNvSpPr>
            <a:spLocks noGrp="1"/>
          </p:cNvSpPr>
          <p:nvPr>
            <p:ph type="body" sz="quarter" idx="26"/>
          </p:nvPr>
        </p:nvSpPr>
        <p:spPr>
          <a:xfrm>
            <a:off x="6408423" y="2427059"/>
            <a:ext cx="3263888" cy="290513"/>
          </a:xfrm>
        </p:spPr>
        <p:txBody>
          <a:bodyPr>
            <a:noAutofit/>
          </a:bodyPr>
          <a:lstStyle>
            <a:lvl1pPr marL="115888" indent="0">
              <a:buNone/>
              <a:defRPr sz="14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23" name="Text Placeholder 31"/>
          <p:cNvSpPr>
            <a:spLocks noGrp="1"/>
          </p:cNvSpPr>
          <p:nvPr>
            <p:ph type="body" sz="quarter" idx="27"/>
          </p:nvPr>
        </p:nvSpPr>
        <p:spPr>
          <a:xfrm>
            <a:off x="6408426" y="3041342"/>
            <a:ext cx="3263888" cy="290513"/>
          </a:xfrm>
        </p:spPr>
        <p:txBody>
          <a:bodyPr>
            <a:noAutofit/>
          </a:bodyPr>
          <a:lstStyle>
            <a:lvl1pPr marL="111125" indent="4763">
              <a:buNone/>
              <a:defRPr sz="14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24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6408429" y="3667419"/>
            <a:ext cx="3263888" cy="290513"/>
          </a:xfrm>
        </p:spPr>
        <p:txBody>
          <a:bodyPr>
            <a:noAutofit/>
          </a:bodyPr>
          <a:lstStyle>
            <a:lvl1pPr marL="111125" indent="4763">
              <a:buNone/>
              <a:defRPr sz="14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25" name="Text Placeholder 31"/>
          <p:cNvSpPr>
            <a:spLocks noGrp="1"/>
          </p:cNvSpPr>
          <p:nvPr>
            <p:ph type="body" sz="quarter" idx="29"/>
          </p:nvPr>
        </p:nvSpPr>
        <p:spPr>
          <a:xfrm>
            <a:off x="6408432" y="4293496"/>
            <a:ext cx="3263888" cy="290513"/>
          </a:xfrm>
        </p:spPr>
        <p:txBody>
          <a:bodyPr>
            <a:noAutofit/>
          </a:bodyPr>
          <a:lstStyle>
            <a:lvl1pPr marL="111125" indent="4763">
              <a:buNone/>
              <a:defRPr sz="14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26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6408435" y="4923226"/>
            <a:ext cx="3263888" cy="290513"/>
          </a:xfrm>
        </p:spPr>
        <p:txBody>
          <a:bodyPr>
            <a:noAutofit/>
          </a:bodyPr>
          <a:lstStyle>
            <a:lvl1pPr marL="111125" indent="4763">
              <a:buNone/>
              <a:defRPr sz="14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27" name="Rectangle 26"/>
          <p:cNvSpPr/>
          <p:nvPr userDrawn="1"/>
        </p:nvSpPr>
        <p:spPr>
          <a:xfrm>
            <a:off x="495300" y="1779832"/>
            <a:ext cx="4930140" cy="3483047"/>
          </a:xfrm>
          <a:prstGeom prst="rect">
            <a:avLst/>
          </a:prstGeom>
          <a:solidFill>
            <a:schemeClr val="bg1"/>
          </a:solidFill>
          <a:ln w="57150"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31"/>
          </p:nvPr>
        </p:nvSpPr>
        <p:spPr>
          <a:xfrm>
            <a:off x="517653" y="1804216"/>
            <a:ext cx="4880355" cy="3432248"/>
          </a:xfrm>
        </p:spPr>
        <p:txBody>
          <a:bodyPr>
            <a:normAutofit/>
          </a:bodyPr>
          <a:lstStyle>
            <a:lvl1pPr algn="ctr">
              <a:buFontTx/>
              <a:buNone/>
              <a:defRPr sz="1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598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2677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6575" y="1600203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8300" y="1600203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40992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2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2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0266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2" y="273053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839871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42766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56424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80337" y="274641"/>
            <a:ext cx="2414588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6576" y="274641"/>
            <a:ext cx="7078663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125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dirty="0" err="1" smtClean="0"/>
              <a:t>Click</a:t>
            </a:r>
            <a:r>
              <a:rPr lang="es-ES" dirty="0" smtClean="0"/>
              <a:t> </a:t>
            </a:r>
            <a:r>
              <a:rPr lang="es-ES" dirty="0" err="1" smtClean="0"/>
              <a:t>to</a:t>
            </a:r>
            <a:r>
              <a:rPr lang="es-ES" dirty="0" smtClean="0"/>
              <a:t> </a:t>
            </a:r>
            <a:r>
              <a:rPr lang="es-ES" dirty="0" err="1" smtClean="0"/>
              <a:t>edit</a:t>
            </a:r>
            <a:r>
              <a:rPr lang="es-ES" dirty="0" smtClean="0"/>
              <a:t> </a:t>
            </a:r>
            <a:r>
              <a:rPr lang="es-ES" dirty="0" err="1" smtClean="0"/>
              <a:t>text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-741230" y="4868865"/>
            <a:ext cx="2311401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101B8617-0302-472C-9BBD-9EC700EEBCCF}" type="datetimeFigureOut">
              <a:rPr lang="es-ES"/>
              <a:pPr>
                <a:defRPr/>
              </a:pPr>
              <a:t>21/05/2012</a:t>
            </a:fld>
            <a:endParaRPr lang="es-E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D0EAF-2B61-48BA-9F00-69E0119DE5C2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5453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Serv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16978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73083" y="3434080"/>
            <a:ext cx="3662680" cy="2032000"/>
          </a:xfrm>
        </p:spPr>
        <p:txBody>
          <a:bodyPr>
            <a:normAutofit/>
          </a:bodyPr>
          <a:lstStyle>
            <a:lvl1pPr marL="0" indent="3175">
              <a:lnSpc>
                <a:spcPct val="150000"/>
              </a:lnSpc>
              <a:buFontTx/>
              <a:buNone/>
              <a:defRPr sz="1400">
                <a:latin typeface="Museo 500" pitchFamily="50" charset="0"/>
              </a:defRPr>
            </a:lvl1pPr>
            <a:lvl2pPr>
              <a:buFontTx/>
              <a:buNone/>
              <a:defRPr sz="1400">
                <a:latin typeface="Museo 500" pitchFamily="50" charset="0"/>
              </a:defRPr>
            </a:lvl2pPr>
            <a:lvl3pPr>
              <a:buFontTx/>
              <a:buNone/>
              <a:defRPr sz="1400">
                <a:latin typeface="Museo 500" pitchFamily="50" charset="0"/>
              </a:defRPr>
            </a:lvl3pPr>
            <a:lvl4pPr>
              <a:buFontTx/>
              <a:buNone/>
              <a:defRPr sz="1400">
                <a:latin typeface="Museo 500" pitchFamily="50" charset="0"/>
              </a:defRPr>
            </a:lvl4pPr>
            <a:lvl5pPr>
              <a:buFontTx/>
              <a:buNone/>
              <a:defRPr sz="1400">
                <a:latin typeface="Museo 500" pitchFamily="50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3073083" y="1920240"/>
            <a:ext cx="3662363" cy="1310640"/>
          </a:xfrm>
        </p:spPr>
        <p:txBody>
          <a:bodyPr>
            <a:normAutofit/>
          </a:bodyPr>
          <a:lstStyle>
            <a:lvl1pPr algn="ctr">
              <a:buFontTx/>
              <a:buNone/>
              <a:defRPr sz="1400">
                <a:latin typeface="Museo 500" pitchFamily="50" charset="0"/>
              </a:defRPr>
            </a:lvl1pPr>
          </a:lstStyle>
          <a:p>
            <a:r>
              <a:rPr lang="en-US" dirty="0" smtClean="0"/>
              <a:t>Put </a:t>
            </a:r>
            <a:r>
              <a:rPr lang="en-US" dirty="0" err="1" smtClean="0"/>
              <a:t>Yout</a:t>
            </a:r>
            <a:r>
              <a:rPr lang="en-US" dirty="0" smtClean="0"/>
              <a:t> Logo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16978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Picture Placeholder 19"/>
          <p:cNvSpPr>
            <a:spLocks noGrp="1"/>
          </p:cNvSpPr>
          <p:nvPr>
            <p:ph type="pic" sz="quarter" idx="13"/>
          </p:nvPr>
        </p:nvSpPr>
        <p:spPr>
          <a:xfrm>
            <a:off x="5334000" y="1772920"/>
            <a:ext cx="1447800" cy="1447800"/>
          </a:xfrm>
        </p:spPr>
        <p:txBody>
          <a:bodyPr>
            <a:normAutofit/>
          </a:bodyPr>
          <a:lstStyle>
            <a:lvl1pPr algn="ctr"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25" name="Picture Placeholder 19"/>
          <p:cNvSpPr>
            <a:spLocks noGrp="1"/>
          </p:cNvSpPr>
          <p:nvPr>
            <p:ph type="pic" sz="quarter" idx="14"/>
          </p:nvPr>
        </p:nvSpPr>
        <p:spPr>
          <a:xfrm>
            <a:off x="3233725" y="1783080"/>
            <a:ext cx="1447800" cy="1447800"/>
          </a:xfrm>
        </p:spPr>
        <p:txBody>
          <a:bodyPr>
            <a:normAutofit/>
          </a:bodyPr>
          <a:lstStyle>
            <a:lvl1pPr algn="ctr"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26" name="Picture Placeholder 19"/>
          <p:cNvSpPr>
            <a:spLocks noGrp="1"/>
          </p:cNvSpPr>
          <p:nvPr>
            <p:ph type="pic" sz="quarter" idx="15"/>
          </p:nvPr>
        </p:nvSpPr>
        <p:spPr>
          <a:xfrm>
            <a:off x="5334000" y="3841337"/>
            <a:ext cx="1447800" cy="1447800"/>
          </a:xfrm>
        </p:spPr>
        <p:txBody>
          <a:bodyPr>
            <a:normAutofit/>
          </a:bodyPr>
          <a:lstStyle>
            <a:lvl1pPr algn="ctr"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27" name="Picture Placeholder 19"/>
          <p:cNvSpPr>
            <a:spLocks noGrp="1"/>
          </p:cNvSpPr>
          <p:nvPr>
            <p:ph type="pic" sz="quarter" idx="16"/>
          </p:nvPr>
        </p:nvSpPr>
        <p:spPr>
          <a:xfrm>
            <a:off x="3233725" y="3851497"/>
            <a:ext cx="1447800" cy="1447800"/>
          </a:xfrm>
        </p:spPr>
        <p:txBody>
          <a:bodyPr>
            <a:normAutofit/>
          </a:bodyPr>
          <a:lstStyle>
            <a:lvl1pPr algn="ctr">
              <a:buFontTx/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ersonal Inform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16978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19"/>
          <p:cNvSpPr>
            <a:spLocks noGrp="1"/>
          </p:cNvSpPr>
          <p:nvPr>
            <p:ph type="pic" sz="quarter" idx="14"/>
          </p:nvPr>
        </p:nvSpPr>
        <p:spPr>
          <a:xfrm>
            <a:off x="2743200" y="2506980"/>
            <a:ext cx="1752600" cy="1760220"/>
          </a:xfrm>
        </p:spPr>
        <p:txBody>
          <a:bodyPr>
            <a:normAutofit/>
          </a:bodyPr>
          <a:lstStyle>
            <a:lvl1pPr algn="ctr">
              <a:buFontTx/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36310" y="2625094"/>
            <a:ext cx="8420100" cy="1362075"/>
          </a:xfrm>
        </p:spPr>
        <p:txBody>
          <a:bodyPr anchor="t"/>
          <a:lstStyle>
            <a:lvl1pPr algn="ctr">
              <a:defRPr sz="4000" b="1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36310" y="1824991"/>
            <a:ext cx="8420100" cy="800100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7099300" y="6356353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3BF674-2183-A94D-A5BD-DC960E4E6BE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2" name="Picture 11" descr="social_icons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11439" y="5093204"/>
            <a:ext cx="7840996" cy="1764796"/>
          </a:xfrm>
          <a:prstGeom prst="rect">
            <a:avLst/>
          </a:prstGeom>
        </p:spPr>
      </p:pic>
      <p:pic>
        <p:nvPicPr>
          <p:cNvPr id="13" name="Picture 12" descr="footer_cover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4028924"/>
            <a:ext cx="9906000" cy="2829076"/>
          </a:xfrm>
          <a:prstGeom prst="rect">
            <a:avLst/>
          </a:prstGeom>
        </p:spPr>
      </p:pic>
      <p:pic>
        <p:nvPicPr>
          <p:cNvPr id="14" name="Picture 13" descr="cloud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66785" y="501649"/>
            <a:ext cx="1289307" cy="845822"/>
          </a:xfrm>
          <a:prstGeom prst="rect">
            <a:avLst/>
          </a:prstGeom>
        </p:spPr>
      </p:pic>
      <p:pic>
        <p:nvPicPr>
          <p:cNvPr id="15" name="Picture 14" descr="cloud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456092" y="224096"/>
            <a:ext cx="846160" cy="555105"/>
          </a:xfrm>
          <a:prstGeom prst="rect">
            <a:avLst/>
          </a:prstGeom>
        </p:spPr>
      </p:pic>
      <p:pic>
        <p:nvPicPr>
          <p:cNvPr id="16" name="Picture 15" descr="cloud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867103" y="224096"/>
            <a:ext cx="1289307" cy="845822"/>
          </a:xfrm>
          <a:prstGeom prst="rect">
            <a:avLst/>
          </a:prstGeom>
        </p:spPr>
      </p:pic>
      <p:pic>
        <p:nvPicPr>
          <p:cNvPr id="17" name="Picture 16" descr="cloud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795680" y="1076960"/>
            <a:ext cx="846160" cy="555105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495300" y="6356353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21186D-8A4E-984B-93C7-7D523D2AAC9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5/21/2012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30668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w do we wor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16978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4"/>
          <p:cNvSpPr>
            <a:spLocks noGrp="1"/>
          </p:cNvSpPr>
          <p:nvPr userDrawn="1">
            <p:ph idx="1"/>
          </p:nvPr>
        </p:nvSpPr>
        <p:spPr>
          <a:xfrm>
            <a:off x="1767840" y="1448118"/>
            <a:ext cx="6322060" cy="1168400"/>
          </a:xfrm>
        </p:spPr>
        <p:txBody>
          <a:bodyPr>
            <a:normAutofit/>
          </a:bodyPr>
          <a:lstStyle>
            <a:lvl1pPr marL="0" indent="0" algn="ctr">
              <a:lnSpc>
                <a:spcPct val="150000"/>
              </a:lnSpc>
              <a:buFontTx/>
              <a:buNone/>
              <a:defRPr sz="1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cial Media Tod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16978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330400" y="3046013"/>
            <a:ext cx="3455035" cy="437197"/>
          </a:xfrm>
        </p:spPr>
        <p:txBody>
          <a:bodyPr>
            <a:noAutofit/>
          </a:bodyPr>
          <a:lstStyle>
            <a:lvl1pPr algn="ctr">
              <a:buFontTx/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>
              <a:buFontTx/>
              <a:buNone/>
              <a:defRPr sz="1600"/>
            </a:lvl2pPr>
            <a:lvl3pPr>
              <a:buFontTx/>
              <a:buNone/>
              <a:defRPr sz="1600"/>
            </a:lvl3pPr>
            <a:lvl4pPr>
              <a:buFontTx/>
              <a:buNone/>
              <a:defRPr sz="1600"/>
            </a:lvl4pPr>
            <a:lvl5pPr>
              <a:buFontTx/>
              <a:buNone/>
              <a:defRPr sz="1600"/>
            </a:lvl5pPr>
          </a:lstStyle>
          <a:p>
            <a:pPr lvl="0"/>
            <a:r>
              <a:rPr lang="en-US" smtClean="0"/>
              <a:t>Click to edit Master</a:t>
            </a:r>
            <a:endParaRPr lang="en-US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330400" y="3483210"/>
            <a:ext cx="3455035" cy="437197"/>
          </a:xfrm>
        </p:spPr>
        <p:txBody>
          <a:bodyPr>
            <a:noAutofit/>
          </a:bodyPr>
          <a:lstStyle>
            <a:lvl1pPr algn="ctr">
              <a:buFontTx/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  <a:lvl2pPr>
              <a:buFontTx/>
              <a:buNone/>
              <a:defRPr sz="1600"/>
            </a:lvl2pPr>
            <a:lvl3pPr>
              <a:buFontTx/>
              <a:buNone/>
              <a:defRPr sz="1600"/>
            </a:lvl3pPr>
            <a:lvl4pPr>
              <a:buFontTx/>
              <a:buNone/>
              <a:defRPr sz="1600"/>
            </a:lvl4pPr>
            <a:lvl5pPr>
              <a:buFontTx/>
              <a:buNone/>
              <a:defRPr sz="1600"/>
            </a:lvl5pPr>
          </a:lstStyle>
          <a:p>
            <a:pPr lvl="0"/>
            <a:r>
              <a:rPr lang="en-US" smtClean="0"/>
              <a:t>Click to edit Master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c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07571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3218815" y="1883570"/>
            <a:ext cx="3455035" cy="437197"/>
          </a:xfrm>
        </p:spPr>
        <p:txBody>
          <a:bodyPr>
            <a:noAutofit/>
          </a:bodyPr>
          <a:lstStyle>
            <a:lvl1pPr algn="ctr">
              <a:buFontTx/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>
              <a:buFontTx/>
              <a:buNone/>
              <a:defRPr sz="1600"/>
            </a:lvl2pPr>
            <a:lvl3pPr>
              <a:buFontTx/>
              <a:buNone/>
              <a:defRPr sz="1600"/>
            </a:lvl3pPr>
            <a:lvl4pPr>
              <a:buFontTx/>
              <a:buNone/>
              <a:defRPr sz="1600"/>
            </a:lvl4pPr>
            <a:lvl5pPr>
              <a:buFontTx/>
              <a:buNone/>
              <a:defRPr sz="1600"/>
            </a:lvl5pPr>
          </a:lstStyle>
          <a:p>
            <a:pPr lvl="0"/>
            <a:r>
              <a:rPr lang="en-US" smtClean="0"/>
              <a:t>Click to edit Master</a:t>
            </a:r>
            <a:endParaRPr lang="en-US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2326640" y="2320767"/>
            <a:ext cx="5181599" cy="437197"/>
          </a:xfrm>
        </p:spPr>
        <p:txBody>
          <a:bodyPr>
            <a:noAutofit/>
          </a:bodyPr>
          <a:lstStyle>
            <a:lvl1pPr algn="ctr">
              <a:buFontTx/>
              <a:buNone/>
              <a:defRPr sz="3600">
                <a:solidFill>
                  <a:schemeClr val="bg1">
                    <a:lumMod val="50000"/>
                  </a:schemeClr>
                </a:solidFill>
              </a:defRPr>
            </a:lvl1pPr>
            <a:lvl2pPr>
              <a:buFontTx/>
              <a:buNone/>
              <a:defRPr sz="1600"/>
            </a:lvl2pPr>
            <a:lvl3pPr>
              <a:buFontTx/>
              <a:buNone/>
              <a:defRPr sz="1600"/>
            </a:lvl3pPr>
            <a:lvl4pPr>
              <a:buFontTx/>
              <a:buNone/>
              <a:defRPr sz="1600"/>
            </a:lvl4pPr>
            <a:lvl5pPr>
              <a:buFontTx/>
              <a:buNone/>
              <a:defRPr sz="1600"/>
            </a:lvl5pPr>
          </a:lstStyle>
          <a:p>
            <a:pPr lvl="0"/>
            <a:r>
              <a:rPr lang="en-US" smtClean="0"/>
              <a:t>Click to edit Master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image" Target="../media/image5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image" Target="../media/image7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image" Target="../media/image1.jpeg"/><Relationship Id="rId35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600203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3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21186D-8A4E-984B-93C7-7D523D2AAC90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3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3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background.jpg"/>
          <p:cNvPicPr>
            <a:picLocks noChangeAspect="1"/>
          </p:cNvPicPr>
          <p:nvPr userDrawn="1"/>
        </p:nvPicPr>
        <p:blipFill>
          <a:blip r:embed="rId30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pic>
        <p:nvPicPr>
          <p:cNvPr id="8" name="Picture 7" descr="social_icons_footer.png"/>
          <p:cNvPicPr>
            <a:picLocks noChangeAspect="1"/>
          </p:cNvPicPr>
          <p:nvPr userDrawn="1"/>
        </p:nvPicPr>
        <p:blipFill>
          <a:blip r:embed="rId31"/>
          <a:stretch>
            <a:fillRect/>
          </a:stretch>
        </p:blipFill>
        <p:spPr>
          <a:xfrm>
            <a:off x="675885" y="6240779"/>
            <a:ext cx="8554230" cy="617221"/>
          </a:xfrm>
          <a:prstGeom prst="rect">
            <a:avLst/>
          </a:prstGeom>
        </p:spPr>
      </p:pic>
      <p:pic>
        <p:nvPicPr>
          <p:cNvPr id="9" name="Picture 8" descr="right_footer.png"/>
          <p:cNvPicPr>
            <a:picLocks noChangeAspect="1"/>
          </p:cNvPicPr>
          <p:nvPr userDrawn="1"/>
        </p:nvPicPr>
        <p:blipFill>
          <a:blip r:embed="rId32"/>
          <a:stretch>
            <a:fillRect/>
          </a:stretch>
        </p:blipFill>
        <p:spPr>
          <a:xfrm>
            <a:off x="8214357" y="5486397"/>
            <a:ext cx="1691643" cy="1371603"/>
          </a:xfrm>
          <a:prstGeom prst="rect">
            <a:avLst/>
          </a:prstGeom>
        </p:spPr>
      </p:pic>
      <p:pic>
        <p:nvPicPr>
          <p:cNvPr id="10" name="Picture 9" descr="left_footer.png"/>
          <p:cNvPicPr>
            <a:picLocks noChangeAspect="1"/>
          </p:cNvPicPr>
          <p:nvPr userDrawn="1"/>
        </p:nvPicPr>
        <p:blipFill>
          <a:blip r:embed="rId33"/>
          <a:stretch>
            <a:fillRect/>
          </a:stretch>
        </p:blipFill>
        <p:spPr>
          <a:xfrm>
            <a:off x="0" y="5244081"/>
            <a:ext cx="2093980" cy="1613919"/>
          </a:xfrm>
          <a:prstGeom prst="rect">
            <a:avLst/>
          </a:prstGeom>
        </p:spPr>
      </p:pic>
      <p:pic>
        <p:nvPicPr>
          <p:cNvPr id="11" name="Picture 10" descr="twitbird.png"/>
          <p:cNvPicPr>
            <a:picLocks noChangeAspect="1"/>
          </p:cNvPicPr>
          <p:nvPr userDrawn="1"/>
        </p:nvPicPr>
        <p:blipFill>
          <a:blip r:embed="rId34"/>
          <a:stretch>
            <a:fillRect/>
          </a:stretch>
        </p:blipFill>
        <p:spPr>
          <a:xfrm>
            <a:off x="1421940" y="5736141"/>
            <a:ext cx="498300" cy="342830"/>
          </a:xfrm>
          <a:prstGeom prst="rect">
            <a:avLst/>
          </a:prstGeom>
        </p:spPr>
      </p:pic>
      <p:sp>
        <p:nvSpPr>
          <p:cNvPr id="15" name="Oval 14">
            <a:hlinkClick r:id="" action="ppaction://hlinkshowjump?jump=nextslide"/>
          </p:cNvPr>
          <p:cNvSpPr/>
          <p:nvPr/>
        </p:nvSpPr>
        <p:spPr>
          <a:xfrm>
            <a:off x="9441180" y="6369489"/>
            <a:ext cx="351989" cy="351989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hevron 15"/>
          <p:cNvSpPr/>
          <p:nvPr/>
        </p:nvSpPr>
        <p:spPr>
          <a:xfrm>
            <a:off x="9576359" y="6448247"/>
            <a:ext cx="114684" cy="186770"/>
          </a:xfrm>
          <a:prstGeom prst="chevron">
            <a:avLst>
              <a:gd name="adj" fmla="val 72869"/>
            </a:avLst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Oval 18">
            <a:hlinkClick r:id="" action="ppaction://hlinkshowjump?jump=previousslide"/>
          </p:cNvPr>
          <p:cNvSpPr/>
          <p:nvPr userDrawn="1"/>
        </p:nvSpPr>
        <p:spPr>
          <a:xfrm rot="10800000">
            <a:off x="102671" y="6369489"/>
            <a:ext cx="351989" cy="351989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hevron 19">
            <a:hlinkClick r:id="" action="ppaction://hlinkshowjump?jump=previousslide"/>
          </p:cNvPr>
          <p:cNvSpPr/>
          <p:nvPr userDrawn="1"/>
        </p:nvSpPr>
        <p:spPr>
          <a:xfrm rot="10800000">
            <a:off x="204797" y="6455950"/>
            <a:ext cx="114684" cy="186770"/>
          </a:xfrm>
          <a:prstGeom prst="chevron">
            <a:avLst>
              <a:gd name="adj" fmla="val 72869"/>
            </a:avLst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3" name="Picture 22" descr="cloud.png"/>
          <p:cNvPicPr>
            <a:picLocks noChangeAspect="1"/>
          </p:cNvPicPr>
          <p:nvPr userDrawn="1"/>
        </p:nvPicPr>
        <p:blipFill>
          <a:blip r:embed="rId35"/>
          <a:stretch>
            <a:fillRect/>
          </a:stretch>
        </p:blipFill>
        <p:spPr>
          <a:xfrm>
            <a:off x="166785" y="501649"/>
            <a:ext cx="1289307" cy="845822"/>
          </a:xfrm>
          <a:prstGeom prst="rect">
            <a:avLst/>
          </a:prstGeom>
        </p:spPr>
      </p:pic>
      <p:pic>
        <p:nvPicPr>
          <p:cNvPr id="24" name="Picture 23" descr="cloud.png"/>
          <p:cNvPicPr>
            <a:picLocks noChangeAspect="1"/>
          </p:cNvPicPr>
          <p:nvPr userDrawn="1"/>
        </p:nvPicPr>
        <p:blipFill>
          <a:blip r:embed="rId35"/>
          <a:stretch>
            <a:fillRect/>
          </a:stretch>
        </p:blipFill>
        <p:spPr>
          <a:xfrm>
            <a:off x="1456092" y="224096"/>
            <a:ext cx="846160" cy="555105"/>
          </a:xfrm>
          <a:prstGeom prst="rect">
            <a:avLst/>
          </a:prstGeom>
        </p:spPr>
      </p:pic>
      <p:pic>
        <p:nvPicPr>
          <p:cNvPr id="25" name="Picture 24" descr="cloud.png"/>
          <p:cNvPicPr>
            <a:picLocks noChangeAspect="1"/>
          </p:cNvPicPr>
          <p:nvPr userDrawn="1"/>
        </p:nvPicPr>
        <p:blipFill>
          <a:blip r:embed="rId35"/>
          <a:stretch>
            <a:fillRect/>
          </a:stretch>
        </p:blipFill>
        <p:spPr>
          <a:xfrm>
            <a:off x="7867103" y="224096"/>
            <a:ext cx="1289307" cy="845822"/>
          </a:xfrm>
          <a:prstGeom prst="rect">
            <a:avLst/>
          </a:prstGeom>
        </p:spPr>
      </p:pic>
      <p:pic>
        <p:nvPicPr>
          <p:cNvPr id="26" name="Picture 25" descr="cloud.png"/>
          <p:cNvPicPr>
            <a:picLocks noChangeAspect="1"/>
          </p:cNvPicPr>
          <p:nvPr userDrawn="1"/>
        </p:nvPicPr>
        <p:blipFill>
          <a:blip r:embed="rId35"/>
          <a:stretch>
            <a:fillRect/>
          </a:stretch>
        </p:blipFill>
        <p:spPr>
          <a:xfrm>
            <a:off x="8795680" y="1076960"/>
            <a:ext cx="846160" cy="555105"/>
          </a:xfrm>
          <a:prstGeom prst="rect">
            <a:avLst/>
          </a:prstGeom>
        </p:spPr>
      </p:pic>
      <p:sp>
        <p:nvSpPr>
          <p:cNvPr id="32" name="Rounded Rectangle 31"/>
          <p:cNvSpPr/>
          <p:nvPr userDrawn="1"/>
        </p:nvSpPr>
        <p:spPr>
          <a:xfrm>
            <a:off x="2093981" y="5733531"/>
            <a:ext cx="5627620" cy="291349"/>
          </a:xfrm>
          <a:prstGeom prst="roundRect">
            <a:avLst>
              <a:gd name="adj" fmla="val 21429"/>
            </a:avLst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401638" algn="l"/>
              </a:tabLst>
            </a:pP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Museo 500" pitchFamily="50" charset="0"/>
              </a:rPr>
              <a:t>SELECTING &amp; IMPLEMENTING SOCIAL MEDIA STRATEGIES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Museo 500" pitchFamily="50" charset="0"/>
            </a:endParaRPr>
          </a:p>
        </p:txBody>
      </p:sp>
      <p:sp>
        <p:nvSpPr>
          <p:cNvPr id="33" name="Isosceles Triangle 32"/>
          <p:cNvSpPr/>
          <p:nvPr userDrawn="1"/>
        </p:nvSpPr>
        <p:spPr>
          <a:xfrm rot="16200000">
            <a:off x="2010886" y="5753033"/>
            <a:ext cx="166190" cy="235264"/>
          </a:xfrm>
          <a:prstGeom prst="triangle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29"/>
          <p:cNvGrpSpPr/>
          <p:nvPr userDrawn="1"/>
        </p:nvGrpSpPr>
        <p:grpSpPr>
          <a:xfrm>
            <a:off x="1671090" y="-198090"/>
            <a:ext cx="6369324" cy="1694004"/>
            <a:chOff x="2806700" y="-198090"/>
            <a:chExt cx="4116681" cy="1694004"/>
          </a:xfrm>
        </p:grpSpPr>
        <p:pic>
          <p:nvPicPr>
            <p:cNvPr id="17" name="Picture 16" descr="shadow.png"/>
            <p:cNvPicPr>
              <a:picLocks noChangeAspect="1"/>
            </p:cNvPicPr>
            <p:nvPr userDrawn="1"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06700" y="658005"/>
              <a:ext cx="4116681" cy="837909"/>
            </a:xfrm>
            <a:prstGeom prst="rect">
              <a:avLst/>
            </a:prstGeom>
          </p:spPr>
        </p:pic>
        <p:cxnSp>
          <p:nvCxnSpPr>
            <p:cNvPr id="27" name="Straight Connector 26"/>
            <p:cNvCxnSpPr/>
            <p:nvPr userDrawn="1"/>
          </p:nvCxnSpPr>
          <p:spPr>
            <a:xfrm rot="5400000">
              <a:off x="2783600" y="264587"/>
              <a:ext cx="925354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 userDrawn="1"/>
          </p:nvCxnSpPr>
          <p:spPr>
            <a:xfrm rot="5400000">
              <a:off x="6076631" y="263396"/>
              <a:ext cx="92456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ounded Rectangle 28"/>
            <p:cNvSpPr/>
            <p:nvPr userDrawn="1"/>
          </p:nvSpPr>
          <p:spPr>
            <a:xfrm>
              <a:off x="3047205" y="360710"/>
              <a:ext cx="3714750" cy="689032"/>
            </a:xfrm>
            <a:prstGeom prst="roundRect">
              <a:avLst>
                <a:gd name="adj" fmla="val 802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320053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0" r:id="rId4"/>
    <p:sldLayoutId id="2147483662" r:id="rId5"/>
    <p:sldLayoutId id="2147483651" r:id="rId6"/>
    <p:sldLayoutId id="2147483663" r:id="rId7"/>
    <p:sldLayoutId id="2147483664" r:id="rId8"/>
    <p:sldLayoutId id="2147483665" r:id="rId9"/>
    <p:sldLayoutId id="2147483666" r:id="rId10"/>
    <p:sldLayoutId id="2147483655" r:id="rId11"/>
    <p:sldLayoutId id="2147483667" r:id="rId12"/>
    <p:sldLayoutId id="2147483674" r:id="rId13"/>
    <p:sldLayoutId id="2147483669" r:id="rId14"/>
    <p:sldLayoutId id="2147483675" r:id="rId15"/>
    <p:sldLayoutId id="2147483670" r:id="rId16"/>
    <p:sldLayoutId id="2147483671" r:id="rId17"/>
    <p:sldLayoutId id="2147483672" r:id="rId18"/>
    <p:sldLayoutId id="2147483676" r:id="rId19"/>
    <p:sldLayoutId id="2147483673" r:id="rId20"/>
    <p:sldLayoutId id="2147483654" r:id="rId21"/>
    <p:sldLayoutId id="2147483652" r:id="rId22"/>
    <p:sldLayoutId id="2147483653" r:id="rId23"/>
    <p:sldLayoutId id="2147483656" r:id="rId24"/>
    <p:sldLayoutId id="2147483657" r:id="rId25"/>
    <p:sldLayoutId id="2147483658" r:id="rId26"/>
    <p:sldLayoutId id="2147483659" r:id="rId27"/>
    <p:sldLayoutId id="2147483677" r:id="rId2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slide" Target="slide5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9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4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5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6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5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4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Relationship Id="rId9" Type="http://schemas.openxmlformats.org/officeDocument/2006/relationships/image" Target="../media/image65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>
          <a:xfrm>
            <a:off x="495300" y="114984"/>
            <a:ext cx="89154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Hot Tip - Branding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idx="1"/>
          </p:nvPr>
        </p:nvSpPr>
        <p:spPr bwMode="black">
          <a:xfrm>
            <a:off x="495300" y="1600203"/>
            <a:ext cx="7501844" cy="4525963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sz="2000" b="1" dirty="0" smtClean="0"/>
              <a:t>Want to change this? (hint: don’t click it)</a:t>
            </a:r>
          </a:p>
          <a:p>
            <a:pPr marL="0" indent="0" eaLnBrk="1" hangingPunct="1">
              <a:buNone/>
            </a:pPr>
            <a:endParaRPr lang="en-US" sz="2000" b="1" dirty="0" smtClean="0"/>
          </a:p>
          <a:p>
            <a:pPr eaLnBrk="1" hangingPunct="1"/>
            <a:r>
              <a:rPr lang="en-US" sz="1600" b="1" dirty="0" smtClean="0"/>
              <a:t>How do I incorporate my company info into all the slides? </a:t>
            </a:r>
          </a:p>
          <a:p>
            <a:pPr lvl="1"/>
            <a:endParaRPr lang="en-US" sz="1600" b="1" dirty="0" smtClean="0"/>
          </a:p>
          <a:p>
            <a:pPr lvl="1"/>
            <a:endParaRPr lang="en-US" sz="1600" b="1" dirty="0"/>
          </a:p>
          <a:p>
            <a:pPr lvl="1"/>
            <a:endParaRPr lang="en-US" sz="1600" b="1" dirty="0" smtClean="0"/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1485900" y="5018363"/>
            <a:ext cx="69342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900" b="1" dirty="0"/>
              <a:t>[ Image information in product ]</a:t>
            </a:r>
          </a:p>
          <a:p>
            <a:pPr>
              <a:lnSpc>
                <a:spcPct val="130000"/>
              </a:lnSpc>
              <a:buFont typeface="Wingdings" pitchFamily="2" charset="2"/>
              <a:buChar char="§"/>
            </a:pPr>
            <a:r>
              <a:rPr lang="en-US" sz="900" dirty="0" smtClean="0"/>
              <a:t>Note </a:t>
            </a:r>
            <a:r>
              <a:rPr lang="en-US" sz="900" dirty="0"/>
              <a:t>to customers : </a:t>
            </a:r>
            <a:r>
              <a:rPr lang="en-US" sz="900" dirty="0" smtClean="0"/>
              <a:t>These images have </a:t>
            </a:r>
            <a:r>
              <a:rPr lang="en-US" sz="900" dirty="0"/>
              <a:t>been licensed to be used within this PowerPoint template only. </a:t>
            </a:r>
            <a:r>
              <a:rPr lang="en-US" sz="900" dirty="0" smtClean="0"/>
              <a:t> You </a:t>
            </a:r>
            <a:r>
              <a:rPr lang="en-US" sz="900" dirty="0"/>
              <a:t>may not extract the </a:t>
            </a:r>
            <a:r>
              <a:rPr lang="en-US" sz="900" dirty="0" smtClean="0"/>
              <a:t>images for use independently on a website. Use in a PowerPoint, PDF, or video embedded in a website is allowed.</a:t>
            </a:r>
            <a:endParaRPr lang="en-US" sz="9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900" y="1952633"/>
            <a:ext cx="6303962" cy="341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C:\Users\cafe\Documents\Snagit\SNAG-001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714172"/>
            <a:ext cx="8496300" cy="797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cafe\Documents\Snagit\SNAG-0019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3243" y="3724260"/>
            <a:ext cx="2827111" cy="1266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908957" y="3724260"/>
            <a:ext cx="58982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sz="1000" dirty="0"/>
              <a:t>Click Home&gt;Replace</a:t>
            </a:r>
          </a:p>
          <a:p>
            <a:pPr lvl="1"/>
            <a:r>
              <a:rPr lang="en-US" sz="1000" dirty="0"/>
              <a:t>Find: SELECTING &amp; IMPLEMENTING SOCIAL MEDIA STRATEGIES</a:t>
            </a:r>
          </a:p>
          <a:p>
            <a:pPr lvl="1"/>
            <a:r>
              <a:rPr lang="en-US" sz="1000" dirty="0"/>
              <a:t>Replace with (use your own info, we recommend this format): </a:t>
            </a:r>
            <a:r>
              <a:rPr lang="en-US" sz="1000" dirty="0" err="1"/>
              <a:t>Www.Mywebsite.Com</a:t>
            </a:r>
            <a:r>
              <a:rPr lang="en-US" sz="1000" dirty="0"/>
              <a:t>     |     +12 34 567 890    |     Street Address 12345, City, </a:t>
            </a:r>
            <a:r>
              <a:rPr lang="en-US" sz="1000" dirty="0" smtClean="0"/>
              <a:t>Country</a:t>
            </a:r>
          </a:p>
          <a:p>
            <a:pPr lvl="1"/>
            <a:r>
              <a:rPr lang="en-US" sz="1000" dirty="0" smtClean="0"/>
              <a:t>Click the “Replace All” button.</a:t>
            </a:r>
          </a:p>
          <a:p>
            <a:pPr lvl="1"/>
            <a:r>
              <a:rPr lang="en-US" sz="1000" dirty="0" smtClean="0"/>
              <a:t>In some cases you might have to save the presentation and reopen to see the results. 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616434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twitbir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2406" y="3948540"/>
            <a:ext cx="743160" cy="511294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3262197" y="3948540"/>
            <a:ext cx="3079839" cy="440958"/>
            <a:chOff x="3262197" y="3948540"/>
            <a:chExt cx="3079839" cy="440958"/>
          </a:xfrm>
        </p:grpSpPr>
        <p:sp>
          <p:nvSpPr>
            <p:cNvPr id="11" name="Rounded Rectangle 10"/>
            <p:cNvSpPr/>
            <p:nvPr/>
          </p:nvSpPr>
          <p:spPr>
            <a:xfrm>
              <a:off x="3414529" y="3948540"/>
              <a:ext cx="2927507" cy="440958"/>
            </a:xfrm>
            <a:prstGeom prst="roundRect">
              <a:avLst>
                <a:gd name="adj" fmla="val 3404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useo 500" pitchFamily="50" charset="0"/>
                </a:rPr>
                <a:t>www.url.com</a:t>
              </a:r>
              <a:endParaRPr lang="en-US" sz="2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2" name="Isosceles Triangle 11"/>
            <p:cNvSpPr/>
            <p:nvPr/>
          </p:nvSpPr>
          <p:spPr>
            <a:xfrm rot="16200000">
              <a:off x="3291889" y="4067394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3" name="Oval 12"/>
          <p:cNvSpPr/>
          <p:nvPr/>
        </p:nvSpPr>
        <p:spPr>
          <a:xfrm>
            <a:off x="4468770" y="277869"/>
            <a:ext cx="890531" cy="89053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mtClean="0"/>
              <a:t>Logo</a:t>
            </a:r>
          </a:p>
          <a:p>
            <a:pPr algn="ctr"/>
            <a:r>
              <a:rPr lang="en-US" sz="1200" smtClean="0"/>
              <a:t>Here</a:t>
            </a:r>
            <a:endParaRPr lang="en-US" sz="1200"/>
          </a:p>
        </p:txBody>
      </p:sp>
      <p:sp>
        <p:nvSpPr>
          <p:cNvPr id="2" name="TextBox 1"/>
          <p:cNvSpPr txBox="1"/>
          <p:nvPr/>
        </p:nvSpPr>
        <p:spPr>
          <a:xfrm>
            <a:off x="331223" y="1351494"/>
            <a:ext cx="920706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solidFill>
                  <a:schemeClr val="tx2"/>
                </a:solidFill>
                <a:latin typeface="League Gothic" pitchFamily="2" charset="0"/>
              </a:rPr>
              <a:t>ABOUT US</a:t>
            </a:r>
            <a:endParaRPr lang="en-US" sz="11500" dirty="0">
              <a:latin typeface="League Gothic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699973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073400" y="1635762"/>
            <a:ext cx="6438900" cy="2032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chemeClr val="bg1">
                    <a:lumMod val="50000"/>
                  </a:schemeClr>
                </a:solidFill>
              </a:rPr>
              <a:t>We are a social media consulting firm that creates campaigns for businesses via various channels to ensure effectiveness and revenue generation. 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3"/>
          </p:nvPr>
        </p:nvSpPr>
        <p:spPr>
          <a:xfrm>
            <a:off x="3073400" y="3453024"/>
            <a:ext cx="6438900" cy="1937842"/>
          </a:xfrm>
        </p:spPr>
        <p:txBody>
          <a:bodyPr>
            <a:normAutofit fontScale="77500" lnSpcReduction="20000"/>
          </a:bodyPr>
          <a:lstStyle/>
          <a:p>
            <a:r>
              <a:rPr lang="en-US" sz="2300" dirty="0">
                <a:solidFill>
                  <a:schemeClr val="bg1">
                    <a:lumMod val="50000"/>
                  </a:schemeClr>
                </a:solidFill>
              </a:rPr>
              <a:t>We have built our company around our clients by taking the time to personalize their social media campaigns to fit their needs. We are a full-service firm offering Facebook, Twitter, YouTube and other social media outlets to ensure your business maximizes its reach via multiple channels. </a:t>
            </a:r>
          </a:p>
          <a:p>
            <a:endParaRPr lang="en-US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Who We Are</a:t>
            </a:r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>
            <a:off x="914400" y="1752600"/>
            <a:ext cx="2159000" cy="426720"/>
            <a:chOff x="914400" y="1752600"/>
            <a:chExt cx="2159000" cy="426720"/>
          </a:xfrm>
        </p:grpSpPr>
        <p:sp>
          <p:nvSpPr>
            <p:cNvPr id="7" name="Rounded Rectangle 6"/>
            <p:cNvSpPr/>
            <p:nvPr/>
          </p:nvSpPr>
          <p:spPr>
            <a:xfrm>
              <a:off x="914400" y="1752600"/>
              <a:ext cx="2006600" cy="426720"/>
            </a:xfrm>
            <a:prstGeom prst="roundRect">
              <a:avLst>
                <a:gd name="adj" fmla="val 2142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Consulting</a:t>
              </a:r>
              <a:endParaRPr lang="en-US" dirty="0">
                <a:solidFill>
                  <a:schemeClr val="bg1">
                    <a:lumMod val="50000"/>
                  </a:schemeClr>
                </a:solidFill>
                <a:latin typeface="Museo 500" pitchFamily="50" charset="0"/>
              </a:endParaRPr>
            </a:p>
          </p:txBody>
        </p:sp>
        <p:sp>
          <p:nvSpPr>
            <p:cNvPr id="8" name="Isosceles Triangle 7"/>
            <p:cNvSpPr/>
            <p:nvPr/>
          </p:nvSpPr>
          <p:spPr>
            <a:xfrm rot="5400000">
              <a:off x="2892885" y="1863571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914400" y="3451447"/>
            <a:ext cx="2159000" cy="492642"/>
            <a:chOff x="914400" y="4092903"/>
            <a:chExt cx="2159000" cy="426720"/>
          </a:xfrm>
        </p:grpSpPr>
        <p:sp>
          <p:nvSpPr>
            <p:cNvPr id="9" name="Rounded Rectangle 8"/>
            <p:cNvSpPr/>
            <p:nvPr/>
          </p:nvSpPr>
          <p:spPr>
            <a:xfrm>
              <a:off x="914400" y="4092903"/>
              <a:ext cx="2006600" cy="426720"/>
            </a:xfrm>
            <a:prstGeom prst="roundRect">
              <a:avLst>
                <a:gd name="adj" fmla="val 2142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Customization</a:t>
              </a:r>
              <a:endParaRPr lang="en-US" dirty="0">
                <a:solidFill>
                  <a:schemeClr val="bg1">
                    <a:lumMod val="50000"/>
                  </a:schemeClr>
                </a:solidFill>
                <a:latin typeface="Museo 500" pitchFamily="50" charset="0"/>
              </a:endParaRPr>
            </a:p>
          </p:txBody>
        </p:sp>
        <p:sp>
          <p:nvSpPr>
            <p:cNvPr id="10" name="Isosceles Triangle 9"/>
            <p:cNvSpPr/>
            <p:nvPr/>
          </p:nvSpPr>
          <p:spPr>
            <a:xfrm rot="5400000">
              <a:off x="2892885" y="4203874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1068283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Sample of Our Clients</a:t>
            </a:r>
            <a:endParaRPr lang="en-US" dirty="0"/>
          </a:p>
        </p:txBody>
      </p:sp>
      <p:sp>
        <p:nvSpPr>
          <p:cNvPr id="17" name="Content Placeholder 16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a wide range of expertise from mom and pop shops to large corporations: </a:t>
            </a:r>
          </a:p>
        </p:txBody>
      </p:sp>
      <p:sp>
        <p:nvSpPr>
          <p:cNvPr id="54" name="Picture Placeholder 53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55" name="Picture Placeholder 54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56" name="Picture Placeholder 55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57" name="Picture Placeholder 56"/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58" name="Picture Placeholder 57"/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59" name="Picture Placeholder 58"/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60" name="Picture Placeholder 59"/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61" name="Picture Placeholder 60"/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62" name="Picture Placeholder 61"/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63" name="Picture Placeholder 62"/>
          <p:cNvSpPr>
            <a:spLocks noGrp="1"/>
          </p:cNvSpPr>
          <p:nvPr>
            <p:ph type="pic" sz="quarter" idx="22"/>
          </p:nvPr>
        </p:nvSpPr>
        <p:spPr/>
      </p:sp>
      <p:sp>
        <p:nvSpPr>
          <p:cNvPr id="64" name="Picture Placeholder 63"/>
          <p:cNvSpPr>
            <a:spLocks noGrp="1"/>
          </p:cNvSpPr>
          <p:nvPr>
            <p:ph type="pic" sz="quarter" idx="23"/>
          </p:nvPr>
        </p:nvSpPr>
        <p:spPr/>
      </p:sp>
      <p:sp>
        <p:nvSpPr>
          <p:cNvPr id="65" name="Picture Placeholder 64"/>
          <p:cNvSpPr>
            <a:spLocks noGrp="1"/>
          </p:cNvSpPr>
          <p:nvPr>
            <p:ph type="pic" sz="quarter" idx="24"/>
          </p:nvPr>
        </p:nvSpPr>
        <p:spPr/>
      </p:sp>
      <p:grpSp>
        <p:nvGrpSpPr>
          <p:cNvPr id="3" name="Group 2"/>
          <p:cNvGrpSpPr/>
          <p:nvPr/>
        </p:nvGrpSpPr>
        <p:grpSpPr>
          <a:xfrm>
            <a:off x="501014" y="2895600"/>
            <a:ext cx="8771259" cy="689032"/>
            <a:chOff x="338454" y="2895600"/>
            <a:chExt cx="8771259" cy="689032"/>
          </a:xfrm>
        </p:grpSpPr>
        <p:sp>
          <p:nvSpPr>
            <p:cNvPr id="30" name="Rounded Rectangle 29"/>
            <p:cNvSpPr/>
            <p:nvPr/>
          </p:nvSpPr>
          <p:spPr>
            <a:xfrm>
              <a:off x="338454" y="2895600"/>
              <a:ext cx="1628775" cy="689032"/>
            </a:xfrm>
            <a:prstGeom prst="roundRect">
              <a:avLst>
                <a:gd name="adj" fmla="val 802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Logo 1</a:t>
              </a:r>
              <a:endParaRPr lang="en-US" dirty="0"/>
            </a:p>
          </p:txBody>
        </p:sp>
        <p:sp>
          <p:nvSpPr>
            <p:cNvPr id="31" name="Rounded Rectangle 30"/>
            <p:cNvSpPr/>
            <p:nvPr/>
          </p:nvSpPr>
          <p:spPr>
            <a:xfrm>
              <a:off x="2124075" y="2895600"/>
              <a:ext cx="1628775" cy="689032"/>
            </a:xfrm>
            <a:prstGeom prst="roundRect">
              <a:avLst>
                <a:gd name="adj" fmla="val 802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Logo 2</a:t>
              </a:r>
              <a:endParaRPr lang="en-US" dirty="0"/>
            </a:p>
          </p:txBody>
        </p:sp>
        <p:sp>
          <p:nvSpPr>
            <p:cNvPr id="32" name="Rounded Rectangle 31"/>
            <p:cNvSpPr/>
            <p:nvPr/>
          </p:nvSpPr>
          <p:spPr>
            <a:xfrm>
              <a:off x="3909696" y="2895600"/>
              <a:ext cx="1628775" cy="689032"/>
            </a:xfrm>
            <a:prstGeom prst="roundRect">
              <a:avLst>
                <a:gd name="adj" fmla="val 802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Logo 3</a:t>
              </a:r>
              <a:endParaRPr lang="en-US" dirty="0"/>
            </a:p>
          </p:txBody>
        </p:sp>
        <p:sp>
          <p:nvSpPr>
            <p:cNvPr id="33" name="Rounded Rectangle 32"/>
            <p:cNvSpPr/>
            <p:nvPr/>
          </p:nvSpPr>
          <p:spPr>
            <a:xfrm>
              <a:off x="5695317" y="2895600"/>
              <a:ext cx="1628775" cy="689032"/>
            </a:xfrm>
            <a:prstGeom prst="roundRect">
              <a:avLst>
                <a:gd name="adj" fmla="val 802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Logo 4</a:t>
              </a:r>
              <a:endParaRPr lang="en-US" dirty="0"/>
            </a:p>
          </p:txBody>
        </p:sp>
        <p:sp>
          <p:nvSpPr>
            <p:cNvPr id="34" name="Rounded Rectangle 33"/>
            <p:cNvSpPr/>
            <p:nvPr/>
          </p:nvSpPr>
          <p:spPr>
            <a:xfrm>
              <a:off x="7480938" y="2895600"/>
              <a:ext cx="1628775" cy="689032"/>
            </a:xfrm>
            <a:prstGeom prst="roundRect">
              <a:avLst>
                <a:gd name="adj" fmla="val 802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Logo 5</a:t>
              </a:r>
              <a:endParaRPr lang="en-US" dirty="0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1651949" y="3822126"/>
            <a:ext cx="6985638" cy="689032"/>
            <a:chOff x="1489389" y="3822126"/>
            <a:chExt cx="6985638" cy="689032"/>
          </a:xfrm>
        </p:grpSpPr>
        <p:sp>
          <p:nvSpPr>
            <p:cNvPr id="35" name="Rounded Rectangle 34"/>
            <p:cNvSpPr/>
            <p:nvPr/>
          </p:nvSpPr>
          <p:spPr>
            <a:xfrm>
              <a:off x="1489389" y="3822126"/>
              <a:ext cx="1628775" cy="689032"/>
            </a:xfrm>
            <a:prstGeom prst="roundRect">
              <a:avLst>
                <a:gd name="adj" fmla="val 802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Logo 6</a:t>
              </a:r>
              <a:endParaRPr lang="en-US" dirty="0"/>
            </a:p>
          </p:txBody>
        </p:sp>
        <p:sp>
          <p:nvSpPr>
            <p:cNvPr id="36" name="Rounded Rectangle 35"/>
            <p:cNvSpPr/>
            <p:nvPr/>
          </p:nvSpPr>
          <p:spPr>
            <a:xfrm>
              <a:off x="3275010" y="3822126"/>
              <a:ext cx="1628775" cy="689032"/>
            </a:xfrm>
            <a:prstGeom prst="roundRect">
              <a:avLst>
                <a:gd name="adj" fmla="val 802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Logo 7</a:t>
              </a:r>
              <a:endParaRPr lang="en-US" dirty="0"/>
            </a:p>
          </p:txBody>
        </p:sp>
        <p:sp>
          <p:nvSpPr>
            <p:cNvPr id="37" name="Rounded Rectangle 36"/>
            <p:cNvSpPr/>
            <p:nvPr/>
          </p:nvSpPr>
          <p:spPr>
            <a:xfrm>
              <a:off x="5060631" y="3822126"/>
              <a:ext cx="1628775" cy="689032"/>
            </a:xfrm>
            <a:prstGeom prst="roundRect">
              <a:avLst>
                <a:gd name="adj" fmla="val 802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Logo 8</a:t>
              </a:r>
              <a:endParaRPr lang="en-US" dirty="0"/>
            </a:p>
          </p:txBody>
        </p:sp>
        <p:sp>
          <p:nvSpPr>
            <p:cNvPr id="38" name="Rounded Rectangle 37"/>
            <p:cNvSpPr/>
            <p:nvPr/>
          </p:nvSpPr>
          <p:spPr>
            <a:xfrm>
              <a:off x="6846252" y="3822126"/>
              <a:ext cx="1628775" cy="689032"/>
            </a:xfrm>
            <a:prstGeom prst="roundRect">
              <a:avLst>
                <a:gd name="adj" fmla="val 802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Logo 9</a:t>
              </a:r>
              <a:endParaRPr lang="en-US" dirty="0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2470784" y="4704658"/>
            <a:ext cx="5200017" cy="689032"/>
            <a:chOff x="2308224" y="4704658"/>
            <a:chExt cx="5200017" cy="689032"/>
          </a:xfrm>
        </p:grpSpPr>
        <p:sp>
          <p:nvSpPr>
            <p:cNvPr id="39" name="Rounded Rectangle 38"/>
            <p:cNvSpPr/>
            <p:nvPr/>
          </p:nvSpPr>
          <p:spPr>
            <a:xfrm>
              <a:off x="2308224" y="4704658"/>
              <a:ext cx="1628775" cy="689032"/>
            </a:xfrm>
            <a:prstGeom prst="roundRect">
              <a:avLst>
                <a:gd name="adj" fmla="val 802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Logo 10</a:t>
              </a:r>
              <a:endParaRPr lang="en-US" dirty="0"/>
            </a:p>
          </p:txBody>
        </p:sp>
        <p:sp>
          <p:nvSpPr>
            <p:cNvPr id="40" name="Rounded Rectangle 39"/>
            <p:cNvSpPr/>
            <p:nvPr/>
          </p:nvSpPr>
          <p:spPr>
            <a:xfrm>
              <a:off x="4093845" y="4704658"/>
              <a:ext cx="1628775" cy="689032"/>
            </a:xfrm>
            <a:prstGeom prst="roundRect">
              <a:avLst>
                <a:gd name="adj" fmla="val 802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Logo 11</a:t>
              </a:r>
              <a:endParaRPr lang="en-US" dirty="0"/>
            </a:p>
          </p:txBody>
        </p:sp>
        <p:sp>
          <p:nvSpPr>
            <p:cNvPr id="41" name="Rounded Rectangle 40"/>
            <p:cNvSpPr/>
            <p:nvPr/>
          </p:nvSpPr>
          <p:spPr>
            <a:xfrm>
              <a:off x="5879466" y="4704658"/>
              <a:ext cx="1628775" cy="689032"/>
            </a:xfrm>
            <a:prstGeom prst="roundRect">
              <a:avLst>
                <a:gd name="adj" fmla="val 802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Logo 12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84448101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3658870" y="4124881"/>
            <a:ext cx="1888490" cy="426720"/>
            <a:chOff x="3658870" y="4124881"/>
            <a:chExt cx="1888490" cy="426720"/>
          </a:xfrm>
        </p:grpSpPr>
        <p:sp>
          <p:nvSpPr>
            <p:cNvPr id="15" name="Rounded Rectangle 14"/>
            <p:cNvSpPr/>
            <p:nvPr/>
          </p:nvSpPr>
          <p:spPr>
            <a:xfrm>
              <a:off x="3658870" y="4124881"/>
              <a:ext cx="1746250" cy="426720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endParaRPr lang="en-US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16" name="Isosceles Triangle 15"/>
            <p:cNvSpPr/>
            <p:nvPr/>
          </p:nvSpPr>
          <p:spPr>
            <a:xfrm rot="5400000">
              <a:off x="5366845" y="4235852"/>
              <a:ext cx="150823" cy="210207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3658870" y="2578982"/>
            <a:ext cx="1888490" cy="426720"/>
            <a:chOff x="3658870" y="2578982"/>
            <a:chExt cx="1888490" cy="426720"/>
          </a:xfrm>
        </p:grpSpPr>
        <p:sp>
          <p:nvSpPr>
            <p:cNvPr id="13" name="Rounded Rectangle 12"/>
            <p:cNvSpPr/>
            <p:nvPr/>
          </p:nvSpPr>
          <p:spPr>
            <a:xfrm>
              <a:off x="3658870" y="2578982"/>
              <a:ext cx="1746250" cy="426720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endParaRPr lang="en-US">
                <a:solidFill>
                  <a:schemeClr val="bg1">
                    <a:lumMod val="50000"/>
                  </a:schemeClr>
                </a:solidFill>
                <a:latin typeface="Museo 500" pitchFamily="50" charset="0"/>
              </a:endParaRPr>
            </a:p>
          </p:txBody>
        </p:sp>
        <p:sp>
          <p:nvSpPr>
            <p:cNvPr id="14" name="Isosceles Triangle 13"/>
            <p:cNvSpPr/>
            <p:nvPr/>
          </p:nvSpPr>
          <p:spPr>
            <a:xfrm rot="5400000">
              <a:off x="5366845" y="2689953"/>
              <a:ext cx="150823" cy="210207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3658870" y="1871920"/>
            <a:ext cx="1888490" cy="426720"/>
            <a:chOff x="3658870" y="1871920"/>
            <a:chExt cx="1888490" cy="426720"/>
          </a:xfrm>
        </p:grpSpPr>
        <p:sp>
          <p:nvSpPr>
            <p:cNvPr id="11" name="Rounded Rectangle 10"/>
            <p:cNvSpPr/>
            <p:nvPr/>
          </p:nvSpPr>
          <p:spPr>
            <a:xfrm>
              <a:off x="3658870" y="1871920"/>
              <a:ext cx="1746250" cy="426720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endParaRPr lang="en-US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12" name="Isosceles Triangle 11"/>
            <p:cNvSpPr/>
            <p:nvPr/>
          </p:nvSpPr>
          <p:spPr>
            <a:xfrm rot="5400000">
              <a:off x="5366845" y="1982891"/>
              <a:ext cx="150823" cy="210207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Mobilemob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, Inc. recently had a decline in its customer base by 16% and the trend pointed downwards. Meanwhile, competitors were effectively employing social media strategies to increase their customer base.</a:t>
            </a:r>
          </a:p>
          <a:p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idx="13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We structured an effective social media campaign employing Facebook, Twitter and YouTube social media outlets. Over the span of 4 months, we helped increase the customer base by 31% and customer satisfaction ratings by 22%.</a:t>
            </a:r>
          </a:p>
          <a:p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idx="14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Client Name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7" name="Content Placeholder 16"/>
          <p:cNvSpPr>
            <a:spLocks noGrp="1"/>
          </p:cNvSpPr>
          <p:nvPr>
            <p:ph idx="15"/>
          </p:nvPr>
        </p:nvSpPr>
        <p:spPr/>
        <p:txBody>
          <a:bodyPr>
            <a:normAutofit/>
          </a:bodyPr>
          <a:lstStyle/>
          <a:p>
            <a:r>
              <a:rPr lang="en-US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MobileMob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, Inc.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Content Placeholder 17"/>
          <p:cNvSpPr>
            <a:spLocks noGrp="1"/>
          </p:cNvSpPr>
          <p:nvPr>
            <p:ph idx="16"/>
          </p:nvPr>
        </p:nvSpPr>
        <p:spPr/>
        <p:txBody>
          <a:bodyPr/>
          <a:lstStyle/>
          <a:p>
            <a:r>
              <a:rPr lang="en-US" dirty="0" smtClean="0"/>
              <a:t>Problems</a:t>
            </a:r>
          </a:p>
          <a:p>
            <a:endParaRPr lang="en-US" dirty="0"/>
          </a:p>
        </p:txBody>
      </p:sp>
      <p:sp>
        <p:nvSpPr>
          <p:cNvPr id="19" name="Content Placeholder 18"/>
          <p:cNvSpPr>
            <a:spLocks noGrp="1"/>
          </p:cNvSpPr>
          <p:nvPr>
            <p:ph idx="17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Results</a:t>
            </a:r>
          </a:p>
          <a:p>
            <a:endParaRPr lang="en-US" dirty="0">
              <a:solidFill>
                <a:srgbClr val="FFFFFF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95300" y="1921841"/>
            <a:ext cx="2715427" cy="2787241"/>
            <a:chOff x="495300" y="1921841"/>
            <a:chExt cx="2715427" cy="2787241"/>
          </a:xfrm>
        </p:grpSpPr>
        <p:pic>
          <p:nvPicPr>
            <p:cNvPr id="20" name="Picture 19" descr="shadow_softer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09835" y="4593342"/>
              <a:ext cx="1453181" cy="115740"/>
            </a:xfrm>
            <a:prstGeom prst="rect">
              <a:avLst/>
            </a:prstGeom>
          </p:spPr>
        </p:pic>
        <p:sp>
          <p:nvSpPr>
            <p:cNvPr id="21" name="Oval 20"/>
            <p:cNvSpPr/>
            <p:nvPr/>
          </p:nvSpPr>
          <p:spPr>
            <a:xfrm>
              <a:off x="495300" y="1921841"/>
              <a:ext cx="2715427" cy="2715427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 w="76200">
              <a:solidFill>
                <a:schemeClr val="tx2">
                  <a:lumMod val="20000"/>
                  <a:lumOff val="8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Picture Here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9920129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build="p"/>
      <p:bldP spid="9" grpId="0" build="p"/>
      <p:bldP spid="10" grpId="0" build="p"/>
      <p:bldP spid="17" grpId="0" build="p"/>
      <p:bldP spid="18" grpId="0" build="p"/>
      <p:bldP spid="19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/>
          <p:cNvSpPr/>
          <p:nvPr/>
        </p:nvSpPr>
        <p:spPr>
          <a:xfrm>
            <a:off x="3436536" y="1847893"/>
            <a:ext cx="3054699" cy="3054699"/>
          </a:xfrm>
          <a:prstGeom prst="ellipse">
            <a:avLst/>
          </a:prstGeom>
          <a:noFill/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246912" y="1697167"/>
            <a:ext cx="1627832" cy="1627832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145133" y="1697167"/>
            <a:ext cx="1627832" cy="1627832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3145133" y="3768802"/>
            <a:ext cx="1627832" cy="1627832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5246912" y="3768802"/>
            <a:ext cx="1627832" cy="1627832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Team</a:t>
            </a:r>
            <a:endParaRPr lang="en-US" dirty="0"/>
          </a:p>
        </p:txBody>
      </p:sp>
      <p:sp>
        <p:nvSpPr>
          <p:cNvPr id="45" name="Picture Placeholder 44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6" name="Picture Placeholder 45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7" name="Picture Placeholder 46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48" name="Picture Placeholder 47"/>
          <p:cNvSpPr>
            <a:spLocks noGrp="1"/>
          </p:cNvSpPr>
          <p:nvPr>
            <p:ph type="pic" sz="quarter" idx="16"/>
          </p:nvPr>
        </p:nvSpPr>
        <p:spPr/>
      </p:sp>
      <p:grpSp>
        <p:nvGrpSpPr>
          <p:cNvPr id="32" name="Group 31"/>
          <p:cNvGrpSpPr/>
          <p:nvPr/>
        </p:nvGrpSpPr>
        <p:grpSpPr>
          <a:xfrm>
            <a:off x="744833" y="4475872"/>
            <a:ext cx="2159000" cy="998917"/>
            <a:chOff x="744833" y="4475872"/>
            <a:chExt cx="2159000" cy="998917"/>
          </a:xfrm>
        </p:grpSpPr>
        <p:sp>
          <p:nvSpPr>
            <p:cNvPr id="13" name="Rounded Rectangle 12"/>
            <p:cNvSpPr/>
            <p:nvPr/>
          </p:nvSpPr>
          <p:spPr>
            <a:xfrm>
              <a:off x="744833" y="4475872"/>
              <a:ext cx="2006600" cy="426720"/>
            </a:xfrm>
            <a:prstGeom prst="roundRect">
              <a:avLst>
                <a:gd name="adj" fmla="val 2142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John Smith</a:t>
              </a:r>
              <a:endParaRPr lang="en-US" dirty="0">
                <a:solidFill>
                  <a:schemeClr val="bg1">
                    <a:lumMod val="50000"/>
                  </a:schemeClr>
                </a:solidFill>
                <a:latin typeface="Museo 500" pitchFamily="50" charset="0"/>
              </a:endParaRPr>
            </a:p>
          </p:txBody>
        </p:sp>
        <p:sp>
          <p:nvSpPr>
            <p:cNvPr id="14" name="Isosceles Triangle 13"/>
            <p:cNvSpPr/>
            <p:nvPr/>
          </p:nvSpPr>
          <p:spPr>
            <a:xfrm rot="5400000">
              <a:off x="2723318" y="4586843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ontent Placeholder 4"/>
            <p:cNvSpPr txBox="1">
              <a:spLocks/>
            </p:cNvSpPr>
            <p:nvPr/>
          </p:nvSpPr>
          <p:spPr>
            <a:xfrm>
              <a:off x="754993" y="4902592"/>
              <a:ext cx="2006600" cy="57219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0" marR="0" lvl="0" indent="3175" algn="ctr" defTabSz="457200" rtl="0" eaLnBrk="1" fontAlgn="auto" latinLnBrk="0" hangingPunct="1">
                <a:lnSpc>
                  <a:spcPct val="15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Museo 500" pitchFamily="50" charset="0"/>
                  <a:ea typeface="+mn-ea"/>
                  <a:cs typeface="+mn-cs"/>
                </a:rPr>
                <a:t>Creative </a:t>
              </a:r>
              <a:r>
                <a:rPr kumimoji="0" lang="en-US" sz="1400" b="0" i="0" u="none" strike="noStrike" kern="1200" cap="none" spc="0" normalizeH="0" noProof="0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Museo 500" pitchFamily="50" charset="0"/>
                  <a:ea typeface="+mn-ea"/>
                  <a:cs typeface="+mn-cs"/>
                </a:rPr>
                <a:t>Director</a:t>
              </a: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useo 500" pitchFamily="50" charset="0"/>
                <a:ea typeface="+mn-ea"/>
                <a:cs typeface="+mn-cs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7095791" y="2118360"/>
            <a:ext cx="2188522" cy="991324"/>
            <a:chOff x="7095791" y="2118360"/>
            <a:chExt cx="2188522" cy="991324"/>
          </a:xfrm>
        </p:grpSpPr>
        <p:sp>
          <p:nvSpPr>
            <p:cNvPr id="17" name="Rounded Rectangle 16"/>
            <p:cNvSpPr/>
            <p:nvPr/>
          </p:nvSpPr>
          <p:spPr>
            <a:xfrm>
              <a:off x="7277713" y="2118360"/>
              <a:ext cx="2006600" cy="426720"/>
            </a:xfrm>
            <a:prstGeom prst="roundRect">
              <a:avLst>
                <a:gd name="adj" fmla="val 2142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dirty="0" err="1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Jeane</a:t>
              </a:r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 </a:t>
              </a:r>
              <a:r>
                <a:rPr lang="en-US" dirty="0" err="1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Biggins</a:t>
              </a:r>
              <a:endParaRPr lang="en-US" dirty="0">
                <a:solidFill>
                  <a:schemeClr val="bg1">
                    <a:lumMod val="50000"/>
                  </a:schemeClr>
                </a:solidFill>
                <a:latin typeface="Museo 500" pitchFamily="50" charset="0"/>
              </a:endParaRPr>
            </a:p>
          </p:txBody>
        </p:sp>
        <p:sp>
          <p:nvSpPr>
            <p:cNvPr id="21" name="Isosceles Triangle 20"/>
            <p:cNvSpPr/>
            <p:nvPr/>
          </p:nvSpPr>
          <p:spPr>
            <a:xfrm rot="16200000">
              <a:off x="7129022" y="2210551"/>
              <a:ext cx="168801" cy="235264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ontent Placeholder 4"/>
            <p:cNvSpPr txBox="1">
              <a:spLocks/>
            </p:cNvSpPr>
            <p:nvPr/>
          </p:nvSpPr>
          <p:spPr>
            <a:xfrm>
              <a:off x="7277713" y="2537487"/>
              <a:ext cx="2006600" cy="57219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0" marR="0" lvl="0" indent="3175" algn="ctr" defTabSz="457200" rtl="0" eaLnBrk="1" fontAlgn="auto" latinLnBrk="0" hangingPunct="1">
                <a:lnSpc>
                  <a:spcPct val="15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Museo 500" pitchFamily="50" charset="0"/>
                  <a:ea typeface="+mn-ea"/>
                  <a:cs typeface="+mn-cs"/>
                </a:rPr>
                <a:t>Managing Director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useo 500" pitchFamily="50" charset="0"/>
                <a:ea typeface="+mn-ea"/>
                <a:cs typeface="+mn-cs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7130560" y="4414912"/>
            <a:ext cx="2153753" cy="981722"/>
            <a:chOff x="7130560" y="4414912"/>
            <a:chExt cx="2153753" cy="981722"/>
          </a:xfrm>
        </p:grpSpPr>
        <p:sp>
          <p:nvSpPr>
            <p:cNvPr id="19" name="Rounded Rectangle 18"/>
            <p:cNvSpPr/>
            <p:nvPr/>
          </p:nvSpPr>
          <p:spPr>
            <a:xfrm>
              <a:off x="7277713" y="4414912"/>
              <a:ext cx="2006600" cy="426720"/>
            </a:xfrm>
            <a:prstGeom prst="roundRect">
              <a:avLst>
                <a:gd name="adj" fmla="val 2142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Al </a:t>
              </a:r>
              <a:r>
                <a:rPr lang="en-US" dirty="0" err="1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Comeronie</a:t>
              </a:r>
              <a:endParaRPr lang="en-US" dirty="0">
                <a:solidFill>
                  <a:schemeClr val="bg1">
                    <a:lumMod val="50000"/>
                  </a:schemeClr>
                </a:solidFill>
                <a:latin typeface="Museo 500" pitchFamily="50" charset="0"/>
              </a:endParaRPr>
            </a:p>
          </p:txBody>
        </p:sp>
        <p:sp>
          <p:nvSpPr>
            <p:cNvPr id="22" name="Isosceles Triangle 21"/>
            <p:cNvSpPr/>
            <p:nvPr/>
          </p:nvSpPr>
          <p:spPr>
            <a:xfrm rot="16200000">
              <a:off x="7163791" y="4511985"/>
              <a:ext cx="168801" cy="235264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ontent Placeholder 4"/>
            <p:cNvSpPr txBox="1">
              <a:spLocks/>
            </p:cNvSpPr>
            <p:nvPr/>
          </p:nvSpPr>
          <p:spPr>
            <a:xfrm>
              <a:off x="7277713" y="4824437"/>
              <a:ext cx="2006600" cy="57219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0" marR="0" lvl="0" indent="3175" algn="ctr" defTabSz="457200" rtl="0" eaLnBrk="1" fontAlgn="auto" latinLnBrk="0" hangingPunct="1">
                <a:lnSpc>
                  <a:spcPct val="15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Museo 500" pitchFamily="50" charset="0"/>
                  <a:ea typeface="+mn-ea"/>
                  <a:cs typeface="+mn-cs"/>
                </a:rPr>
                <a:t>Finance Director</a:t>
              </a: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useo 500" pitchFamily="50" charset="0"/>
                <a:ea typeface="+mn-ea"/>
                <a:cs typeface="+mn-cs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744833" y="2179320"/>
            <a:ext cx="2159000" cy="998917"/>
            <a:chOff x="744833" y="2179320"/>
            <a:chExt cx="2159000" cy="998917"/>
          </a:xfrm>
        </p:grpSpPr>
        <p:sp>
          <p:nvSpPr>
            <p:cNvPr id="11" name="Rounded Rectangle 10"/>
            <p:cNvSpPr/>
            <p:nvPr/>
          </p:nvSpPr>
          <p:spPr>
            <a:xfrm>
              <a:off x="744833" y="2179320"/>
              <a:ext cx="2006600" cy="426720"/>
            </a:xfrm>
            <a:prstGeom prst="roundRect">
              <a:avLst>
                <a:gd name="adj" fmla="val 2142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Harry Doe</a:t>
              </a:r>
              <a:endParaRPr lang="en-US" dirty="0">
                <a:solidFill>
                  <a:schemeClr val="bg1">
                    <a:lumMod val="50000"/>
                  </a:schemeClr>
                </a:solidFill>
                <a:latin typeface="Museo 500" pitchFamily="50" charset="0"/>
              </a:endParaRPr>
            </a:p>
          </p:txBody>
        </p:sp>
        <p:sp>
          <p:nvSpPr>
            <p:cNvPr id="12" name="Isosceles Triangle 11"/>
            <p:cNvSpPr/>
            <p:nvPr/>
          </p:nvSpPr>
          <p:spPr>
            <a:xfrm rot="5400000">
              <a:off x="2723318" y="2290291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ontent Placeholder 4"/>
            <p:cNvSpPr txBox="1">
              <a:spLocks/>
            </p:cNvSpPr>
            <p:nvPr/>
          </p:nvSpPr>
          <p:spPr>
            <a:xfrm>
              <a:off x="744833" y="2606040"/>
              <a:ext cx="2006600" cy="57219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indent="3175" algn="ctr">
                <a:lnSpc>
                  <a:spcPct val="150000"/>
                </a:lnSpc>
                <a:spcBef>
                  <a:spcPct val="20000"/>
                </a:spcBef>
              </a:pPr>
              <a:r>
                <a:rPr lang="en-US" sz="1400" dirty="0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Chairman</a:t>
              </a:r>
              <a:endParaRPr lang="en-US" sz="1400" dirty="0" smtClean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4053205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twitbir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2406" y="3948540"/>
            <a:ext cx="743160" cy="511294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3262197" y="3948540"/>
            <a:ext cx="3079839" cy="440958"/>
            <a:chOff x="3262197" y="3948540"/>
            <a:chExt cx="3079839" cy="440958"/>
          </a:xfrm>
        </p:grpSpPr>
        <p:sp>
          <p:nvSpPr>
            <p:cNvPr id="11" name="Rounded Rectangle 10"/>
            <p:cNvSpPr/>
            <p:nvPr/>
          </p:nvSpPr>
          <p:spPr>
            <a:xfrm>
              <a:off x="3414529" y="3948540"/>
              <a:ext cx="2927507" cy="440958"/>
            </a:xfrm>
            <a:prstGeom prst="roundRect">
              <a:avLst>
                <a:gd name="adj" fmla="val 3404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useo 500" pitchFamily="50" charset="0"/>
                </a:rPr>
                <a:t>www.url.com</a:t>
              </a:r>
              <a:endParaRPr lang="en-US" sz="2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2" name="Isosceles Triangle 11"/>
            <p:cNvSpPr/>
            <p:nvPr/>
          </p:nvSpPr>
          <p:spPr>
            <a:xfrm rot="16200000">
              <a:off x="3291889" y="4067394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3" name="Oval 12"/>
          <p:cNvSpPr/>
          <p:nvPr/>
        </p:nvSpPr>
        <p:spPr>
          <a:xfrm>
            <a:off x="4468770" y="277869"/>
            <a:ext cx="890531" cy="89053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mtClean="0"/>
              <a:t>Logo</a:t>
            </a:r>
          </a:p>
          <a:p>
            <a:pPr algn="ctr"/>
            <a:r>
              <a:rPr lang="en-US" sz="1200" smtClean="0"/>
              <a:t>Here</a:t>
            </a:r>
            <a:endParaRPr lang="en-US" sz="1200"/>
          </a:p>
        </p:txBody>
      </p:sp>
      <p:sp>
        <p:nvSpPr>
          <p:cNvPr id="2" name="TextBox 1"/>
          <p:cNvSpPr txBox="1"/>
          <p:nvPr/>
        </p:nvSpPr>
        <p:spPr>
          <a:xfrm>
            <a:off x="331223" y="1351494"/>
            <a:ext cx="920706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solidFill>
                  <a:schemeClr val="tx2"/>
                </a:solidFill>
                <a:latin typeface="League Gothic" pitchFamily="2" charset="0"/>
              </a:rPr>
              <a:t>CUSTOMIZED STRATEGY</a:t>
            </a:r>
            <a:endParaRPr lang="en-US" sz="11500" dirty="0">
              <a:latin typeface="League Gothic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699973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Will Normal Ads </a:t>
            </a:r>
            <a:r>
              <a:rPr lang="en-US" dirty="0" smtClean="0">
                <a:solidFill>
                  <a:schemeClr val="tx1"/>
                </a:solidFill>
              </a:rPr>
              <a:t>Die?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873125" y="3496883"/>
            <a:ext cx="8189595" cy="1918397"/>
          </a:xfrm>
        </p:spPr>
        <p:txBody>
          <a:bodyPr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Some leading business publications believe normal advertising may eventually die but in reality social media is just a very powerful addition to current marketing channels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4098" name="Picture 2" descr="C:\Users\cafe\Documents\SM\SocialMediaPPT\latest_new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5768" y="1250571"/>
            <a:ext cx="1881804" cy="2246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2592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Social Media is Free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873125" y="4268654"/>
            <a:ext cx="8189595" cy="1016000"/>
          </a:xfrm>
        </p:spPr>
        <p:txBody>
          <a:bodyPr/>
          <a:lstStyle/>
          <a:p>
            <a:pPr lvl="0"/>
            <a:r>
              <a:rPr lang="en-US" sz="1800" dirty="0">
                <a:solidFill>
                  <a:schemeClr val="tx1"/>
                </a:solidFill>
              </a:rPr>
              <a:t>The media space is considerably cheaper but immense competition requires effective content and ongoing customer interactions that involve time and financial investments</a:t>
            </a:r>
          </a:p>
          <a:p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812165" y="1662600"/>
            <a:ext cx="2351428" cy="2351428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Time Investment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Plus 6"/>
          <p:cNvSpPr/>
          <p:nvPr/>
        </p:nvSpPr>
        <p:spPr>
          <a:xfrm>
            <a:off x="3346707" y="2704000"/>
            <a:ext cx="314960" cy="314960"/>
          </a:xfrm>
          <a:prstGeom prst="mathPlus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Equal 7"/>
          <p:cNvSpPr/>
          <p:nvPr/>
        </p:nvSpPr>
        <p:spPr>
          <a:xfrm>
            <a:off x="6415027" y="2704000"/>
            <a:ext cx="558800" cy="314960"/>
          </a:xfrm>
          <a:prstGeom prst="mathEqual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9" name="Picture 8" descr="clou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3458" y="1956986"/>
            <a:ext cx="840567" cy="551436"/>
          </a:xfrm>
          <a:prstGeom prst="rect">
            <a:avLst/>
          </a:prstGeom>
        </p:spPr>
      </p:pic>
      <p:pic>
        <p:nvPicPr>
          <p:cNvPr id="10" name="Picture 9" descr="clou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6610" y="2064625"/>
            <a:ext cx="676491" cy="443797"/>
          </a:xfrm>
          <a:prstGeom prst="rect">
            <a:avLst/>
          </a:prstGeom>
        </p:spPr>
      </p:pic>
      <p:sp>
        <p:nvSpPr>
          <p:cNvPr id="11" name="Text Placeholder 2"/>
          <p:cNvSpPr txBox="1">
            <a:spLocks/>
          </p:cNvSpPr>
          <p:nvPr/>
        </p:nvSpPr>
        <p:spPr>
          <a:xfrm>
            <a:off x="7283458" y="2673600"/>
            <a:ext cx="2447396" cy="437197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Effective Social Media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Lightning Bolt 11"/>
          <p:cNvSpPr/>
          <p:nvPr/>
        </p:nvSpPr>
        <p:spPr>
          <a:xfrm rot="1194530">
            <a:off x="7740902" y="3446946"/>
            <a:ext cx="502920" cy="502920"/>
          </a:xfrm>
          <a:prstGeom prst="lightningBol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Lightning Bolt 12"/>
          <p:cNvSpPr/>
          <p:nvPr/>
        </p:nvSpPr>
        <p:spPr>
          <a:xfrm rot="1194530">
            <a:off x="8113607" y="3558948"/>
            <a:ext cx="401628" cy="405247"/>
          </a:xfrm>
          <a:prstGeom prst="lightningBol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Lightning Bolt 13"/>
          <p:cNvSpPr/>
          <p:nvPr/>
        </p:nvSpPr>
        <p:spPr>
          <a:xfrm rot="1194530">
            <a:off x="7469487" y="3558946"/>
            <a:ext cx="401628" cy="405247"/>
          </a:xfrm>
          <a:prstGeom prst="lightningBol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 descr="clou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8112" y="1620828"/>
            <a:ext cx="676491" cy="443797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3880155" y="1662600"/>
            <a:ext cx="2351428" cy="2351428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Financial Investment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1518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 build="p"/>
      <p:bldP spid="6" grpId="0" animBg="1"/>
      <p:bldP spid="7" grpId="0" animBg="1"/>
      <p:bldP spid="8" grpId="0" animBg="1"/>
      <p:bldP spid="11" grpId="0"/>
      <p:bldP spid="12" grpId="0" animBg="1"/>
      <p:bldP spid="13" grpId="0" animBg="1"/>
      <p:bldP spid="1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Initial Planning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8571" y="1288464"/>
            <a:ext cx="7779657" cy="1168400"/>
          </a:xfrm>
        </p:spPr>
        <p:txBody>
          <a:bodyPr>
            <a:noAutofit/>
          </a:bodyPr>
          <a:lstStyle/>
          <a:p>
            <a:r>
              <a:rPr lang="en-US" sz="1800" dirty="0" smtClean="0"/>
              <a:t>It is essential to establish a vision for your social media marketing strategy and determine desired outcomes in order to create an effective campaign and choose the correct outlets</a:t>
            </a:r>
          </a:p>
          <a:p>
            <a:endParaRPr lang="en-US" sz="1800" dirty="0"/>
          </a:p>
        </p:txBody>
      </p:sp>
      <p:sp>
        <p:nvSpPr>
          <p:cNvPr id="5" name="Oval 4"/>
          <p:cNvSpPr/>
          <p:nvPr/>
        </p:nvSpPr>
        <p:spPr>
          <a:xfrm>
            <a:off x="2911675" y="2651244"/>
            <a:ext cx="1620202" cy="1620202"/>
          </a:xfrm>
          <a:prstGeom prst="ellipse">
            <a:avLst/>
          </a:prstGeom>
          <a:solidFill>
            <a:srgbClr val="F66666"/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Channels</a:t>
            </a:r>
            <a:endParaRPr lang="en-US" sz="1400" dirty="0"/>
          </a:p>
        </p:txBody>
      </p:sp>
      <p:sp>
        <p:nvSpPr>
          <p:cNvPr id="6" name="Oval 5"/>
          <p:cNvSpPr/>
          <p:nvPr/>
        </p:nvSpPr>
        <p:spPr>
          <a:xfrm>
            <a:off x="5207725" y="2651244"/>
            <a:ext cx="1620202" cy="1620202"/>
          </a:xfrm>
          <a:prstGeom prst="ellipse">
            <a:avLst/>
          </a:prstGeom>
          <a:solidFill>
            <a:schemeClr val="bg1">
              <a:lumMod val="50000"/>
            </a:schemeClr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Customer Service</a:t>
            </a:r>
            <a:endParaRPr lang="en-US" sz="1400" dirty="0"/>
          </a:p>
        </p:txBody>
      </p:sp>
      <p:sp>
        <p:nvSpPr>
          <p:cNvPr id="7" name="Oval 6"/>
          <p:cNvSpPr/>
          <p:nvPr/>
        </p:nvSpPr>
        <p:spPr>
          <a:xfrm>
            <a:off x="7473515" y="2651244"/>
            <a:ext cx="1620202" cy="1620202"/>
          </a:xfrm>
          <a:prstGeom prst="ellipse">
            <a:avLst/>
          </a:prstGeom>
          <a:solidFill>
            <a:srgbClr val="F66666"/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Revenues</a:t>
            </a:r>
            <a:endParaRPr lang="en-US" sz="1400" dirty="0"/>
          </a:p>
        </p:txBody>
      </p:sp>
      <p:sp>
        <p:nvSpPr>
          <p:cNvPr id="8" name="Chevron 7"/>
          <p:cNvSpPr/>
          <p:nvPr/>
        </p:nvSpPr>
        <p:spPr>
          <a:xfrm>
            <a:off x="2496436" y="3304025"/>
            <a:ext cx="214502" cy="349330"/>
          </a:xfrm>
          <a:prstGeom prst="chevron">
            <a:avLst>
              <a:gd name="adj" fmla="val 7286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Chevron 8"/>
          <p:cNvSpPr/>
          <p:nvPr/>
        </p:nvSpPr>
        <p:spPr>
          <a:xfrm>
            <a:off x="4723258" y="3304025"/>
            <a:ext cx="214502" cy="349330"/>
          </a:xfrm>
          <a:prstGeom prst="chevron">
            <a:avLst>
              <a:gd name="adj" fmla="val 7286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Chevron 9"/>
          <p:cNvSpPr/>
          <p:nvPr/>
        </p:nvSpPr>
        <p:spPr>
          <a:xfrm>
            <a:off x="7049898" y="3304025"/>
            <a:ext cx="214502" cy="349330"/>
          </a:xfrm>
          <a:prstGeom prst="chevron">
            <a:avLst>
              <a:gd name="adj" fmla="val 7286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548641" y="4409440"/>
            <a:ext cx="1968116" cy="1168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What will</a:t>
            </a: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you use social media for?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2755142" y="4409440"/>
            <a:ext cx="1968116" cy="1168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Will it be just another marketing channel?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5081782" y="4409440"/>
            <a:ext cx="1968116" cy="1168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Will you use it for real-time customer service?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7264400" y="4409440"/>
            <a:ext cx="1968116" cy="1168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Will the goal strictly</a:t>
            </a: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be to directly generate revenues?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Oval 3"/>
          <p:cNvSpPr/>
          <p:nvPr/>
        </p:nvSpPr>
        <p:spPr>
          <a:xfrm>
            <a:off x="717114" y="2662819"/>
            <a:ext cx="1620202" cy="1620202"/>
          </a:xfrm>
          <a:prstGeom prst="ellipse">
            <a:avLst/>
          </a:prstGeom>
          <a:solidFill>
            <a:schemeClr val="bg1">
              <a:lumMod val="50000"/>
            </a:schemeClr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Uses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834975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animBg="1"/>
      <p:bldP spid="6" grpId="0" animBg="1"/>
      <p:bldP spid="7" grpId="0" animBg="1"/>
      <p:bldP spid="11" grpId="0"/>
      <p:bldP spid="12" grpId="0"/>
      <p:bldP spid="13" grpId="0"/>
      <p:bldP spid="14" grpId="0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Focus of the Strategy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Focus on the people and not the technology. The technology is not what drives revenues; however, having a consultant who can create connections and manage an effective campaign to reach the customers does.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Build conversations instead of focusing on campaigns. By interacting with customers and building long-term relationships you will be able to build trust and connection with them, which will eventually convert into higher and more consistent revenues.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idx="14"/>
          </p:nvPr>
        </p:nvSpPr>
        <p:spPr>
          <a:xfrm>
            <a:off x="802640" y="1559878"/>
            <a:ext cx="8432800" cy="888682"/>
          </a:xfrm>
        </p:spPr>
        <p:txBody>
          <a:bodyPr>
            <a:normAutofit/>
          </a:bodyPr>
          <a:lstStyle/>
          <a:p>
            <a:r>
              <a:rPr lang="en-US" dirty="0" smtClean="0"/>
              <a:t>In order to have a successful strategy, it is important to not lose focus and aim to create a long-term social media strategy. If your strategy adds real value to the lives of customers then you will retain them.</a:t>
            </a:r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914400" y="2604463"/>
            <a:ext cx="2159000" cy="426720"/>
            <a:chOff x="914400" y="2604463"/>
            <a:chExt cx="2159000" cy="426720"/>
          </a:xfrm>
        </p:grpSpPr>
        <p:sp>
          <p:nvSpPr>
            <p:cNvPr id="5" name="Rounded Rectangle 4"/>
            <p:cNvSpPr/>
            <p:nvPr/>
          </p:nvSpPr>
          <p:spPr>
            <a:xfrm>
              <a:off x="914400" y="2604463"/>
              <a:ext cx="2006600" cy="426720"/>
            </a:xfrm>
            <a:prstGeom prst="roundRect">
              <a:avLst>
                <a:gd name="adj" fmla="val 2142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People</a:t>
              </a:r>
              <a:endParaRPr lang="en-US" dirty="0">
                <a:solidFill>
                  <a:schemeClr val="bg1">
                    <a:lumMod val="50000"/>
                  </a:schemeClr>
                </a:solidFill>
                <a:latin typeface="Museo 500" pitchFamily="50" charset="0"/>
              </a:endParaRPr>
            </a:p>
          </p:txBody>
        </p:sp>
        <p:sp>
          <p:nvSpPr>
            <p:cNvPr id="6" name="Isosceles Triangle 5"/>
            <p:cNvSpPr/>
            <p:nvPr/>
          </p:nvSpPr>
          <p:spPr>
            <a:xfrm rot="5400000">
              <a:off x="2892885" y="2715434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914400" y="4092903"/>
            <a:ext cx="2159000" cy="426720"/>
            <a:chOff x="914400" y="4092903"/>
            <a:chExt cx="2159000" cy="426720"/>
          </a:xfrm>
        </p:grpSpPr>
        <p:sp>
          <p:nvSpPr>
            <p:cNvPr id="7" name="Rounded Rectangle 6"/>
            <p:cNvSpPr/>
            <p:nvPr/>
          </p:nvSpPr>
          <p:spPr>
            <a:xfrm>
              <a:off x="914400" y="4092903"/>
              <a:ext cx="2006600" cy="426720"/>
            </a:xfrm>
            <a:prstGeom prst="roundRect">
              <a:avLst>
                <a:gd name="adj" fmla="val 2142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Engagement</a:t>
              </a:r>
              <a:endParaRPr lang="en-US">
                <a:solidFill>
                  <a:schemeClr val="bg1">
                    <a:lumMod val="50000"/>
                  </a:schemeClr>
                </a:solidFill>
                <a:latin typeface="Museo 500" pitchFamily="50" charset="0"/>
              </a:endParaRPr>
            </a:p>
          </p:txBody>
        </p:sp>
        <p:sp>
          <p:nvSpPr>
            <p:cNvPr id="8" name="Isosceles Triangle 7"/>
            <p:cNvSpPr/>
            <p:nvPr/>
          </p:nvSpPr>
          <p:spPr>
            <a:xfrm rot="5400000">
              <a:off x="2892885" y="4203874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Content Placeholder 3"/>
          <p:cNvSpPr txBox="1">
            <a:spLocks/>
          </p:cNvSpPr>
          <p:nvPr/>
        </p:nvSpPr>
        <p:spPr>
          <a:xfrm>
            <a:off x="914400" y="1566566"/>
            <a:ext cx="7691120" cy="8413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useo 500" pitchFamily="50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885176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 build="p"/>
      <p:bldP spid="1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twitbir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2406" y="3948540"/>
            <a:ext cx="743160" cy="511294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1188495" y="2985266"/>
            <a:ext cx="74925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League Gothic" pitchFamily="2" charset="0"/>
              </a:rPr>
              <a:t>SELECTING &amp; IMPLEMENTING SOCIAL MEDIA STRATEGIES</a:t>
            </a:r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  <a:latin typeface="League Gothic" pitchFamily="2" charset="0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4362290" y="4741214"/>
            <a:ext cx="997011" cy="351989"/>
            <a:chOff x="4362290" y="4741214"/>
            <a:chExt cx="997011" cy="351989"/>
          </a:xfrm>
        </p:grpSpPr>
        <p:sp>
          <p:nvSpPr>
            <p:cNvPr id="16" name="Oval 15">
              <a:hlinkClick r:id="rId4" action="ppaction://hlinksldjump"/>
            </p:cNvPr>
            <p:cNvSpPr/>
            <p:nvPr/>
          </p:nvSpPr>
          <p:spPr>
            <a:xfrm>
              <a:off x="5007312" y="4741214"/>
              <a:ext cx="351989" cy="351989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Chevron 16"/>
            <p:cNvSpPr/>
            <p:nvPr/>
          </p:nvSpPr>
          <p:spPr>
            <a:xfrm>
              <a:off x="5142491" y="4830132"/>
              <a:ext cx="114684" cy="186770"/>
            </a:xfrm>
            <a:prstGeom prst="chevron">
              <a:avLst>
                <a:gd name="adj" fmla="val 72869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4362290" y="4741214"/>
              <a:ext cx="78020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useo 500" pitchFamily="50" charset="0"/>
                </a:rPr>
                <a:t>Start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Museo 500" pitchFamily="50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262197" y="3948540"/>
            <a:ext cx="3079839" cy="440958"/>
            <a:chOff x="3262197" y="3948540"/>
            <a:chExt cx="3079839" cy="440958"/>
          </a:xfrm>
        </p:grpSpPr>
        <p:sp>
          <p:nvSpPr>
            <p:cNvPr id="11" name="Rounded Rectangle 10"/>
            <p:cNvSpPr/>
            <p:nvPr/>
          </p:nvSpPr>
          <p:spPr>
            <a:xfrm>
              <a:off x="3414529" y="3948540"/>
              <a:ext cx="2927507" cy="440958"/>
            </a:xfrm>
            <a:prstGeom prst="roundRect">
              <a:avLst>
                <a:gd name="adj" fmla="val 3404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useo 500" pitchFamily="50" charset="0"/>
                </a:rPr>
                <a:t>www.url.com</a:t>
              </a:r>
              <a:endParaRPr lang="en-US" sz="2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2" name="Isosceles Triangle 11"/>
            <p:cNvSpPr/>
            <p:nvPr/>
          </p:nvSpPr>
          <p:spPr>
            <a:xfrm rot="16200000">
              <a:off x="3291889" y="4067394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3" name="Oval 12"/>
          <p:cNvSpPr/>
          <p:nvPr/>
        </p:nvSpPr>
        <p:spPr>
          <a:xfrm>
            <a:off x="4468770" y="277869"/>
            <a:ext cx="890531" cy="89053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mtClean="0"/>
              <a:t>Logo</a:t>
            </a:r>
          </a:p>
          <a:p>
            <a:pPr algn="ctr"/>
            <a:r>
              <a:rPr lang="en-US" sz="1200" smtClean="0"/>
              <a:t>Here</a:t>
            </a:r>
            <a:endParaRPr lang="en-US" sz="1200"/>
          </a:p>
        </p:txBody>
      </p:sp>
      <p:sp>
        <p:nvSpPr>
          <p:cNvPr id="2" name="TextBox 1"/>
          <p:cNvSpPr txBox="1"/>
          <p:nvPr/>
        </p:nvSpPr>
        <p:spPr>
          <a:xfrm>
            <a:off x="331223" y="1351494"/>
            <a:ext cx="920706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latin typeface="League Gothic" pitchFamily="2" charset="0"/>
              </a:rPr>
              <a:t>SOCIAL </a:t>
            </a:r>
            <a:r>
              <a:rPr lang="en-US" sz="11500" dirty="0">
                <a:solidFill>
                  <a:schemeClr val="tx2"/>
                </a:solidFill>
                <a:latin typeface="League Gothic" pitchFamily="2" charset="0"/>
              </a:rPr>
              <a:t>MEDIA</a:t>
            </a:r>
            <a:r>
              <a:rPr lang="en-US" sz="11500" dirty="0" smtClean="0">
                <a:latin typeface="League Gothic" pitchFamily="2" charset="0"/>
              </a:rPr>
              <a:t> AGENCY</a:t>
            </a:r>
            <a:endParaRPr lang="en-US" sz="11500" dirty="0">
              <a:latin typeface="League Gothic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543874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Dominate the Competition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67840" y="1259978"/>
            <a:ext cx="6322060" cy="1356540"/>
          </a:xfrm>
        </p:spPr>
        <p:txBody>
          <a:bodyPr>
            <a:noAutofit/>
          </a:bodyPr>
          <a:lstStyle/>
          <a:p>
            <a:r>
              <a:rPr lang="en-US" sz="1800" dirty="0" smtClean="0"/>
              <a:t>Beat your competitors and dominate the market by reaching your customers via at least 3 to 4 social media channels</a:t>
            </a:r>
          </a:p>
          <a:p>
            <a:endParaRPr lang="en-US" sz="1800" dirty="0"/>
          </a:p>
        </p:txBody>
      </p:sp>
      <p:sp>
        <p:nvSpPr>
          <p:cNvPr id="5" name="Oval 4"/>
          <p:cNvSpPr/>
          <p:nvPr/>
        </p:nvSpPr>
        <p:spPr>
          <a:xfrm>
            <a:off x="2911675" y="2651244"/>
            <a:ext cx="1620202" cy="1620202"/>
          </a:xfrm>
          <a:prstGeom prst="ellipse">
            <a:avLst/>
          </a:prstGeom>
          <a:solidFill>
            <a:srgbClr val="F66666"/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Twitter</a:t>
            </a:r>
            <a:endParaRPr lang="en-US" sz="1400" dirty="0"/>
          </a:p>
        </p:txBody>
      </p:sp>
      <p:sp>
        <p:nvSpPr>
          <p:cNvPr id="6" name="Oval 5"/>
          <p:cNvSpPr/>
          <p:nvPr/>
        </p:nvSpPr>
        <p:spPr>
          <a:xfrm>
            <a:off x="5207725" y="2651244"/>
            <a:ext cx="1620202" cy="1620202"/>
          </a:xfrm>
          <a:prstGeom prst="ellipse">
            <a:avLst/>
          </a:prstGeom>
          <a:solidFill>
            <a:schemeClr val="bg1">
              <a:lumMod val="50000"/>
            </a:schemeClr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YouTube</a:t>
            </a:r>
            <a:endParaRPr lang="en-US" sz="1400" dirty="0"/>
          </a:p>
        </p:txBody>
      </p:sp>
      <p:sp>
        <p:nvSpPr>
          <p:cNvPr id="7" name="Oval 6"/>
          <p:cNvSpPr/>
          <p:nvPr/>
        </p:nvSpPr>
        <p:spPr>
          <a:xfrm>
            <a:off x="7473515" y="2651244"/>
            <a:ext cx="1620202" cy="1620202"/>
          </a:xfrm>
          <a:prstGeom prst="ellipse">
            <a:avLst/>
          </a:prstGeom>
          <a:solidFill>
            <a:srgbClr val="F66666"/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 smtClean="0"/>
              <a:t>Pinterest</a:t>
            </a:r>
            <a:endParaRPr lang="en-US" sz="1400" dirty="0"/>
          </a:p>
        </p:txBody>
      </p:sp>
      <p:sp>
        <p:nvSpPr>
          <p:cNvPr id="8" name="Chevron 7"/>
          <p:cNvSpPr/>
          <p:nvPr/>
        </p:nvSpPr>
        <p:spPr>
          <a:xfrm>
            <a:off x="2496436" y="3304025"/>
            <a:ext cx="214502" cy="349330"/>
          </a:xfrm>
          <a:prstGeom prst="chevron">
            <a:avLst>
              <a:gd name="adj" fmla="val 7286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Chevron 8"/>
          <p:cNvSpPr/>
          <p:nvPr/>
        </p:nvSpPr>
        <p:spPr>
          <a:xfrm>
            <a:off x="4723258" y="3304025"/>
            <a:ext cx="214502" cy="349330"/>
          </a:xfrm>
          <a:prstGeom prst="chevron">
            <a:avLst>
              <a:gd name="adj" fmla="val 7286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Chevron 9"/>
          <p:cNvSpPr/>
          <p:nvPr/>
        </p:nvSpPr>
        <p:spPr>
          <a:xfrm>
            <a:off x="7049898" y="3304025"/>
            <a:ext cx="214502" cy="349330"/>
          </a:xfrm>
          <a:prstGeom prst="chevron">
            <a:avLst>
              <a:gd name="adj" fmla="val 7286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548641" y="4409440"/>
            <a:ext cx="1968116" cy="1168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Most businesses have none</a:t>
            </a: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of the above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2755142" y="4409440"/>
            <a:ext cx="1968116" cy="1168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Some use a maximum of 1 or 2 channels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5081782" y="4409440"/>
            <a:ext cx="1968116" cy="1168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Rarely are</a:t>
            </a: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tactics such as 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SEO videos </a:t>
            </a: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implemented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7264400" y="4409440"/>
            <a:ext cx="1968116" cy="1168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 smtClean="0"/>
              <a:t>This new hot social media channel results in optimal results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4" name="Oval 3"/>
          <p:cNvSpPr/>
          <p:nvPr/>
        </p:nvSpPr>
        <p:spPr>
          <a:xfrm>
            <a:off x="717114" y="2662819"/>
            <a:ext cx="1620202" cy="1620202"/>
          </a:xfrm>
          <a:prstGeom prst="ellipse">
            <a:avLst/>
          </a:prstGeom>
          <a:solidFill>
            <a:schemeClr val="bg1">
              <a:lumMod val="50000"/>
            </a:schemeClr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Facebook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13708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animBg="1"/>
      <p:bldP spid="6" grpId="0" animBg="1"/>
      <p:bldP spid="7" grpId="0" animBg="1"/>
      <p:bldP spid="11" grpId="0"/>
      <p:bldP spid="12" grpId="0"/>
      <p:bldP spid="13" grpId="0"/>
      <p:bldP spid="14" grpId="0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Promote Social Media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>
          <a:xfrm>
            <a:off x="624114" y="1479012"/>
            <a:ext cx="3486346" cy="3698240"/>
          </a:xfrm>
        </p:spPr>
        <p:txBody>
          <a:bodyPr/>
          <a:lstStyle/>
          <a:p>
            <a:r>
              <a:rPr lang="en-US" sz="1800" b="1" dirty="0" smtClean="0"/>
              <a:t>Table-tops</a:t>
            </a:r>
            <a:r>
              <a:rPr lang="en-US" sz="1800" dirty="0" smtClean="0"/>
              <a:t> on-site at your business promoting your social media</a:t>
            </a:r>
          </a:p>
          <a:p>
            <a:r>
              <a:rPr lang="en-US" sz="1800" b="1" dirty="0" smtClean="0"/>
              <a:t>Discounts</a:t>
            </a:r>
            <a:r>
              <a:rPr lang="en-US" sz="1800" dirty="0" smtClean="0"/>
              <a:t> for customers who become fans on Facebook or Twitter followers</a:t>
            </a:r>
          </a:p>
          <a:p>
            <a:r>
              <a:rPr lang="en-US" sz="1800" b="1" dirty="0" smtClean="0"/>
              <a:t>The Ultimate Method </a:t>
            </a:r>
            <a:r>
              <a:rPr lang="en-US" sz="1800" dirty="0" smtClean="0"/>
              <a:t> is to sign up customers  via social media integrated mobile landing pages in exchange for automatic discount codes delivered directly to their phone</a:t>
            </a:r>
          </a:p>
          <a:p>
            <a:endParaRPr 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849" y="1354083"/>
            <a:ext cx="2491836" cy="4281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8" name="Picture 2" descr="C:\Users\cafe\Documents\SM\SocialMediaPPT\follow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0460" y="1517831"/>
            <a:ext cx="2668589" cy="3954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212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Implementation &amp; Optimization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557890" y="3229337"/>
            <a:ext cx="2228890" cy="2185943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Implement methods on-site to drive customers to your social media content and convert them into subscribers and contributors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Monitor your return on investment via various key performance indicators:</a:t>
            </a:r>
          </a:p>
          <a:p>
            <a:r>
              <a:rPr lang="en-US" dirty="0">
                <a:solidFill>
                  <a:schemeClr val="tx1"/>
                </a:solidFill>
              </a:rPr>
              <a:t>1</a:t>
            </a:r>
            <a:r>
              <a:rPr lang="en-US" dirty="0" smtClean="0">
                <a:solidFill>
                  <a:schemeClr val="tx1"/>
                </a:solidFill>
              </a:rPr>
              <a:t>.  Sales/revenues</a:t>
            </a:r>
          </a:p>
          <a:p>
            <a:r>
              <a:rPr lang="en-US" dirty="0">
                <a:solidFill>
                  <a:schemeClr val="tx1"/>
                </a:solidFill>
              </a:rPr>
              <a:t>2</a:t>
            </a:r>
            <a:r>
              <a:rPr lang="en-US" dirty="0" smtClean="0">
                <a:solidFill>
                  <a:schemeClr val="tx1"/>
                </a:solidFill>
              </a:rPr>
              <a:t>.  Number of referrals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3. Total marketing costs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/>
          </p:nvPr>
        </p:nvSpPr>
        <p:spPr>
          <a:xfrm>
            <a:off x="6953361" y="3229337"/>
            <a:ext cx="2228890" cy="2185943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Use analytical tools to reassess your social media campaign and implement new strategies in order to improve your return on investment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4069020" y="1522580"/>
            <a:ext cx="1531462" cy="1545740"/>
          </a:xfrm>
          <a:prstGeom prst="ellipse">
            <a:avLst/>
          </a:prstGeom>
          <a:solidFill>
            <a:srgbClr val="002060"/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Measure</a:t>
            </a:r>
            <a:endParaRPr lang="en-US" sz="1400" dirty="0"/>
          </a:p>
        </p:txBody>
      </p:sp>
      <p:sp>
        <p:nvSpPr>
          <p:cNvPr id="7" name="Oval 6"/>
          <p:cNvSpPr/>
          <p:nvPr/>
        </p:nvSpPr>
        <p:spPr>
          <a:xfrm>
            <a:off x="7249958" y="1534155"/>
            <a:ext cx="1531462" cy="1545740"/>
          </a:xfrm>
          <a:prstGeom prst="ellipse">
            <a:avLst/>
          </a:prstGeom>
          <a:solidFill>
            <a:srgbClr val="0070C0"/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Optimize</a:t>
            </a:r>
            <a:endParaRPr lang="en-US" sz="1400" dirty="0"/>
          </a:p>
        </p:txBody>
      </p:sp>
      <p:sp>
        <p:nvSpPr>
          <p:cNvPr id="8" name="Oval 7"/>
          <p:cNvSpPr/>
          <p:nvPr/>
        </p:nvSpPr>
        <p:spPr>
          <a:xfrm>
            <a:off x="918768" y="1534155"/>
            <a:ext cx="1531462" cy="1545740"/>
          </a:xfrm>
          <a:prstGeom prst="ellipse">
            <a:avLst/>
          </a:prstGeom>
          <a:solidFill>
            <a:schemeClr val="bg2"/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Implement</a:t>
            </a:r>
            <a:endParaRPr lang="en-US" sz="1400" dirty="0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332864" y="3548539"/>
            <a:ext cx="3835082" cy="1588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5400000">
            <a:off x="4626293" y="3548539"/>
            <a:ext cx="3835082" cy="1588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539503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  <p:bldP spid="5" grpId="0" build="p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twitbir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2406" y="3948540"/>
            <a:ext cx="743160" cy="511294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3262197" y="3948540"/>
            <a:ext cx="3079839" cy="440958"/>
            <a:chOff x="3262197" y="3948540"/>
            <a:chExt cx="3079839" cy="440958"/>
          </a:xfrm>
        </p:grpSpPr>
        <p:sp>
          <p:nvSpPr>
            <p:cNvPr id="11" name="Rounded Rectangle 10"/>
            <p:cNvSpPr/>
            <p:nvPr/>
          </p:nvSpPr>
          <p:spPr>
            <a:xfrm>
              <a:off x="3414529" y="3948540"/>
              <a:ext cx="2927507" cy="440958"/>
            </a:xfrm>
            <a:prstGeom prst="roundRect">
              <a:avLst>
                <a:gd name="adj" fmla="val 3404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useo 500" pitchFamily="50" charset="0"/>
                </a:rPr>
                <a:t>www.url.com</a:t>
              </a:r>
              <a:endParaRPr lang="en-US" sz="2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2" name="Isosceles Triangle 11"/>
            <p:cNvSpPr/>
            <p:nvPr/>
          </p:nvSpPr>
          <p:spPr>
            <a:xfrm rot="16200000">
              <a:off x="3291889" y="4067394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3" name="Oval 12"/>
          <p:cNvSpPr/>
          <p:nvPr/>
        </p:nvSpPr>
        <p:spPr>
          <a:xfrm>
            <a:off x="4468770" y="277869"/>
            <a:ext cx="890531" cy="89053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mtClean="0"/>
              <a:t>Logo</a:t>
            </a:r>
          </a:p>
          <a:p>
            <a:pPr algn="ctr"/>
            <a:r>
              <a:rPr lang="en-US" sz="1200" smtClean="0"/>
              <a:t>Here</a:t>
            </a:r>
            <a:endParaRPr lang="en-US" sz="1200"/>
          </a:p>
        </p:txBody>
      </p:sp>
      <p:pic>
        <p:nvPicPr>
          <p:cNvPr id="8" name="Picture 3" descr="C:\Users\cafe\Documents\SM\SocialMediaPPT\find_us_on_facebook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390650"/>
            <a:ext cx="7315200" cy="2211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699973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3337921" y="1774566"/>
            <a:ext cx="5572562" cy="448730"/>
            <a:chOff x="5248641" y="1774566"/>
            <a:chExt cx="2772615" cy="291349"/>
          </a:xfrm>
        </p:grpSpPr>
        <p:sp>
          <p:nvSpPr>
            <p:cNvPr id="18" name="Rounded Rectangle 17"/>
            <p:cNvSpPr/>
            <p:nvPr/>
          </p:nvSpPr>
          <p:spPr>
            <a:xfrm>
              <a:off x="5385178" y="1774566"/>
              <a:ext cx="2636078" cy="291349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19" name="Isosceles Triangle 18"/>
            <p:cNvSpPr/>
            <p:nvPr/>
          </p:nvSpPr>
          <p:spPr>
            <a:xfrm rot="16200000">
              <a:off x="5283178" y="1805643"/>
              <a:ext cx="166190" cy="235264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381124" y="2319849"/>
            <a:ext cx="5066986" cy="448730"/>
            <a:chOff x="5291844" y="2319849"/>
            <a:chExt cx="2521067" cy="291349"/>
          </a:xfrm>
        </p:grpSpPr>
        <p:sp>
          <p:nvSpPr>
            <p:cNvPr id="20" name="Rounded Rectangle 19"/>
            <p:cNvSpPr/>
            <p:nvPr/>
          </p:nvSpPr>
          <p:spPr>
            <a:xfrm>
              <a:off x="5428381" y="2319849"/>
              <a:ext cx="2384530" cy="291349"/>
            </a:xfrm>
            <a:prstGeom prst="roundRect">
              <a:avLst>
                <a:gd name="adj" fmla="val 2142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1" name="Isosceles Triangle 20"/>
            <p:cNvSpPr/>
            <p:nvPr/>
          </p:nvSpPr>
          <p:spPr>
            <a:xfrm rot="16200000">
              <a:off x="5326381" y="2350926"/>
              <a:ext cx="166190" cy="235264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3381123" y="2945926"/>
            <a:ext cx="3717707" cy="448730"/>
            <a:chOff x="5291844" y="2945926"/>
            <a:chExt cx="1849736" cy="291349"/>
          </a:xfrm>
        </p:grpSpPr>
        <p:sp>
          <p:nvSpPr>
            <p:cNvPr id="22" name="Rounded Rectangle 21"/>
            <p:cNvSpPr/>
            <p:nvPr/>
          </p:nvSpPr>
          <p:spPr>
            <a:xfrm>
              <a:off x="5428381" y="2945926"/>
              <a:ext cx="1713199" cy="291349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3" name="Isosceles Triangle 22"/>
            <p:cNvSpPr/>
            <p:nvPr/>
          </p:nvSpPr>
          <p:spPr>
            <a:xfrm rot="16200000">
              <a:off x="5326381" y="2977003"/>
              <a:ext cx="166190" cy="235264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381123" y="4198080"/>
            <a:ext cx="3717707" cy="448730"/>
            <a:chOff x="5291844" y="4198080"/>
            <a:chExt cx="1849736" cy="291349"/>
          </a:xfrm>
        </p:grpSpPr>
        <p:sp>
          <p:nvSpPr>
            <p:cNvPr id="26" name="Rounded Rectangle 25"/>
            <p:cNvSpPr/>
            <p:nvPr/>
          </p:nvSpPr>
          <p:spPr>
            <a:xfrm>
              <a:off x="5428382" y="4198080"/>
              <a:ext cx="1713198" cy="291349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7" name="Isosceles Triangle 26"/>
            <p:cNvSpPr/>
            <p:nvPr/>
          </p:nvSpPr>
          <p:spPr>
            <a:xfrm rot="16200000">
              <a:off x="5326381" y="4229157"/>
              <a:ext cx="166190" cy="235264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3381123" y="4824157"/>
            <a:ext cx="4454641" cy="448730"/>
            <a:chOff x="5291844" y="4824157"/>
            <a:chExt cx="2216396" cy="291349"/>
          </a:xfrm>
        </p:grpSpPr>
        <p:sp>
          <p:nvSpPr>
            <p:cNvPr id="28" name="Rounded Rectangle 27"/>
            <p:cNvSpPr/>
            <p:nvPr/>
          </p:nvSpPr>
          <p:spPr>
            <a:xfrm>
              <a:off x="5428382" y="4824157"/>
              <a:ext cx="2079858" cy="291349"/>
            </a:xfrm>
            <a:prstGeom prst="roundRect">
              <a:avLst>
                <a:gd name="adj" fmla="val 2142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9" name="Isosceles Triangle 28"/>
            <p:cNvSpPr/>
            <p:nvPr/>
          </p:nvSpPr>
          <p:spPr>
            <a:xfrm rot="16200000">
              <a:off x="5326381" y="4855234"/>
              <a:ext cx="166190" cy="235264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228166" y="1613363"/>
            <a:ext cx="1838325" cy="646112"/>
          </a:xfrm>
        </p:spPr>
        <p:txBody>
          <a:bodyPr/>
          <a:lstStyle/>
          <a:p>
            <a:r>
              <a:rPr lang="en-US" dirty="0"/>
              <a:t>7</a:t>
            </a:r>
            <a:r>
              <a:rPr lang="en-US" dirty="0" smtClean="0"/>
              <a:t>00 </a:t>
            </a:r>
            <a:r>
              <a:rPr lang="en-US" dirty="0"/>
              <a:t>B</a:t>
            </a:r>
            <a:r>
              <a:rPr lang="en-US" dirty="0" smtClean="0"/>
              <a:t>illion</a:t>
            </a:r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3517660" y="1784726"/>
            <a:ext cx="5766190" cy="440477"/>
          </a:xfrm>
        </p:spPr>
        <p:txBody>
          <a:bodyPr/>
          <a:lstStyle/>
          <a:p>
            <a:pPr marL="115888">
              <a:tabLst>
                <a:tab pos="401638" algn="l"/>
              </a:tabLst>
            </a:pPr>
            <a:r>
              <a:rPr lang="en-US" dirty="0" smtClean="0">
                <a:latin typeface="Museo 500" pitchFamily="50" charset="0"/>
              </a:rPr>
              <a:t>Minutes a month spent on Facebook</a:t>
            </a:r>
            <a:endParaRPr lang="en-US" dirty="0">
              <a:latin typeface="Museo 500" pitchFamily="50" charset="0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1228169" y="2158989"/>
            <a:ext cx="1838325" cy="646112"/>
          </a:xfrm>
        </p:spPr>
        <p:txBody>
          <a:bodyPr/>
          <a:lstStyle/>
          <a:p>
            <a:r>
              <a:rPr lang="en-US" dirty="0" smtClean="0"/>
              <a:t>20 Million</a:t>
            </a:r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3517661" y="2325830"/>
            <a:ext cx="6281431" cy="447442"/>
          </a:xfrm>
        </p:spPr>
        <p:txBody>
          <a:bodyPr/>
          <a:lstStyle/>
          <a:p>
            <a:pPr marL="115888">
              <a:tabLst>
                <a:tab pos="401638" algn="l"/>
              </a:tabLst>
            </a:pPr>
            <a:r>
              <a:rPr lang="en-US" dirty="0" smtClean="0">
                <a:latin typeface="Museo 500" pitchFamily="50" charset="0"/>
              </a:rPr>
              <a:t>Applications installed per day</a:t>
            </a:r>
            <a:endParaRPr lang="en-US" dirty="0">
              <a:latin typeface="Museo 500" pitchFamily="50" charset="0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1228172" y="2773272"/>
            <a:ext cx="1838325" cy="646112"/>
          </a:xfrm>
        </p:spPr>
        <p:txBody>
          <a:bodyPr/>
          <a:lstStyle/>
          <a:p>
            <a:r>
              <a:rPr lang="en-US" dirty="0" smtClean="0"/>
              <a:t>48%</a:t>
            </a:r>
          </a:p>
          <a:p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8"/>
          </p:nvPr>
        </p:nvSpPr>
        <p:spPr>
          <a:xfrm>
            <a:off x="3517664" y="2940113"/>
            <a:ext cx="6281431" cy="447442"/>
          </a:xfrm>
        </p:spPr>
        <p:txBody>
          <a:bodyPr/>
          <a:lstStyle/>
          <a:p>
            <a:r>
              <a:rPr lang="en-US" dirty="0" smtClean="0">
                <a:latin typeface="Museo 500" pitchFamily="50" charset="0"/>
              </a:rPr>
              <a:t>Young people who get their news via FB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9"/>
          </p:nvPr>
        </p:nvSpPr>
        <p:spPr>
          <a:xfrm>
            <a:off x="1228175" y="3399349"/>
            <a:ext cx="1838325" cy="646112"/>
          </a:xfrm>
        </p:spPr>
        <p:txBody>
          <a:bodyPr/>
          <a:lstStyle/>
          <a:p>
            <a:r>
              <a:rPr lang="en-US" dirty="0" smtClean="0"/>
              <a:t>250 Million</a:t>
            </a:r>
          </a:p>
          <a:p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1"/>
          </p:nvPr>
        </p:nvSpPr>
        <p:spPr>
          <a:xfrm>
            <a:off x="1228178" y="4025426"/>
            <a:ext cx="1838325" cy="646112"/>
          </a:xfrm>
        </p:spPr>
        <p:txBody>
          <a:bodyPr/>
          <a:lstStyle/>
          <a:p>
            <a:r>
              <a:rPr lang="en-US" dirty="0" smtClean="0"/>
              <a:t>93%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22"/>
          </p:nvPr>
        </p:nvSpPr>
        <p:spPr>
          <a:xfrm>
            <a:off x="3517670" y="4192267"/>
            <a:ext cx="6281431" cy="447442"/>
          </a:xfrm>
        </p:spPr>
        <p:txBody>
          <a:bodyPr/>
          <a:lstStyle/>
          <a:p>
            <a:r>
              <a:rPr lang="en-US" dirty="0" smtClean="0"/>
              <a:t>Adult US internet users on FB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23"/>
          </p:nvPr>
        </p:nvSpPr>
        <p:spPr>
          <a:xfrm>
            <a:off x="1228181" y="4655156"/>
            <a:ext cx="1838325" cy="646112"/>
          </a:xfrm>
        </p:spPr>
        <p:txBody>
          <a:bodyPr/>
          <a:lstStyle/>
          <a:p>
            <a:r>
              <a:rPr lang="en-US" dirty="0" smtClean="0"/>
              <a:t>1 in 8</a:t>
            </a:r>
          </a:p>
          <a:p>
            <a:endParaRPr lang="en-US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24"/>
          </p:nvPr>
        </p:nvSpPr>
        <p:spPr>
          <a:xfrm>
            <a:off x="3517673" y="4821997"/>
            <a:ext cx="6281431" cy="447442"/>
          </a:xfrm>
        </p:spPr>
        <p:txBody>
          <a:bodyPr/>
          <a:lstStyle/>
          <a:p>
            <a:r>
              <a:rPr lang="en-US" dirty="0" smtClean="0">
                <a:latin typeface="Museo 500" pitchFamily="50" charset="0"/>
              </a:rPr>
              <a:t>Online minutes spent on FB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Facebook Facts </a:t>
            </a:r>
            <a:endParaRPr lang="en-US" dirty="0"/>
          </a:p>
        </p:txBody>
      </p:sp>
      <p:grpSp>
        <p:nvGrpSpPr>
          <p:cNvPr id="33" name="Group 32"/>
          <p:cNvGrpSpPr/>
          <p:nvPr/>
        </p:nvGrpSpPr>
        <p:grpSpPr>
          <a:xfrm>
            <a:off x="3381136" y="3558355"/>
            <a:ext cx="6053150" cy="448730"/>
            <a:chOff x="5291844" y="2319849"/>
            <a:chExt cx="2521067" cy="291349"/>
          </a:xfrm>
        </p:grpSpPr>
        <p:sp>
          <p:nvSpPr>
            <p:cNvPr id="34" name="Rounded Rectangle 33"/>
            <p:cNvSpPr/>
            <p:nvPr/>
          </p:nvSpPr>
          <p:spPr>
            <a:xfrm>
              <a:off x="5428381" y="2319849"/>
              <a:ext cx="2384530" cy="291349"/>
            </a:xfrm>
            <a:prstGeom prst="roundRect">
              <a:avLst>
                <a:gd name="adj" fmla="val 2142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36" name="Isosceles Triangle 35"/>
            <p:cNvSpPr/>
            <p:nvPr/>
          </p:nvSpPr>
          <p:spPr>
            <a:xfrm rot="16200000">
              <a:off x="5326381" y="2350926"/>
              <a:ext cx="166190" cy="235264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2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3517673" y="3564336"/>
            <a:ext cx="6281431" cy="447442"/>
          </a:xfrm>
        </p:spPr>
        <p:txBody>
          <a:bodyPr/>
          <a:lstStyle/>
          <a:p>
            <a:r>
              <a:rPr lang="en-US" dirty="0" smtClean="0">
                <a:latin typeface="Museo 500" pitchFamily="50" charset="0"/>
              </a:rPr>
              <a:t>People interacting </a:t>
            </a:r>
            <a:r>
              <a:rPr lang="en-US" dirty="0">
                <a:latin typeface="Museo 500" pitchFamily="50" charset="0"/>
              </a:rPr>
              <a:t>with </a:t>
            </a:r>
            <a:r>
              <a:rPr lang="en-US" dirty="0" smtClean="0">
                <a:latin typeface="Museo 500" pitchFamily="50" charset="0"/>
              </a:rPr>
              <a:t>FB per month </a:t>
            </a:r>
            <a:r>
              <a:rPr lang="en-US" dirty="0">
                <a:latin typeface="Museo 500" pitchFamily="50" charset="0"/>
              </a:rPr>
              <a:t>from outside the </a:t>
            </a:r>
            <a:r>
              <a:rPr lang="en-US" dirty="0" smtClean="0">
                <a:latin typeface="Museo 500" pitchFamily="50" charset="0"/>
              </a:rPr>
              <a:t>site</a:t>
            </a:r>
            <a:endParaRPr lang="en-US" dirty="0">
              <a:latin typeface="Museo 5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859634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8" grpId="0" build="p"/>
      <p:bldP spid="9" grpId="0" build="p"/>
      <p:bldP spid="10" grpId="0" build="p"/>
      <p:bldP spid="11" grpId="0" build="p"/>
      <p:bldP spid="12" grpId="0" build="p"/>
      <p:bldP spid="14" grpId="0" build="p"/>
      <p:bldP spid="15" grpId="0" build="p"/>
      <p:bldP spid="16" grpId="0" build="p"/>
      <p:bldP spid="17" grpId="0" build="p"/>
      <p:bldP spid="31" grpId="0"/>
      <p:bldP spid="42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3337921" y="1774566"/>
            <a:ext cx="5572562" cy="448730"/>
            <a:chOff x="5248641" y="1774566"/>
            <a:chExt cx="2772615" cy="291349"/>
          </a:xfrm>
        </p:grpSpPr>
        <p:sp>
          <p:nvSpPr>
            <p:cNvPr id="18" name="Rounded Rectangle 17"/>
            <p:cNvSpPr/>
            <p:nvPr/>
          </p:nvSpPr>
          <p:spPr>
            <a:xfrm>
              <a:off x="5385178" y="1774566"/>
              <a:ext cx="2636078" cy="291349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19" name="Isosceles Triangle 18"/>
            <p:cNvSpPr/>
            <p:nvPr/>
          </p:nvSpPr>
          <p:spPr>
            <a:xfrm rot="16200000">
              <a:off x="5283178" y="1805643"/>
              <a:ext cx="166190" cy="235264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381124" y="2319849"/>
            <a:ext cx="5066986" cy="448730"/>
            <a:chOff x="5291844" y="2319849"/>
            <a:chExt cx="2521067" cy="291349"/>
          </a:xfrm>
        </p:grpSpPr>
        <p:sp>
          <p:nvSpPr>
            <p:cNvPr id="20" name="Rounded Rectangle 19"/>
            <p:cNvSpPr/>
            <p:nvPr/>
          </p:nvSpPr>
          <p:spPr>
            <a:xfrm>
              <a:off x="5428381" y="2319849"/>
              <a:ext cx="2384530" cy="291349"/>
            </a:xfrm>
            <a:prstGeom prst="roundRect">
              <a:avLst>
                <a:gd name="adj" fmla="val 2142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1" name="Isosceles Triangle 20"/>
            <p:cNvSpPr/>
            <p:nvPr/>
          </p:nvSpPr>
          <p:spPr>
            <a:xfrm rot="16200000">
              <a:off x="5326381" y="2350926"/>
              <a:ext cx="166190" cy="235264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3381123" y="2945926"/>
            <a:ext cx="3717707" cy="448730"/>
            <a:chOff x="5291844" y="2945926"/>
            <a:chExt cx="1849736" cy="291349"/>
          </a:xfrm>
        </p:grpSpPr>
        <p:sp>
          <p:nvSpPr>
            <p:cNvPr id="22" name="Rounded Rectangle 21"/>
            <p:cNvSpPr/>
            <p:nvPr/>
          </p:nvSpPr>
          <p:spPr>
            <a:xfrm>
              <a:off x="5428381" y="2945926"/>
              <a:ext cx="1713199" cy="291349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3" name="Isosceles Triangle 22"/>
            <p:cNvSpPr/>
            <p:nvPr/>
          </p:nvSpPr>
          <p:spPr>
            <a:xfrm rot="16200000">
              <a:off x="5326381" y="2977003"/>
              <a:ext cx="166190" cy="235264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381123" y="4198080"/>
            <a:ext cx="3717707" cy="448730"/>
            <a:chOff x="5291844" y="4198080"/>
            <a:chExt cx="1849736" cy="291349"/>
          </a:xfrm>
        </p:grpSpPr>
        <p:sp>
          <p:nvSpPr>
            <p:cNvPr id="26" name="Rounded Rectangle 25"/>
            <p:cNvSpPr/>
            <p:nvPr/>
          </p:nvSpPr>
          <p:spPr>
            <a:xfrm>
              <a:off x="5428382" y="4198080"/>
              <a:ext cx="1713198" cy="291349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7" name="Isosceles Triangle 26"/>
            <p:cNvSpPr/>
            <p:nvPr/>
          </p:nvSpPr>
          <p:spPr>
            <a:xfrm rot="16200000">
              <a:off x="5326381" y="4229157"/>
              <a:ext cx="166190" cy="235264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3381123" y="4824157"/>
            <a:ext cx="4454641" cy="448730"/>
            <a:chOff x="5291844" y="4824157"/>
            <a:chExt cx="2216396" cy="291349"/>
          </a:xfrm>
        </p:grpSpPr>
        <p:sp>
          <p:nvSpPr>
            <p:cNvPr id="28" name="Rounded Rectangle 27"/>
            <p:cNvSpPr/>
            <p:nvPr/>
          </p:nvSpPr>
          <p:spPr>
            <a:xfrm>
              <a:off x="5428382" y="4824157"/>
              <a:ext cx="2079858" cy="291349"/>
            </a:xfrm>
            <a:prstGeom prst="roundRect">
              <a:avLst>
                <a:gd name="adj" fmla="val 2142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9" name="Isosceles Triangle 28"/>
            <p:cNvSpPr/>
            <p:nvPr/>
          </p:nvSpPr>
          <p:spPr>
            <a:xfrm rot="16200000">
              <a:off x="5326381" y="4855234"/>
              <a:ext cx="166190" cy="235264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228166" y="1613363"/>
            <a:ext cx="1838325" cy="646112"/>
          </a:xfrm>
        </p:spPr>
        <p:txBody>
          <a:bodyPr/>
          <a:lstStyle/>
          <a:p>
            <a:r>
              <a:rPr lang="en-US" dirty="0" smtClean="0"/>
              <a:t>48%</a:t>
            </a:r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3517660" y="1784726"/>
            <a:ext cx="5766190" cy="440477"/>
          </a:xfrm>
        </p:spPr>
        <p:txBody>
          <a:bodyPr/>
          <a:lstStyle/>
          <a:p>
            <a:pPr marL="115888">
              <a:tabLst>
                <a:tab pos="401638" algn="l"/>
              </a:tabLst>
            </a:pPr>
            <a:r>
              <a:rPr lang="en-US" dirty="0" smtClean="0">
                <a:latin typeface="Museo 500" pitchFamily="50" charset="0"/>
              </a:rPr>
              <a:t>18-34 year olds check FB when they wake up</a:t>
            </a:r>
            <a:endParaRPr lang="en-US" dirty="0">
              <a:latin typeface="Museo 500" pitchFamily="50" charset="0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1228169" y="2158989"/>
            <a:ext cx="1838325" cy="646112"/>
          </a:xfrm>
        </p:spPr>
        <p:txBody>
          <a:bodyPr/>
          <a:lstStyle/>
          <a:p>
            <a:r>
              <a:rPr lang="en-US" dirty="0" smtClean="0"/>
              <a:t>28%</a:t>
            </a:r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3517661" y="2325830"/>
            <a:ext cx="6281431" cy="447442"/>
          </a:xfrm>
        </p:spPr>
        <p:txBody>
          <a:bodyPr/>
          <a:lstStyle/>
          <a:p>
            <a:pPr marL="115888">
              <a:tabLst>
                <a:tab pos="401638" algn="l"/>
              </a:tabLst>
            </a:pPr>
            <a:r>
              <a:rPr lang="en-US" dirty="0" smtClean="0">
                <a:latin typeface="Museo 500" pitchFamily="50" charset="0"/>
              </a:rPr>
              <a:t>18-34 year olds check FB before even getting out of bed</a:t>
            </a:r>
            <a:endParaRPr lang="en-US" dirty="0">
              <a:latin typeface="Museo 500" pitchFamily="50" charset="0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1228172" y="2773272"/>
            <a:ext cx="1838325" cy="646112"/>
          </a:xfrm>
        </p:spPr>
        <p:txBody>
          <a:bodyPr/>
          <a:lstStyle/>
          <a:p>
            <a:r>
              <a:rPr lang="en-US" dirty="0" smtClean="0"/>
              <a:t>30%+</a:t>
            </a:r>
          </a:p>
          <a:p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8"/>
          </p:nvPr>
        </p:nvSpPr>
        <p:spPr>
          <a:xfrm>
            <a:off x="3517664" y="2940113"/>
            <a:ext cx="6281431" cy="447442"/>
          </a:xfrm>
        </p:spPr>
        <p:txBody>
          <a:bodyPr/>
          <a:lstStyle/>
          <a:p>
            <a:r>
              <a:rPr lang="en-US" dirty="0" smtClean="0">
                <a:latin typeface="Museo 500" pitchFamily="50" charset="0"/>
              </a:rPr>
              <a:t>Percent of user base that is 35+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9"/>
          </p:nvPr>
        </p:nvSpPr>
        <p:spPr>
          <a:xfrm>
            <a:off x="1228175" y="3399349"/>
            <a:ext cx="1838325" cy="646112"/>
          </a:xfrm>
        </p:spPr>
        <p:txBody>
          <a:bodyPr/>
          <a:lstStyle/>
          <a:p>
            <a:r>
              <a:rPr lang="en-US" dirty="0" smtClean="0"/>
              <a:t>18-24</a:t>
            </a:r>
          </a:p>
          <a:p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1"/>
          </p:nvPr>
        </p:nvSpPr>
        <p:spPr>
          <a:xfrm>
            <a:off x="1228178" y="4025426"/>
            <a:ext cx="1838325" cy="646112"/>
          </a:xfrm>
        </p:spPr>
        <p:txBody>
          <a:bodyPr/>
          <a:lstStyle/>
          <a:p>
            <a:r>
              <a:rPr lang="en-US" dirty="0" smtClean="0"/>
              <a:t>74%</a:t>
            </a:r>
          </a:p>
          <a:p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22"/>
          </p:nvPr>
        </p:nvSpPr>
        <p:spPr>
          <a:xfrm>
            <a:off x="3517670" y="4192267"/>
            <a:ext cx="6281431" cy="447442"/>
          </a:xfrm>
        </p:spPr>
        <p:txBody>
          <a:bodyPr/>
          <a:lstStyle/>
          <a:p>
            <a:r>
              <a:rPr lang="en-US" dirty="0" smtClean="0">
                <a:latin typeface="Museo 500" pitchFamily="50" charset="0"/>
              </a:rPr>
              <a:t>Year-on-year growth of the core segment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23"/>
          </p:nvPr>
        </p:nvSpPr>
        <p:spPr>
          <a:xfrm>
            <a:off x="1228181" y="4655156"/>
            <a:ext cx="1838325" cy="646112"/>
          </a:xfrm>
        </p:spPr>
        <p:txBody>
          <a:bodyPr/>
          <a:lstStyle/>
          <a:p>
            <a:r>
              <a:rPr lang="en-US" dirty="0" smtClean="0"/>
              <a:t>98%</a:t>
            </a:r>
          </a:p>
          <a:p>
            <a:endParaRPr lang="en-US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24"/>
          </p:nvPr>
        </p:nvSpPr>
        <p:spPr>
          <a:xfrm>
            <a:off x="3517673" y="4821997"/>
            <a:ext cx="6281431" cy="447442"/>
          </a:xfrm>
        </p:spPr>
        <p:txBody>
          <a:bodyPr/>
          <a:lstStyle/>
          <a:p>
            <a:r>
              <a:rPr lang="en-US" dirty="0" smtClean="0">
                <a:latin typeface="Museo 500" pitchFamily="50" charset="0"/>
              </a:rPr>
              <a:t>18-24 year olds accessing social accounts monthly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What’s Your Market?</a:t>
            </a:r>
            <a:endParaRPr lang="en-US" dirty="0"/>
          </a:p>
        </p:txBody>
      </p:sp>
      <p:grpSp>
        <p:nvGrpSpPr>
          <p:cNvPr id="33" name="Group 32"/>
          <p:cNvGrpSpPr/>
          <p:nvPr/>
        </p:nvGrpSpPr>
        <p:grpSpPr>
          <a:xfrm>
            <a:off x="3381136" y="3558355"/>
            <a:ext cx="5066986" cy="448730"/>
            <a:chOff x="5291844" y="2319849"/>
            <a:chExt cx="2521067" cy="291349"/>
          </a:xfrm>
        </p:grpSpPr>
        <p:sp>
          <p:nvSpPr>
            <p:cNvPr id="34" name="Rounded Rectangle 33"/>
            <p:cNvSpPr/>
            <p:nvPr/>
          </p:nvSpPr>
          <p:spPr>
            <a:xfrm>
              <a:off x="5428381" y="2319849"/>
              <a:ext cx="2384530" cy="291349"/>
            </a:xfrm>
            <a:prstGeom prst="roundRect">
              <a:avLst>
                <a:gd name="adj" fmla="val 2142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36" name="Isosceles Triangle 35"/>
            <p:cNvSpPr/>
            <p:nvPr/>
          </p:nvSpPr>
          <p:spPr>
            <a:xfrm rot="16200000">
              <a:off x="5326381" y="2350926"/>
              <a:ext cx="166190" cy="235264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2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3517673" y="3564336"/>
            <a:ext cx="6281431" cy="447442"/>
          </a:xfrm>
        </p:spPr>
        <p:txBody>
          <a:bodyPr/>
          <a:lstStyle/>
          <a:p>
            <a:r>
              <a:rPr lang="en-US" dirty="0" smtClean="0">
                <a:latin typeface="Museo 500" pitchFamily="50" charset="0"/>
              </a:rPr>
              <a:t>Age of the core segment</a:t>
            </a:r>
            <a:endParaRPr lang="en-US" dirty="0">
              <a:latin typeface="Museo 5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430750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8" grpId="0" build="p"/>
      <p:bldP spid="9" grpId="0" build="p"/>
      <p:bldP spid="10" grpId="0" build="p"/>
      <p:bldP spid="11" grpId="0" build="p"/>
      <p:bldP spid="12" grpId="0" build="p"/>
      <p:bldP spid="14" grpId="0" build="p"/>
      <p:bldP spid="15" grpId="0" build="p"/>
      <p:bldP spid="16" grpId="0" build="p"/>
      <p:bldP spid="17" grpId="0" build="p"/>
      <p:bldP spid="31" grpId="0"/>
      <p:bldP spid="42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3337921" y="1774566"/>
            <a:ext cx="5572562" cy="448730"/>
            <a:chOff x="5248641" y="1774566"/>
            <a:chExt cx="2772615" cy="291349"/>
          </a:xfrm>
        </p:grpSpPr>
        <p:sp>
          <p:nvSpPr>
            <p:cNvPr id="18" name="Rounded Rectangle 17"/>
            <p:cNvSpPr/>
            <p:nvPr/>
          </p:nvSpPr>
          <p:spPr>
            <a:xfrm>
              <a:off x="5385178" y="1774566"/>
              <a:ext cx="2636078" cy="291349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19" name="Isosceles Triangle 18"/>
            <p:cNvSpPr/>
            <p:nvPr/>
          </p:nvSpPr>
          <p:spPr>
            <a:xfrm rot="16200000">
              <a:off x="5283178" y="1805643"/>
              <a:ext cx="166190" cy="235264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381124" y="2319849"/>
            <a:ext cx="5066986" cy="448730"/>
            <a:chOff x="5291844" y="2319849"/>
            <a:chExt cx="2521067" cy="291349"/>
          </a:xfrm>
        </p:grpSpPr>
        <p:sp>
          <p:nvSpPr>
            <p:cNvPr id="20" name="Rounded Rectangle 19"/>
            <p:cNvSpPr/>
            <p:nvPr/>
          </p:nvSpPr>
          <p:spPr>
            <a:xfrm>
              <a:off x="5428381" y="2319849"/>
              <a:ext cx="2384530" cy="291349"/>
            </a:xfrm>
            <a:prstGeom prst="roundRect">
              <a:avLst>
                <a:gd name="adj" fmla="val 2142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1" name="Isosceles Triangle 20"/>
            <p:cNvSpPr/>
            <p:nvPr/>
          </p:nvSpPr>
          <p:spPr>
            <a:xfrm rot="16200000">
              <a:off x="5326381" y="2350926"/>
              <a:ext cx="166190" cy="235264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228166" y="1613363"/>
            <a:ext cx="1838325" cy="646112"/>
          </a:xfrm>
        </p:spPr>
        <p:txBody>
          <a:bodyPr/>
          <a:lstStyle/>
          <a:p>
            <a:r>
              <a:rPr lang="en-US" dirty="0" smtClean="0"/>
              <a:t>54</a:t>
            </a:r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3517660" y="1784726"/>
            <a:ext cx="5766190" cy="440477"/>
          </a:xfrm>
        </p:spPr>
        <p:txBody>
          <a:bodyPr/>
          <a:lstStyle/>
          <a:p>
            <a:pPr marL="115888">
              <a:tabLst>
                <a:tab pos="401638" algn="l"/>
              </a:tabLst>
            </a:pPr>
            <a:r>
              <a:rPr lang="en-US" dirty="0" smtClean="0">
                <a:latin typeface="Museo 500" pitchFamily="50" charset="0"/>
              </a:rPr>
              <a:t>Average number of likes per post on a brand’s FB page</a:t>
            </a:r>
            <a:endParaRPr lang="en-US" dirty="0">
              <a:latin typeface="Museo 500" pitchFamily="50" charset="0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1228169" y="2158989"/>
            <a:ext cx="1838325" cy="646112"/>
          </a:xfrm>
        </p:spPr>
        <p:txBody>
          <a:bodyPr/>
          <a:lstStyle/>
          <a:p>
            <a:r>
              <a:rPr lang="en-US" dirty="0" smtClean="0"/>
              <a:t>50%+</a:t>
            </a:r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3517661" y="2325830"/>
            <a:ext cx="6281431" cy="447442"/>
          </a:xfrm>
        </p:spPr>
        <p:txBody>
          <a:bodyPr/>
          <a:lstStyle/>
          <a:p>
            <a:pPr marL="115888">
              <a:tabLst>
                <a:tab pos="401638" algn="l"/>
              </a:tabLst>
            </a:pPr>
            <a:r>
              <a:rPr lang="en-US" dirty="0">
                <a:latin typeface="Museo 500" pitchFamily="50" charset="0"/>
              </a:rPr>
              <a:t>B</a:t>
            </a:r>
            <a:r>
              <a:rPr lang="en-US" dirty="0" smtClean="0">
                <a:latin typeface="Museo 500" pitchFamily="50" charset="0"/>
              </a:rPr>
              <a:t>usinesses that agree FB is beneficial for them</a:t>
            </a:r>
            <a:endParaRPr lang="en-US" dirty="0">
              <a:latin typeface="Museo 500" pitchFamily="50" charset="0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1228172" y="2773272"/>
            <a:ext cx="1838325" cy="646112"/>
          </a:xfrm>
        </p:spPr>
        <p:txBody>
          <a:bodyPr/>
          <a:lstStyle/>
          <a:p>
            <a:r>
              <a:rPr lang="en-US" dirty="0" smtClean="0"/>
              <a:t>41%</a:t>
            </a:r>
          </a:p>
          <a:p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9"/>
          </p:nvPr>
        </p:nvSpPr>
        <p:spPr>
          <a:xfrm>
            <a:off x="1228175" y="3399349"/>
            <a:ext cx="1838325" cy="646112"/>
          </a:xfrm>
        </p:spPr>
        <p:txBody>
          <a:bodyPr/>
          <a:lstStyle/>
          <a:p>
            <a:r>
              <a:rPr lang="en-US" dirty="0" smtClean="0"/>
              <a:t>67%</a:t>
            </a:r>
          </a:p>
          <a:p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1"/>
          </p:nvPr>
        </p:nvSpPr>
        <p:spPr>
          <a:xfrm>
            <a:off x="1228178" y="4025426"/>
            <a:ext cx="1838325" cy="646112"/>
          </a:xfrm>
        </p:spPr>
        <p:txBody>
          <a:bodyPr/>
          <a:lstStyle/>
          <a:p>
            <a:r>
              <a:rPr lang="en-US" dirty="0" smtClean="0"/>
              <a:t>47%</a:t>
            </a:r>
          </a:p>
          <a:p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23"/>
          </p:nvPr>
        </p:nvSpPr>
        <p:spPr>
          <a:xfrm>
            <a:off x="1228181" y="4655156"/>
            <a:ext cx="1838325" cy="646112"/>
          </a:xfrm>
        </p:spPr>
        <p:txBody>
          <a:bodyPr/>
          <a:lstStyle/>
          <a:p>
            <a:r>
              <a:rPr lang="en-US" dirty="0" smtClean="0"/>
              <a:t>53%</a:t>
            </a:r>
          </a:p>
          <a:p>
            <a:endParaRPr lang="en-US" dirty="0"/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Facebook &amp; Your Business</a:t>
            </a:r>
            <a:endParaRPr lang="en-US" dirty="0"/>
          </a:p>
        </p:txBody>
      </p:sp>
      <p:grpSp>
        <p:nvGrpSpPr>
          <p:cNvPr id="33" name="Group 32"/>
          <p:cNvGrpSpPr/>
          <p:nvPr/>
        </p:nvGrpSpPr>
        <p:grpSpPr>
          <a:xfrm>
            <a:off x="3381135" y="3558355"/>
            <a:ext cx="5529347" cy="448730"/>
            <a:chOff x="5291844" y="2319849"/>
            <a:chExt cx="2521067" cy="291349"/>
          </a:xfrm>
        </p:grpSpPr>
        <p:sp>
          <p:nvSpPr>
            <p:cNvPr id="34" name="Rounded Rectangle 33"/>
            <p:cNvSpPr/>
            <p:nvPr/>
          </p:nvSpPr>
          <p:spPr>
            <a:xfrm>
              <a:off x="5428381" y="2319849"/>
              <a:ext cx="2384530" cy="291349"/>
            </a:xfrm>
            <a:prstGeom prst="roundRect">
              <a:avLst>
                <a:gd name="adj" fmla="val 2142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36" name="Isosceles Triangle 35"/>
            <p:cNvSpPr/>
            <p:nvPr/>
          </p:nvSpPr>
          <p:spPr>
            <a:xfrm rot="16200000">
              <a:off x="5326381" y="2350926"/>
              <a:ext cx="166190" cy="235264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2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3517673" y="3564336"/>
            <a:ext cx="6281431" cy="447442"/>
          </a:xfrm>
        </p:spPr>
        <p:txBody>
          <a:bodyPr/>
          <a:lstStyle/>
          <a:p>
            <a:r>
              <a:rPr lang="en-US" dirty="0">
                <a:latin typeface="Museo 500" pitchFamily="50" charset="0"/>
              </a:rPr>
              <a:t>B2C companies using FB that acquired a customer via FB</a:t>
            </a:r>
          </a:p>
        </p:txBody>
      </p:sp>
      <p:grpSp>
        <p:nvGrpSpPr>
          <p:cNvPr id="39" name="Group 38"/>
          <p:cNvGrpSpPr/>
          <p:nvPr/>
        </p:nvGrpSpPr>
        <p:grpSpPr>
          <a:xfrm>
            <a:off x="3380957" y="2920560"/>
            <a:ext cx="5572562" cy="448730"/>
            <a:chOff x="5248641" y="1774566"/>
            <a:chExt cx="2772615" cy="291349"/>
          </a:xfrm>
        </p:grpSpPr>
        <p:sp>
          <p:nvSpPr>
            <p:cNvPr id="43" name="Rounded Rectangle 42"/>
            <p:cNvSpPr/>
            <p:nvPr/>
          </p:nvSpPr>
          <p:spPr>
            <a:xfrm>
              <a:off x="5385178" y="1774566"/>
              <a:ext cx="2636078" cy="291349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44" name="Isosceles Triangle 43"/>
            <p:cNvSpPr/>
            <p:nvPr/>
          </p:nvSpPr>
          <p:spPr>
            <a:xfrm rot="16200000">
              <a:off x="5283178" y="1805643"/>
              <a:ext cx="166190" cy="235264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45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3560696" y="2930720"/>
            <a:ext cx="5766190" cy="440477"/>
          </a:xfrm>
        </p:spPr>
        <p:txBody>
          <a:bodyPr/>
          <a:lstStyle/>
          <a:p>
            <a:r>
              <a:rPr lang="en-US" dirty="0" smtClean="0">
                <a:latin typeface="Museo 500" pitchFamily="50" charset="0"/>
              </a:rPr>
              <a:t>B2B </a:t>
            </a:r>
            <a:r>
              <a:rPr lang="en-US" dirty="0">
                <a:latin typeface="Museo 500" pitchFamily="50" charset="0"/>
              </a:rPr>
              <a:t>companies using FB that acquired a customer via FB</a:t>
            </a:r>
          </a:p>
        </p:txBody>
      </p:sp>
      <p:grpSp>
        <p:nvGrpSpPr>
          <p:cNvPr id="50" name="Group 49"/>
          <p:cNvGrpSpPr/>
          <p:nvPr/>
        </p:nvGrpSpPr>
        <p:grpSpPr>
          <a:xfrm>
            <a:off x="3394604" y="4189597"/>
            <a:ext cx="5932282" cy="448730"/>
            <a:chOff x="5248641" y="1774566"/>
            <a:chExt cx="2772615" cy="291349"/>
          </a:xfrm>
        </p:grpSpPr>
        <p:sp>
          <p:nvSpPr>
            <p:cNvPr id="51" name="Rounded Rectangle 50"/>
            <p:cNvSpPr/>
            <p:nvPr/>
          </p:nvSpPr>
          <p:spPr>
            <a:xfrm>
              <a:off x="5385178" y="1774566"/>
              <a:ext cx="2636078" cy="291349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52" name="Isosceles Triangle 51"/>
            <p:cNvSpPr/>
            <p:nvPr/>
          </p:nvSpPr>
          <p:spPr>
            <a:xfrm rot="16200000">
              <a:off x="5283178" y="1805643"/>
              <a:ext cx="166190" cy="235264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53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3574343" y="4199757"/>
            <a:ext cx="5883555" cy="440477"/>
          </a:xfrm>
        </p:spPr>
        <p:txBody>
          <a:bodyPr/>
          <a:lstStyle/>
          <a:p>
            <a:r>
              <a:rPr lang="en-US" dirty="0" smtClean="0">
                <a:latin typeface="Museo 500" pitchFamily="50" charset="0"/>
              </a:rPr>
              <a:t>% that social networkers are more likely to be heavy fashion spenders</a:t>
            </a:r>
            <a:endParaRPr lang="en-US" dirty="0">
              <a:latin typeface="Museo 500" pitchFamily="50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54" name="Group 53"/>
          <p:cNvGrpSpPr/>
          <p:nvPr/>
        </p:nvGrpSpPr>
        <p:grpSpPr>
          <a:xfrm>
            <a:off x="3396986" y="4739717"/>
            <a:ext cx="5066986" cy="448730"/>
            <a:chOff x="5291844" y="2319849"/>
            <a:chExt cx="2521067" cy="291349"/>
          </a:xfrm>
        </p:grpSpPr>
        <p:sp>
          <p:nvSpPr>
            <p:cNvPr id="55" name="Rounded Rectangle 54"/>
            <p:cNvSpPr/>
            <p:nvPr/>
          </p:nvSpPr>
          <p:spPr>
            <a:xfrm>
              <a:off x="5428381" y="2319849"/>
              <a:ext cx="2384530" cy="291349"/>
            </a:xfrm>
            <a:prstGeom prst="roundRect">
              <a:avLst>
                <a:gd name="adj" fmla="val 2142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56" name="Isosceles Triangle 55"/>
            <p:cNvSpPr/>
            <p:nvPr/>
          </p:nvSpPr>
          <p:spPr>
            <a:xfrm rot="16200000">
              <a:off x="5326381" y="2350926"/>
              <a:ext cx="166190" cy="235264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7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3533523" y="4745698"/>
            <a:ext cx="6281431" cy="447442"/>
          </a:xfrm>
        </p:spPr>
        <p:txBody>
          <a:bodyPr/>
          <a:lstStyle/>
          <a:p>
            <a:pPr marL="115888">
              <a:tabLst>
                <a:tab pos="401638" algn="l"/>
              </a:tabLst>
            </a:pPr>
            <a:r>
              <a:rPr lang="en-US" dirty="0" smtClean="0">
                <a:latin typeface="Museo 500" pitchFamily="50" charset="0"/>
              </a:rPr>
              <a:t>% of social networkers that follow a brand</a:t>
            </a:r>
            <a:endParaRPr lang="en-US" dirty="0">
              <a:latin typeface="Museo 5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713626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8" grpId="0" build="p"/>
      <p:bldP spid="9" grpId="0" build="p"/>
      <p:bldP spid="10" grpId="0" build="p"/>
      <p:bldP spid="12" grpId="0" build="p"/>
      <p:bldP spid="14" grpId="0" build="p"/>
      <p:bldP spid="16" grpId="0" build="p"/>
      <p:bldP spid="31" grpId="0"/>
      <p:bldP spid="42" grpId="0" build="p"/>
      <p:bldP spid="45" grpId="0" build="p"/>
      <p:bldP spid="53" grpId="0" build="p"/>
      <p:bldP spid="57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Benefits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073083" y="4572000"/>
            <a:ext cx="3662680" cy="894080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en-US" dirty="0" smtClean="0"/>
              <a:t>The benefits of a targeted and effective campaign are many and reach far beyond direct revenue generation</a:t>
            </a:r>
            <a:endParaRPr lang="en-US" dirty="0"/>
          </a:p>
        </p:txBody>
      </p:sp>
      <p:grpSp>
        <p:nvGrpSpPr>
          <p:cNvPr id="25" name="Group 24"/>
          <p:cNvGrpSpPr/>
          <p:nvPr/>
        </p:nvGrpSpPr>
        <p:grpSpPr>
          <a:xfrm>
            <a:off x="495300" y="2016760"/>
            <a:ext cx="2463800" cy="426720"/>
            <a:chOff x="495300" y="2016760"/>
            <a:chExt cx="2463800" cy="426720"/>
          </a:xfrm>
        </p:grpSpPr>
        <p:sp>
          <p:nvSpPr>
            <p:cNvPr id="7" name="Rounded Rectangle 6"/>
            <p:cNvSpPr/>
            <p:nvPr/>
          </p:nvSpPr>
          <p:spPr>
            <a:xfrm>
              <a:off x="495300" y="2016760"/>
              <a:ext cx="2311400" cy="426720"/>
            </a:xfrm>
            <a:prstGeom prst="roundRect">
              <a:avLst>
                <a:gd name="adj" fmla="val 2142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sz="1400" dirty="0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Posts build awareness</a:t>
              </a:r>
              <a:endParaRPr lang="en-US" sz="1400" dirty="0">
                <a:solidFill>
                  <a:schemeClr val="bg1">
                    <a:lumMod val="50000"/>
                  </a:schemeClr>
                </a:solidFill>
                <a:latin typeface="Museo 500" pitchFamily="50" charset="0"/>
              </a:endParaRPr>
            </a:p>
          </p:txBody>
        </p:sp>
        <p:sp>
          <p:nvSpPr>
            <p:cNvPr id="8" name="Isosceles Triangle 7"/>
            <p:cNvSpPr/>
            <p:nvPr/>
          </p:nvSpPr>
          <p:spPr>
            <a:xfrm rot="5400000">
              <a:off x="2778585" y="2127731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495300" y="2914343"/>
            <a:ext cx="2463800" cy="426720"/>
            <a:chOff x="495300" y="2914343"/>
            <a:chExt cx="2463800" cy="426720"/>
          </a:xfrm>
        </p:grpSpPr>
        <p:sp>
          <p:nvSpPr>
            <p:cNvPr id="9" name="Rounded Rectangle 8"/>
            <p:cNvSpPr/>
            <p:nvPr/>
          </p:nvSpPr>
          <p:spPr>
            <a:xfrm>
              <a:off x="495300" y="2914343"/>
              <a:ext cx="2311400" cy="426720"/>
            </a:xfrm>
            <a:prstGeom prst="roundRect">
              <a:avLst>
                <a:gd name="adj" fmla="val 2142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sz="1400" dirty="0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Comments increase hype</a:t>
              </a:r>
            </a:p>
          </p:txBody>
        </p:sp>
        <p:sp>
          <p:nvSpPr>
            <p:cNvPr id="10" name="Isosceles Triangle 9"/>
            <p:cNvSpPr/>
            <p:nvPr/>
          </p:nvSpPr>
          <p:spPr>
            <a:xfrm rot="5400000">
              <a:off x="2778585" y="3025314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495300" y="3811926"/>
            <a:ext cx="2463800" cy="426720"/>
            <a:chOff x="495300" y="3811926"/>
            <a:chExt cx="2463800" cy="426720"/>
          </a:xfrm>
        </p:grpSpPr>
        <p:sp>
          <p:nvSpPr>
            <p:cNvPr id="11" name="Rounded Rectangle 10"/>
            <p:cNvSpPr/>
            <p:nvPr/>
          </p:nvSpPr>
          <p:spPr>
            <a:xfrm>
              <a:off x="495300" y="3811926"/>
              <a:ext cx="2311400" cy="426720"/>
            </a:xfrm>
            <a:prstGeom prst="roundRect">
              <a:avLst>
                <a:gd name="adj" fmla="val 2142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sz="1400" dirty="0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Likes build credibility</a:t>
              </a:r>
              <a:endParaRPr lang="en-US" sz="1400" dirty="0">
                <a:solidFill>
                  <a:schemeClr val="bg1">
                    <a:lumMod val="50000"/>
                  </a:schemeClr>
                </a:solidFill>
                <a:latin typeface="Museo 500" pitchFamily="50" charset="0"/>
              </a:endParaRPr>
            </a:p>
          </p:txBody>
        </p:sp>
        <p:sp>
          <p:nvSpPr>
            <p:cNvPr id="12" name="Isosceles Triangle 11"/>
            <p:cNvSpPr/>
            <p:nvPr/>
          </p:nvSpPr>
          <p:spPr>
            <a:xfrm rot="5400000">
              <a:off x="2778585" y="3922897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495300" y="4709509"/>
            <a:ext cx="2463800" cy="426720"/>
            <a:chOff x="495300" y="4709509"/>
            <a:chExt cx="2463800" cy="426720"/>
          </a:xfrm>
        </p:grpSpPr>
        <p:sp>
          <p:nvSpPr>
            <p:cNvPr id="13" name="Rounded Rectangle 12"/>
            <p:cNvSpPr/>
            <p:nvPr/>
          </p:nvSpPr>
          <p:spPr>
            <a:xfrm>
              <a:off x="495300" y="4709509"/>
              <a:ext cx="2311400" cy="426720"/>
            </a:xfrm>
            <a:prstGeom prst="roundRect">
              <a:avLst>
                <a:gd name="adj" fmla="val 2142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sz="1400" dirty="0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Fan Page following</a:t>
              </a:r>
            </a:p>
          </p:txBody>
        </p:sp>
        <p:sp>
          <p:nvSpPr>
            <p:cNvPr id="14" name="Isosceles Triangle 13"/>
            <p:cNvSpPr/>
            <p:nvPr/>
          </p:nvSpPr>
          <p:spPr>
            <a:xfrm rot="5400000">
              <a:off x="2778585" y="4820480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6929733" y="2033926"/>
            <a:ext cx="2480967" cy="426720"/>
            <a:chOff x="6929733" y="2033926"/>
            <a:chExt cx="2480967" cy="426720"/>
          </a:xfrm>
        </p:grpSpPr>
        <p:sp>
          <p:nvSpPr>
            <p:cNvPr id="15" name="Rounded Rectangle 14"/>
            <p:cNvSpPr/>
            <p:nvPr/>
          </p:nvSpPr>
          <p:spPr>
            <a:xfrm>
              <a:off x="7099300" y="2033926"/>
              <a:ext cx="2311400" cy="426720"/>
            </a:xfrm>
            <a:prstGeom prst="roundRect">
              <a:avLst>
                <a:gd name="adj" fmla="val 2142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sz="1400" dirty="0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Shared events</a:t>
              </a:r>
            </a:p>
          </p:txBody>
        </p:sp>
        <p:sp>
          <p:nvSpPr>
            <p:cNvPr id="20" name="Isosceles Triangle 19"/>
            <p:cNvSpPr/>
            <p:nvPr/>
          </p:nvSpPr>
          <p:spPr>
            <a:xfrm rot="16200000">
              <a:off x="6959425" y="2137891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6929733" y="2931509"/>
            <a:ext cx="2480967" cy="426720"/>
            <a:chOff x="6929733" y="2931509"/>
            <a:chExt cx="2480967" cy="426720"/>
          </a:xfrm>
        </p:grpSpPr>
        <p:sp>
          <p:nvSpPr>
            <p:cNvPr id="16" name="Rounded Rectangle 15"/>
            <p:cNvSpPr/>
            <p:nvPr/>
          </p:nvSpPr>
          <p:spPr>
            <a:xfrm>
              <a:off x="7099300" y="2931509"/>
              <a:ext cx="2311400" cy="426720"/>
            </a:xfrm>
            <a:prstGeom prst="roundRect">
              <a:avLst>
                <a:gd name="adj" fmla="val 2142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sz="1400" dirty="0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Improved Google ranking</a:t>
              </a:r>
            </a:p>
          </p:txBody>
        </p:sp>
        <p:sp>
          <p:nvSpPr>
            <p:cNvPr id="21" name="Isosceles Triangle 20"/>
            <p:cNvSpPr/>
            <p:nvPr/>
          </p:nvSpPr>
          <p:spPr>
            <a:xfrm rot="16200000">
              <a:off x="6959425" y="3049925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6939893" y="3829092"/>
            <a:ext cx="2470807" cy="426720"/>
            <a:chOff x="6939893" y="3829092"/>
            <a:chExt cx="2470807" cy="426720"/>
          </a:xfrm>
        </p:grpSpPr>
        <p:sp>
          <p:nvSpPr>
            <p:cNvPr id="17" name="Rounded Rectangle 16"/>
            <p:cNvSpPr/>
            <p:nvPr/>
          </p:nvSpPr>
          <p:spPr>
            <a:xfrm>
              <a:off x="7099300" y="3829092"/>
              <a:ext cx="2311400" cy="426720"/>
            </a:xfrm>
            <a:prstGeom prst="roundRect">
              <a:avLst>
                <a:gd name="adj" fmla="val 2142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sz="1400" dirty="0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Market offers/coupons</a:t>
              </a:r>
            </a:p>
          </p:txBody>
        </p:sp>
        <p:sp>
          <p:nvSpPr>
            <p:cNvPr id="22" name="Isosceles Triangle 21"/>
            <p:cNvSpPr/>
            <p:nvPr/>
          </p:nvSpPr>
          <p:spPr>
            <a:xfrm rot="16200000">
              <a:off x="6969585" y="3922897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6939893" y="4726675"/>
            <a:ext cx="2470807" cy="426720"/>
            <a:chOff x="6939893" y="4726675"/>
            <a:chExt cx="2470807" cy="426720"/>
          </a:xfrm>
        </p:grpSpPr>
        <p:sp>
          <p:nvSpPr>
            <p:cNvPr id="18" name="Rounded Rectangle 17"/>
            <p:cNvSpPr/>
            <p:nvPr/>
          </p:nvSpPr>
          <p:spPr>
            <a:xfrm>
              <a:off x="7099300" y="4726675"/>
              <a:ext cx="2311400" cy="426720"/>
            </a:xfrm>
            <a:prstGeom prst="roundRect">
              <a:avLst>
                <a:gd name="adj" fmla="val 2142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sz="1400" dirty="0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Integrate with mobile</a:t>
              </a:r>
            </a:p>
          </p:txBody>
        </p:sp>
        <p:sp>
          <p:nvSpPr>
            <p:cNvPr id="23" name="Isosceles Triangle 22"/>
            <p:cNvSpPr/>
            <p:nvPr/>
          </p:nvSpPr>
          <p:spPr>
            <a:xfrm rot="16200000">
              <a:off x="6969585" y="4834931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pic>
        <p:nvPicPr>
          <p:cNvPr id="35" name="Picture 2" descr="C:\Users\pacakt\Desktop\Tom 2.10.2012\Projects\Business\Internet and Mobile Marketing\Our Products, Services &amp; Freebies\Social Media PPT\facebook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3004" y="1335673"/>
            <a:ext cx="2763837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966928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Facebook Fan Page</a:t>
            </a:r>
            <a:endParaRPr lang="en-US" dirty="0"/>
          </a:p>
        </p:txBody>
      </p:sp>
      <p:pic>
        <p:nvPicPr>
          <p:cNvPr id="13314" name="Picture 2" descr="C:\Users\cafe\Documents\SM\SocialMediaPPT\fans.pn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657" y="2057400"/>
            <a:ext cx="3179763" cy="261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pacakt\Desktop\Tom 2.10.2012\Projects\Business\Internet and Mobile Marketing\Our Products, Services &amp; Freebies\Social Media PPT\FB_Timeline_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3714" y="1280409"/>
            <a:ext cx="5516790" cy="4173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4306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Facebook Fan </a:t>
            </a:r>
            <a:r>
              <a:rPr lang="en-US" dirty="0" smtClean="0"/>
              <a:t>Page</a:t>
            </a:r>
            <a:endParaRPr lang="en-US" dirty="0"/>
          </a:p>
        </p:txBody>
      </p:sp>
      <p:pic>
        <p:nvPicPr>
          <p:cNvPr id="1026" name="Picture 2" descr="C:\Users\cafe\Documents\work\graphicsriver.net\30_Modern_Social_Icons\128 x 128\Faceboo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" y="2350861"/>
            <a:ext cx="1625600" cy="162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pacakt\Desktop\Tom 2.10.2012\Projects\Business\Internet and Mobile Marketing\Our Products, Services &amp; Freebies\Social Media PPT\FB_Timeline_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2925" y="1250571"/>
            <a:ext cx="5600218" cy="4296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8769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twitbir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2406" y="3948540"/>
            <a:ext cx="743160" cy="511294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3262197" y="3948540"/>
            <a:ext cx="3079839" cy="440958"/>
            <a:chOff x="3262197" y="3948540"/>
            <a:chExt cx="3079839" cy="440958"/>
          </a:xfrm>
        </p:grpSpPr>
        <p:sp>
          <p:nvSpPr>
            <p:cNvPr id="11" name="Rounded Rectangle 10"/>
            <p:cNvSpPr/>
            <p:nvPr/>
          </p:nvSpPr>
          <p:spPr>
            <a:xfrm>
              <a:off x="3414529" y="3948540"/>
              <a:ext cx="2927507" cy="440958"/>
            </a:xfrm>
            <a:prstGeom prst="roundRect">
              <a:avLst>
                <a:gd name="adj" fmla="val 3404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useo 500" pitchFamily="50" charset="0"/>
                </a:rPr>
                <a:t>www.url.com</a:t>
              </a:r>
              <a:endParaRPr lang="en-US" sz="2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2" name="Isosceles Triangle 11"/>
            <p:cNvSpPr/>
            <p:nvPr/>
          </p:nvSpPr>
          <p:spPr>
            <a:xfrm rot="16200000">
              <a:off x="3291889" y="4067394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3" name="Oval 12"/>
          <p:cNvSpPr/>
          <p:nvPr/>
        </p:nvSpPr>
        <p:spPr>
          <a:xfrm>
            <a:off x="4468770" y="277869"/>
            <a:ext cx="890531" cy="89053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mtClean="0"/>
              <a:t>Logo</a:t>
            </a:r>
          </a:p>
          <a:p>
            <a:pPr algn="ctr"/>
            <a:r>
              <a:rPr lang="en-US" sz="1200" smtClean="0"/>
              <a:t>Here</a:t>
            </a:r>
            <a:endParaRPr lang="en-US" sz="1200"/>
          </a:p>
        </p:txBody>
      </p:sp>
      <p:sp>
        <p:nvSpPr>
          <p:cNvPr id="2" name="TextBox 1"/>
          <p:cNvSpPr txBox="1"/>
          <p:nvPr/>
        </p:nvSpPr>
        <p:spPr>
          <a:xfrm>
            <a:off x="331223" y="2102672"/>
            <a:ext cx="920706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solidFill>
                  <a:schemeClr val="tx2"/>
                </a:solidFill>
                <a:latin typeface="League Gothic" pitchFamily="2" charset="0"/>
              </a:rPr>
              <a:t>INTRODUCTION</a:t>
            </a:r>
            <a:endParaRPr lang="en-US" sz="11500" dirty="0">
              <a:latin typeface="League Gothic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577726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Facebook Fan Page</a:t>
            </a:r>
            <a:endParaRPr lang="en-US" dirty="0"/>
          </a:p>
        </p:txBody>
      </p:sp>
      <p:pic>
        <p:nvPicPr>
          <p:cNvPr id="3074" name="Picture 2" descr="C:\Users\pacakt\Desktop\Tom 2.10.2012\Projects\Business\Internet and Mobile Marketing\Our Products, Services &amp; Freebies\Social Media PPT\FB_Timeline_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6299" y="1146628"/>
            <a:ext cx="5730841" cy="4476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0874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812165" y="2285840"/>
            <a:ext cx="2351428" cy="2423241"/>
            <a:chOff x="812165" y="2285840"/>
            <a:chExt cx="2351428" cy="2423241"/>
          </a:xfrm>
        </p:grpSpPr>
        <p:pic>
          <p:nvPicPr>
            <p:cNvPr id="11" name="Picture 10" descr="shadow_softer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57501" y="4608856"/>
              <a:ext cx="1258381" cy="100225"/>
            </a:xfrm>
            <a:prstGeom prst="rect">
              <a:avLst/>
            </a:prstGeom>
          </p:spPr>
        </p:pic>
        <p:sp>
          <p:nvSpPr>
            <p:cNvPr id="12" name="Oval 11"/>
            <p:cNvSpPr/>
            <p:nvPr/>
          </p:nvSpPr>
          <p:spPr>
            <a:xfrm>
              <a:off x="812165" y="2285840"/>
              <a:ext cx="2351428" cy="2351428"/>
            </a:xfrm>
            <a:prstGeom prst="ellipse">
              <a:avLst/>
            </a:prstGeom>
            <a:solidFill>
              <a:srgbClr val="002060"/>
            </a:solidFill>
            <a:ln w="76200">
              <a:solidFill>
                <a:schemeClr val="tx2">
                  <a:lumMod val="20000"/>
                  <a:lumOff val="8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3" name="Picture 12" descr="facebook_logo_white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09419" y="2805101"/>
              <a:ext cx="617221" cy="1316739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Next Steps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3731789" y="2214889"/>
            <a:ext cx="6573354" cy="2956560"/>
          </a:xfrm>
        </p:spPr>
        <p:txBody>
          <a:bodyPr/>
          <a:lstStyle/>
          <a:p>
            <a:r>
              <a:rPr lang="en-US" sz="1800" dirty="0" smtClean="0">
                <a:solidFill>
                  <a:schemeClr val="tx1"/>
                </a:solidFill>
              </a:rPr>
              <a:t>1.  Create a Facebook branding strategy</a:t>
            </a:r>
          </a:p>
          <a:p>
            <a:r>
              <a:rPr lang="en-US" sz="1800" dirty="0" smtClean="0">
                <a:solidFill>
                  <a:schemeClr val="tx1"/>
                </a:solidFill>
              </a:rPr>
              <a:t>2.  Build a targeted profile</a:t>
            </a:r>
          </a:p>
          <a:p>
            <a:r>
              <a:rPr lang="en-US" sz="1800" dirty="0" smtClean="0">
                <a:solidFill>
                  <a:schemeClr val="tx1"/>
                </a:solidFill>
              </a:rPr>
              <a:t>3.  Build a consistent follower base via a fan page</a:t>
            </a:r>
          </a:p>
          <a:p>
            <a:r>
              <a:rPr lang="en-US" sz="1800" dirty="0" smtClean="0">
                <a:solidFill>
                  <a:schemeClr val="tx1"/>
                </a:solidFill>
              </a:rPr>
              <a:t>4.  Create relationships with your customers</a:t>
            </a:r>
          </a:p>
          <a:p>
            <a:r>
              <a:rPr lang="en-US" sz="1800" dirty="0" smtClean="0">
                <a:solidFill>
                  <a:schemeClr val="tx1"/>
                </a:solidFill>
              </a:rPr>
              <a:t>5.  Convert customers via specials/discounts</a:t>
            </a:r>
          </a:p>
          <a:p>
            <a:r>
              <a:rPr lang="en-US" sz="1800" dirty="0" smtClean="0">
                <a:solidFill>
                  <a:schemeClr val="tx1"/>
                </a:solidFill>
              </a:rPr>
              <a:t>6.  Integrate FB on your mobile landing page</a:t>
            </a:r>
          </a:p>
          <a:p>
            <a:r>
              <a:rPr lang="en-US" sz="1800" dirty="0" smtClean="0">
                <a:solidFill>
                  <a:schemeClr val="tx1"/>
                </a:solidFill>
              </a:rPr>
              <a:t>7.  </a:t>
            </a:r>
            <a:r>
              <a:rPr lang="en-US" sz="1800" dirty="0" smtClean="0">
                <a:solidFill>
                  <a:schemeClr val="tx1"/>
                </a:solidFill>
              </a:rPr>
              <a:t>Manage </a:t>
            </a:r>
            <a:r>
              <a:rPr lang="en-US" sz="1800" dirty="0" smtClean="0">
                <a:solidFill>
                  <a:schemeClr val="tx1"/>
                </a:solidFill>
              </a:rPr>
              <a:t>the campaign over the long-term </a:t>
            </a:r>
          </a:p>
          <a:p>
            <a:endParaRPr lang="en-US" sz="1800" dirty="0" smtClean="0">
              <a:solidFill>
                <a:schemeClr val="tx1"/>
              </a:solidFill>
            </a:endParaRPr>
          </a:p>
          <a:p>
            <a:endParaRPr lang="en-US" sz="1800" dirty="0">
              <a:solidFill>
                <a:schemeClr val="tx1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3853710" y="1424658"/>
            <a:ext cx="3829980" cy="734731"/>
            <a:chOff x="3853710" y="1831050"/>
            <a:chExt cx="2001255" cy="734731"/>
          </a:xfrm>
        </p:grpSpPr>
        <p:sp>
          <p:nvSpPr>
            <p:cNvPr id="5" name="Rounded Rectangle 4"/>
            <p:cNvSpPr/>
            <p:nvPr/>
          </p:nvSpPr>
          <p:spPr>
            <a:xfrm>
              <a:off x="3853710" y="1831050"/>
              <a:ext cx="2001255" cy="523627"/>
            </a:xfrm>
            <a:prstGeom prst="roundRect">
              <a:avLst>
                <a:gd name="adj" fmla="val 18321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 algn="ctr">
                <a:tabLst>
                  <a:tab pos="401638" algn="l"/>
                </a:tabLst>
              </a:pPr>
              <a:r>
                <a:rPr lang="en-US" dirty="0" smtClean="0">
                  <a:solidFill>
                    <a:schemeClr val="bg1"/>
                  </a:solidFill>
                  <a:latin typeface="Museo 500" pitchFamily="50" charset="0"/>
                </a:rPr>
                <a:t>How to Build Your Strategy</a:t>
              </a:r>
              <a:endParaRPr lang="en-US" dirty="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6" name="Isosceles Triangle 5"/>
            <p:cNvSpPr/>
            <p:nvPr/>
          </p:nvSpPr>
          <p:spPr>
            <a:xfrm rot="10800000">
              <a:off x="4741050" y="2239295"/>
              <a:ext cx="230629" cy="326486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5577700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twitbir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2406" y="3948540"/>
            <a:ext cx="743160" cy="511294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3262197" y="3948540"/>
            <a:ext cx="3079839" cy="440958"/>
            <a:chOff x="3262197" y="3948540"/>
            <a:chExt cx="3079839" cy="440958"/>
          </a:xfrm>
        </p:grpSpPr>
        <p:sp>
          <p:nvSpPr>
            <p:cNvPr id="11" name="Rounded Rectangle 10"/>
            <p:cNvSpPr/>
            <p:nvPr/>
          </p:nvSpPr>
          <p:spPr>
            <a:xfrm>
              <a:off x="3414529" y="3948540"/>
              <a:ext cx="2927507" cy="440958"/>
            </a:xfrm>
            <a:prstGeom prst="roundRect">
              <a:avLst>
                <a:gd name="adj" fmla="val 3404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useo 500" pitchFamily="50" charset="0"/>
                </a:rPr>
                <a:t>www.url.com</a:t>
              </a:r>
              <a:endParaRPr lang="en-US" sz="2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2" name="Isosceles Triangle 11"/>
            <p:cNvSpPr/>
            <p:nvPr/>
          </p:nvSpPr>
          <p:spPr>
            <a:xfrm rot="16200000">
              <a:off x="3291889" y="4067394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3" name="Oval 12"/>
          <p:cNvSpPr/>
          <p:nvPr/>
        </p:nvSpPr>
        <p:spPr>
          <a:xfrm>
            <a:off x="4468770" y="277869"/>
            <a:ext cx="890531" cy="89053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Logo</a:t>
            </a:r>
          </a:p>
          <a:p>
            <a:pPr algn="ctr"/>
            <a:r>
              <a:rPr lang="en-US" sz="1200" dirty="0" smtClean="0"/>
              <a:t>Here</a:t>
            </a:r>
            <a:endParaRPr lang="en-US" sz="1200" dirty="0"/>
          </a:p>
        </p:txBody>
      </p:sp>
      <p:pic>
        <p:nvPicPr>
          <p:cNvPr id="8" name="Picture 6" descr="http://www.doingmediastudies.com/wp-content/uploads/2010/04/2000px-Twitter_logo.svg_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1975" y="1289172"/>
            <a:ext cx="7390674" cy="1847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316396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Twitter 101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>
          <a:xfrm>
            <a:off x="3303452" y="1582059"/>
            <a:ext cx="6334033" cy="3628570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 smtClean="0"/>
              <a:t>Twitter is a </a:t>
            </a:r>
            <a:r>
              <a:rPr lang="en-US" sz="2800" dirty="0"/>
              <a:t>communication tool to interact with people around the world </a:t>
            </a:r>
            <a:r>
              <a:rPr lang="en-US" sz="2800" dirty="0" smtClean="0"/>
              <a:t>by doing one of the following:</a:t>
            </a:r>
            <a:endParaRPr lang="en-US" sz="2800" dirty="0"/>
          </a:p>
          <a:p>
            <a:r>
              <a:rPr lang="en-US" sz="2800" dirty="0"/>
              <a:t>Sending people public short messages</a:t>
            </a:r>
          </a:p>
          <a:p>
            <a:r>
              <a:rPr lang="en-US" sz="2800" dirty="0"/>
              <a:t>Sending a specific person a public short message</a:t>
            </a:r>
          </a:p>
          <a:p>
            <a:r>
              <a:rPr lang="en-US" sz="2800" dirty="0"/>
              <a:t>Sending a person a private short message</a:t>
            </a:r>
          </a:p>
          <a:p>
            <a:endParaRPr lang="en-US" sz="2800" dirty="0"/>
          </a:p>
        </p:txBody>
      </p:sp>
      <p:pic>
        <p:nvPicPr>
          <p:cNvPr id="8" name="Picture 2" descr="C:\Users\cafe\Documents\work\graphicsriver.net\Social\30_Modern_Social_Icons\128 x 128\Twitte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841" y="1949993"/>
            <a:ext cx="2505893" cy="2505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064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Twitter Page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/>
      </p:sp>
      <p:pic>
        <p:nvPicPr>
          <p:cNvPr id="10242" name="Picture 2" descr="C:\Users\cafe\Documents\SM\SocialMediaPPT\ifdakeynote-090728122014-phpapp01\Picture 1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5383" y="1283036"/>
            <a:ext cx="6533470" cy="4809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5290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Twitter Page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/>
      </p:sp>
      <p:pic>
        <p:nvPicPr>
          <p:cNvPr id="9218" name="Picture 2" descr="C:\Users\cafe\Documents\SM\SocialMediaPPT\ifdakeynote-090728122014-phpapp01\Picture 1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0357" y="1397475"/>
            <a:ext cx="5696913" cy="4195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27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Twitter Page</a:t>
            </a:r>
            <a:endParaRPr lang="en-US" dirty="0"/>
          </a:p>
        </p:txBody>
      </p:sp>
      <p:pic>
        <p:nvPicPr>
          <p:cNvPr id="7" name="Picture 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18"/>
          <a:stretch/>
        </p:blipFill>
        <p:spPr bwMode="auto">
          <a:xfrm>
            <a:off x="2326640" y="1451429"/>
            <a:ext cx="5174055" cy="404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213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Twitter Page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/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176" y="1381760"/>
            <a:ext cx="76342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8290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Twitter Effects Google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4"/>
          </p:nvPr>
        </p:nvSpPr>
        <p:spPr/>
      </p:sp>
      <p:pic>
        <p:nvPicPr>
          <p:cNvPr id="8194" name="Picture 2" descr="C:\Users\cafe\Documents\SM\SocialMediaPPT\ifdakeynote-090728122014-phpapp01\Picture 2-3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69" b="20997"/>
          <a:stretch/>
        </p:blipFill>
        <p:spPr bwMode="auto">
          <a:xfrm>
            <a:off x="1185863" y="1250571"/>
            <a:ext cx="6643293" cy="4279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James\Documents\beatcharges\images\MarketingGraphicsToolkit\Web Ready Files\13. Handwritten Graphics\13. Handwritten Graphics\Underlines Big\_0001_circle2.png"/>
          <p:cNvPicPr>
            <a:picLocks noChangeAspect="1" noChangeArrowheads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521" y="4644559"/>
            <a:ext cx="3638006" cy="870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5032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5248641" y="1349844"/>
            <a:ext cx="2772615" cy="919267"/>
            <a:chOff x="5248641" y="1774566"/>
            <a:chExt cx="2772615" cy="291349"/>
          </a:xfrm>
        </p:grpSpPr>
        <p:sp>
          <p:nvSpPr>
            <p:cNvPr id="18" name="Rounded Rectangle 17"/>
            <p:cNvSpPr/>
            <p:nvPr/>
          </p:nvSpPr>
          <p:spPr>
            <a:xfrm>
              <a:off x="5385178" y="1774566"/>
              <a:ext cx="2636078" cy="291349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19" name="Isosceles Triangle 18"/>
            <p:cNvSpPr/>
            <p:nvPr/>
          </p:nvSpPr>
          <p:spPr>
            <a:xfrm rot="16200000">
              <a:off x="5283178" y="1805643"/>
              <a:ext cx="166190" cy="235264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291844" y="2388603"/>
            <a:ext cx="2521067" cy="919267"/>
            <a:chOff x="5291844" y="2319849"/>
            <a:chExt cx="2521067" cy="291349"/>
          </a:xfrm>
        </p:grpSpPr>
        <p:sp>
          <p:nvSpPr>
            <p:cNvPr id="20" name="Rounded Rectangle 19"/>
            <p:cNvSpPr/>
            <p:nvPr/>
          </p:nvSpPr>
          <p:spPr>
            <a:xfrm>
              <a:off x="5428381" y="2319849"/>
              <a:ext cx="2384530" cy="291349"/>
            </a:xfrm>
            <a:prstGeom prst="roundRect">
              <a:avLst>
                <a:gd name="adj" fmla="val 2142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1" name="Isosceles Triangle 20"/>
            <p:cNvSpPr/>
            <p:nvPr/>
          </p:nvSpPr>
          <p:spPr>
            <a:xfrm rot="16200000">
              <a:off x="5326381" y="2350926"/>
              <a:ext cx="166190" cy="235264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3384550" y="1512603"/>
            <a:ext cx="1838325" cy="2038618"/>
          </a:xfrm>
        </p:spPr>
        <p:txBody>
          <a:bodyPr/>
          <a:lstStyle/>
          <a:p>
            <a:r>
              <a:rPr lang="en-US" dirty="0" smtClean="0"/>
              <a:t>340,000,000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5428380" y="1371552"/>
            <a:ext cx="2868954" cy="902361"/>
          </a:xfrm>
        </p:spPr>
        <p:txBody>
          <a:bodyPr/>
          <a:lstStyle/>
          <a:p>
            <a:pPr marL="115888">
              <a:tabLst>
                <a:tab pos="401638" algn="l"/>
              </a:tabLst>
            </a:pPr>
            <a:r>
              <a:rPr lang="en-US" sz="2400" dirty="0" smtClean="0">
                <a:latin typeface="Museo 500" pitchFamily="50" charset="0"/>
              </a:rPr>
              <a:t>Tweets per day</a:t>
            </a:r>
            <a:endParaRPr lang="en-US" sz="2400" dirty="0">
              <a:latin typeface="Museo 500" pitchFamily="50" charset="0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3384553" y="2537191"/>
            <a:ext cx="1838325" cy="2038618"/>
          </a:xfrm>
        </p:spPr>
        <p:txBody>
          <a:bodyPr/>
          <a:lstStyle/>
          <a:p>
            <a:r>
              <a:rPr lang="en-US" dirty="0" smtClean="0"/>
              <a:t>140,000,000</a:t>
            </a:r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5428382" y="2396386"/>
            <a:ext cx="3125311" cy="916629"/>
          </a:xfrm>
        </p:spPr>
        <p:txBody>
          <a:bodyPr/>
          <a:lstStyle/>
          <a:p>
            <a:pPr marL="115888">
              <a:tabLst>
                <a:tab pos="401638" algn="l"/>
              </a:tabLst>
            </a:pPr>
            <a:r>
              <a:rPr lang="en-US" sz="2400" dirty="0" smtClean="0">
                <a:latin typeface="Museo 500" pitchFamily="50" charset="0"/>
              </a:rPr>
              <a:t>Active Users</a:t>
            </a:r>
            <a:endParaRPr lang="en-US" sz="2400" dirty="0">
              <a:latin typeface="Museo 500" pitchFamily="50" charset="0"/>
            </a:endParaRP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Twitter</a:t>
            </a:r>
            <a:endParaRPr lang="en-US" dirty="0"/>
          </a:p>
        </p:txBody>
      </p:sp>
      <p:sp>
        <p:nvSpPr>
          <p:cNvPr id="33" name="Text Placeholder 32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smtClean="0"/>
              <a:t>Source: www.twitter.com</a:t>
            </a:r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812165" y="2285840"/>
            <a:ext cx="2351428" cy="2423241"/>
            <a:chOff x="812165" y="2285840"/>
            <a:chExt cx="2351428" cy="2423241"/>
          </a:xfrm>
        </p:grpSpPr>
        <p:pic>
          <p:nvPicPr>
            <p:cNvPr id="32" name="Picture 31" descr="shadow_softer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57501" y="4608856"/>
              <a:ext cx="1258381" cy="100225"/>
            </a:xfrm>
            <a:prstGeom prst="rect">
              <a:avLst/>
            </a:prstGeom>
          </p:spPr>
        </p:pic>
        <p:sp>
          <p:nvSpPr>
            <p:cNvPr id="34" name="Oval 33"/>
            <p:cNvSpPr/>
            <p:nvPr/>
          </p:nvSpPr>
          <p:spPr>
            <a:xfrm>
              <a:off x="812165" y="2285840"/>
              <a:ext cx="2351428" cy="2351428"/>
            </a:xfrm>
            <a:prstGeom prst="ellipse">
              <a:avLst/>
            </a:prstGeom>
            <a:solidFill>
              <a:schemeClr val="bg2"/>
            </a:solidFill>
            <a:ln w="76200">
              <a:solidFill>
                <a:schemeClr val="tx2">
                  <a:lumMod val="20000"/>
                  <a:lumOff val="8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0" name="Picture 29" descr="twitbird_white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98880" y="2909239"/>
              <a:ext cx="1602487" cy="1098278"/>
            </a:xfrm>
            <a:prstGeom prst="rect">
              <a:avLst/>
            </a:prstGeom>
          </p:spPr>
        </p:pic>
      </p:grpSp>
      <p:sp>
        <p:nvSpPr>
          <p:cNvPr id="2" name="Text Placeholder 1"/>
          <p:cNvSpPr>
            <a:spLocks noGrp="1"/>
          </p:cNvSpPr>
          <p:nvPr>
            <p:ph type="body" sz="quarter" idx="17"/>
          </p:nvPr>
        </p:nvSpPr>
        <p:spPr>
          <a:xfrm>
            <a:off x="3384556" y="3891688"/>
            <a:ext cx="1838325" cy="2038618"/>
          </a:xfrm>
        </p:spPr>
        <p:txBody>
          <a:bodyPr/>
          <a:lstStyle/>
          <a:p>
            <a:r>
              <a:rPr lang="en-US" dirty="0" smtClean="0"/>
              <a:t>67%</a:t>
            </a:r>
            <a:endParaRPr lang="en-US" dirty="0"/>
          </a:p>
        </p:txBody>
      </p:sp>
      <p:grpSp>
        <p:nvGrpSpPr>
          <p:cNvPr id="26" name="Group 25"/>
          <p:cNvGrpSpPr/>
          <p:nvPr/>
        </p:nvGrpSpPr>
        <p:grpSpPr>
          <a:xfrm>
            <a:off x="5241401" y="3667298"/>
            <a:ext cx="4163856" cy="934418"/>
            <a:chOff x="5248641" y="1774566"/>
            <a:chExt cx="2772615" cy="291349"/>
          </a:xfrm>
        </p:grpSpPr>
        <p:sp>
          <p:nvSpPr>
            <p:cNvPr id="27" name="Rounded Rectangle 26"/>
            <p:cNvSpPr/>
            <p:nvPr/>
          </p:nvSpPr>
          <p:spPr>
            <a:xfrm>
              <a:off x="5385178" y="1774566"/>
              <a:ext cx="2636078" cy="291349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8" name="Isosceles Triangle 27"/>
            <p:cNvSpPr/>
            <p:nvPr/>
          </p:nvSpPr>
          <p:spPr>
            <a:xfrm rot="16200000">
              <a:off x="5283178" y="1805643"/>
              <a:ext cx="166190" cy="235264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29" name="Text Placeholder 6"/>
          <p:cNvSpPr txBox="1">
            <a:spLocks/>
          </p:cNvSpPr>
          <p:nvPr/>
        </p:nvSpPr>
        <p:spPr>
          <a:xfrm>
            <a:off x="5421138" y="3699354"/>
            <a:ext cx="4484861" cy="9023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11125" indent="4763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5888">
              <a:tabLst>
                <a:tab pos="401638" algn="l"/>
              </a:tabLst>
            </a:pPr>
            <a:r>
              <a:rPr lang="en-US" sz="2400" dirty="0">
                <a:latin typeface="Museo 500" pitchFamily="50" charset="0"/>
              </a:rPr>
              <a:t>U</a:t>
            </a:r>
            <a:r>
              <a:rPr lang="en-US" sz="2400" dirty="0" smtClean="0">
                <a:latin typeface="Museo 500" pitchFamily="50" charset="0"/>
              </a:rPr>
              <a:t>sers who follow their   favorite brand on Twitter</a:t>
            </a:r>
            <a:endParaRPr lang="en-US" sz="2400" dirty="0">
              <a:latin typeface="Museo 5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252528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8" grpId="0" build="p"/>
      <p:bldP spid="9" grpId="0" build="p"/>
      <p:bldP spid="31" grpId="0"/>
      <p:bldP spid="33" grpId="0" build="p"/>
      <p:bldP spid="2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120640" y="1535341"/>
            <a:ext cx="4251960" cy="3706510"/>
          </a:xfrm>
        </p:spPr>
        <p:txBody>
          <a:bodyPr>
            <a:noAutofit/>
          </a:bodyPr>
          <a:lstStyle/>
          <a:p>
            <a:r>
              <a:rPr lang="en-US" sz="1800" dirty="0" smtClean="0">
                <a:latin typeface="+mn-lt"/>
              </a:rPr>
              <a:t>The concept of social media has been around for ages – </a:t>
            </a:r>
            <a:r>
              <a:rPr lang="en-US" sz="1800" i="1" dirty="0" smtClean="0">
                <a:latin typeface="+mn-lt"/>
              </a:rPr>
              <a:t>even cavemen posted on each other’s walls</a:t>
            </a:r>
          </a:p>
          <a:p>
            <a:r>
              <a:rPr lang="en-US" sz="1800" dirty="0" smtClean="0">
                <a:latin typeface="+mn-lt"/>
              </a:rPr>
              <a:t>The internet just scaled this to a whole new level  with more than 1.5 billion people on social networks increasing by more than half a million a day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Even a </a:t>
            </a:r>
            <a:r>
              <a:rPr lang="en-US" dirty="0" smtClean="0">
                <a:solidFill>
                  <a:schemeClr val="tx1"/>
                </a:solidFill>
              </a:rPr>
              <a:t>Cavemen</a:t>
            </a:r>
            <a:r>
              <a:rPr lang="en-US" dirty="0" smtClean="0"/>
              <a:t> Can </a:t>
            </a:r>
            <a:r>
              <a:rPr lang="en-US" dirty="0"/>
              <a:t>D</a:t>
            </a:r>
            <a:r>
              <a:rPr lang="en-US" dirty="0" smtClean="0"/>
              <a:t>o it?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0" y="5379011"/>
            <a:ext cx="9906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i="1" dirty="0" smtClean="0"/>
              <a:t>Icon by fasticon.com; Statistics Source</a:t>
            </a:r>
            <a:r>
              <a:rPr lang="en-US" sz="1000" i="1" dirty="0"/>
              <a:t>: Top Social Networks Around the </a:t>
            </a:r>
            <a:r>
              <a:rPr lang="en-US" sz="1000" i="1" dirty="0" smtClean="0"/>
              <a:t>World</a:t>
            </a:r>
            <a:endParaRPr lang="en-US" sz="1000" i="1" dirty="0"/>
          </a:p>
        </p:txBody>
      </p:sp>
      <p:pic>
        <p:nvPicPr>
          <p:cNvPr id="1026" name="Picture 2" descr="C:\Users\cafe\Documents\SM\SocialMediaPPT\Caveman-ic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0119" y="1741033"/>
            <a:ext cx="3326646" cy="3326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642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Twitter for Your Business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6369050" y="1778000"/>
            <a:ext cx="3060700" cy="3597274"/>
          </a:xfrm>
        </p:spPr>
        <p:txBody>
          <a:bodyPr/>
          <a:lstStyle/>
          <a:p>
            <a:pPr lvl="0" algn="ctr"/>
            <a:r>
              <a:rPr lang="en-US" sz="2600" b="1" i="1" dirty="0"/>
              <a:t>Dell’s sales increased by $6.5 </a:t>
            </a:r>
            <a:r>
              <a:rPr lang="en-US" sz="2600" b="1" i="1" dirty="0" smtClean="0"/>
              <a:t>million over </a:t>
            </a:r>
            <a:r>
              <a:rPr lang="en-US" sz="2600" b="1" i="1" dirty="0"/>
              <a:t>2 years thanks to </a:t>
            </a:r>
            <a:r>
              <a:rPr lang="en-US" sz="2600" b="1" i="1" dirty="0" smtClean="0"/>
              <a:t>Twitter followers</a:t>
            </a:r>
            <a:endParaRPr lang="en-US" sz="2600" b="1" i="1" dirty="0"/>
          </a:p>
        </p:txBody>
      </p:sp>
      <p:pic>
        <p:nvPicPr>
          <p:cNvPr id="1028" name="Picture 4" descr="C:\Users\cafe\Documents\SM\SocialMediaPPT\twee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816" y="1901371"/>
            <a:ext cx="5325248" cy="277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5570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Use Twitter Effectively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3352799" y="1250571"/>
            <a:ext cx="6486867" cy="4124703"/>
          </a:xfrm>
        </p:spPr>
        <p:txBody>
          <a:bodyPr/>
          <a:lstStyle/>
          <a:p>
            <a:pPr marL="342900" lvl="0" indent="-342900">
              <a:buClr>
                <a:schemeClr val="tx2"/>
              </a:buClr>
              <a:buSzPct val="115000"/>
              <a:buFont typeface="Wingdings" pitchFamily="2" charset="2"/>
              <a:buChar char="§"/>
            </a:pPr>
            <a:r>
              <a:rPr lang="en-US" sz="2000" dirty="0"/>
              <a:t>Develop a social media brand and promote it</a:t>
            </a:r>
          </a:p>
          <a:p>
            <a:pPr marL="342900" lvl="0" indent="-342900">
              <a:buClr>
                <a:schemeClr val="tx2"/>
              </a:buClr>
              <a:buSzPct val="115000"/>
              <a:buFont typeface="Wingdings" pitchFamily="2" charset="2"/>
              <a:buChar char="§"/>
            </a:pPr>
            <a:r>
              <a:rPr lang="en-US" sz="2000" dirty="0"/>
              <a:t>Interact with your customers</a:t>
            </a:r>
          </a:p>
          <a:p>
            <a:pPr marL="342900" lvl="0" indent="-342900">
              <a:buClr>
                <a:schemeClr val="tx2"/>
              </a:buClr>
              <a:buSzPct val="115000"/>
              <a:buFont typeface="Wingdings" pitchFamily="2" charset="2"/>
              <a:buChar char="§"/>
            </a:pPr>
            <a:r>
              <a:rPr lang="en-US" sz="2000" dirty="0"/>
              <a:t>Figure out what people say about you </a:t>
            </a:r>
          </a:p>
          <a:p>
            <a:pPr marL="342900" lvl="0" indent="-342900">
              <a:buClr>
                <a:schemeClr val="tx2"/>
              </a:buClr>
              <a:buSzPct val="115000"/>
              <a:buFont typeface="Wingdings" pitchFamily="2" charset="2"/>
              <a:buChar char="§"/>
            </a:pPr>
            <a:r>
              <a:rPr lang="en-US" sz="2000" dirty="0"/>
              <a:t>Hype up upcoming events or specials/discounts</a:t>
            </a:r>
          </a:p>
          <a:p>
            <a:pPr marL="342900" lvl="0" indent="-342900">
              <a:buClr>
                <a:schemeClr val="tx2"/>
              </a:buClr>
              <a:buSzPct val="115000"/>
              <a:buFont typeface="Wingdings" pitchFamily="2" charset="2"/>
              <a:buChar char="§"/>
            </a:pPr>
            <a:r>
              <a:rPr lang="en-US" sz="2000" dirty="0"/>
              <a:t>Promote content or products you have created</a:t>
            </a:r>
          </a:p>
          <a:p>
            <a:pPr marL="342900" lvl="0" indent="-342900">
              <a:buClr>
                <a:schemeClr val="tx2"/>
              </a:buClr>
              <a:buSzPct val="115000"/>
              <a:buFont typeface="Wingdings" pitchFamily="2" charset="2"/>
              <a:buChar char="§"/>
            </a:pPr>
            <a:r>
              <a:rPr lang="en-US" sz="2000" dirty="0"/>
              <a:t>Develop relationships with bloggers &amp; journalists for PR</a:t>
            </a:r>
          </a:p>
          <a:p>
            <a:pPr marL="342900" lvl="0" indent="-342900">
              <a:buClr>
                <a:schemeClr val="tx2"/>
              </a:buClr>
              <a:buSzPct val="115000"/>
              <a:buFont typeface="Wingdings" pitchFamily="2" charset="2"/>
              <a:buChar char="§"/>
            </a:pPr>
            <a:r>
              <a:rPr lang="en-US" sz="2000" dirty="0"/>
              <a:t>Generate sales leads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2000" dirty="0"/>
          </a:p>
        </p:txBody>
      </p:sp>
      <p:pic>
        <p:nvPicPr>
          <p:cNvPr id="3074" name="Picture 2" descr="C:\Users\cafe\Documents\SM\SocialMediaPPT\twitte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737" y="1857829"/>
            <a:ext cx="2556565" cy="2922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6244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Use Twitter</a:t>
            </a:r>
            <a:endParaRPr lang="en-US" dirty="0"/>
          </a:p>
        </p:txBody>
      </p:sp>
      <p:graphicFrame>
        <p:nvGraphicFramePr>
          <p:cNvPr id="7" name="Content Placeholder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9242310"/>
              </p:ext>
            </p:extLst>
          </p:nvPr>
        </p:nvGraphicFramePr>
        <p:xfrm>
          <a:off x="1464115" y="1604797"/>
          <a:ext cx="6977771" cy="384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79558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</a:t>
            </a:r>
            <a:r>
              <a:rPr lang="en-US" dirty="0" smtClean="0"/>
              <a:t>Steps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6000" y="1365817"/>
            <a:ext cx="8890000" cy="4207671"/>
          </a:xfrm>
        </p:spPr>
        <p:txBody>
          <a:bodyPr>
            <a:noAutofit/>
          </a:bodyPr>
          <a:lstStyle/>
          <a:p>
            <a:r>
              <a:rPr lang="en-US" sz="2400" b="1" dirty="0"/>
              <a:t>Step 1:</a:t>
            </a:r>
            <a:r>
              <a:rPr lang="en-US" sz="2400" dirty="0"/>
              <a:t> </a:t>
            </a:r>
            <a:r>
              <a:rPr lang="en-US" sz="2400" dirty="0" smtClean="0"/>
              <a:t>Develop a Long-Term Twitter Strategy</a:t>
            </a:r>
            <a:endParaRPr lang="en-US" sz="2400" dirty="0"/>
          </a:p>
          <a:p>
            <a:r>
              <a:rPr lang="en-US" sz="2400" b="1" dirty="0"/>
              <a:t>Step 2: </a:t>
            </a:r>
            <a:r>
              <a:rPr lang="en-US" sz="2400" dirty="0" smtClean="0"/>
              <a:t>Personalize &amp; Brand </a:t>
            </a:r>
            <a:r>
              <a:rPr lang="en-US" sz="2400" dirty="0"/>
              <a:t>Your Profile</a:t>
            </a:r>
          </a:p>
          <a:p>
            <a:r>
              <a:rPr lang="en-US" sz="2400" b="1" dirty="0"/>
              <a:t>Step 3: </a:t>
            </a:r>
            <a:r>
              <a:rPr lang="en-US" sz="2400" dirty="0"/>
              <a:t>Start </a:t>
            </a:r>
            <a:r>
              <a:rPr lang="en-US" sz="2400" dirty="0" smtClean="0"/>
              <a:t>Creating Value Adding Content via Tweets</a:t>
            </a:r>
            <a:endParaRPr lang="en-US" sz="2400" dirty="0"/>
          </a:p>
          <a:p>
            <a:r>
              <a:rPr lang="en-US" sz="2400" b="1" dirty="0"/>
              <a:t>Step 4:</a:t>
            </a:r>
            <a:r>
              <a:rPr lang="en-US" sz="2400" dirty="0"/>
              <a:t> Find </a:t>
            </a:r>
            <a:r>
              <a:rPr lang="en-US" sz="2400" dirty="0" smtClean="0"/>
              <a:t>Businesses </a:t>
            </a:r>
            <a:r>
              <a:rPr lang="en-US" sz="2400" dirty="0"/>
              <a:t>to </a:t>
            </a:r>
            <a:r>
              <a:rPr lang="en-US" sz="2400" dirty="0" smtClean="0"/>
              <a:t>Follow in order to Network</a:t>
            </a:r>
            <a:endParaRPr lang="en-US" sz="2400" dirty="0"/>
          </a:p>
          <a:p>
            <a:r>
              <a:rPr lang="en-US" sz="2400" b="1" dirty="0"/>
              <a:t>Step 5: </a:t>
            </a:r>
            <a:r>
              <a:rPr lang="en-US" sz="2400" dirty="0"/>
              <a:t>Get </a:t>
            </a:r>
            <a:r>
              <a:rPr lang="en-US" sz="2400" dirty="0" smtClean="0"/>
              <a:t>Customers </a:t>
            </a:r>
            <a:r>
              <a:rPr lang="en-US" sz="2400" dirty="0"/>
              <a:t>to Follow </a:t>
            </a:r>
            <a:r>
              <a:rPr lang="en-US" sz="2400" dirty="0" smtClean="0"/>
              <a:t>You </a:t>
            </a:r>
            <a:endParaRPr lang="en-US" sz="2400" dirty="0"/>
          </a:p>
          <a:p>
            <a:r>
              <a:rPr lang="en-US" sz="2400" b="1" dirty="0"/>
              <a:t>Step 6:</a:t>
            </a:r>
            <a:r>
              <a:rPr lang="en-US" sz="2400" dirty="0"/>
              <a:t> Effectively Convert Followers via </a:t>
            </a:r>
            <a:r>
              <a:rPr lang="en-US" sz="2400" dirty="0" smtClean="0"/>
              <a:t>Promotions</a:t>
            </a:r>
          </a:p>
          <a:p>
            <a:r>
              <a:rPr lang="en-US" sz="2400" b="1" dirty="0" smtClean="0"/>
              <a:t>Step 7:</a:t>
            </a:r>
            <a:r>
              <a:rPr lang="en-US" sz="2400" dirty="0" smtClean="0"/>
              <a:t> </a:t>
            </a:r>
            <a:r>
              <a:rPr lang="en-US" sz="2400" dirty="0"/>
              <a:t>Expand &amp; Engage </a:t>
            </a:r>
            <a:r>
              <a:rPr lang="en-US" sz="2400" dirty="0" smtClean="0"/>
              <a:t>Your Network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66147668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twitbir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2406" y="3948540"/>
            <a:ext cx="743160" cy="511294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3262197" y="3948540"/>
            <a:ext cx="3079839" cy="440958"/>
            <a:chOff x="3262197" y="3948540"/>
            <a:chExt cx="3079839" cy="440958"/>
          </a:xfrm>
        </p:grpSpPr>
        <p:sp>
          <p:nvSpPr>
            <p:cNvPr id="11" name="Rounded Rectangle 10"/>
            <p:cNvSpPr/>
            <p:nvPr/>
          </p:nvSpPr>
          <p:spPr>
            <a:xfrm>
              <a:off x="3414529" y="3948540"/>
              <a:ext cx="2927507" cy="440958"/>
            </a:xfrm>
            <a:prstGeom prst="roundRect">
              <a:avLst>
                <a:gd name="adj" fmla="val 3404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useo 500" pitchFamily="50" charset="0"/>
                </a:rPr>
                <a:t>www.url.com</a:t>
              </a:r>
              <a:endParaRPr lang="en-US" sz="2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2" name="Isosceles Triangle 11"/>
            <p:cNvSpPr/>
            <p:nvPr/>
          </p:nvSpPr>
          <p:spPr>
            <a:xfrm rot="16200000">
              <a:off x="3291889" y="4067394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3" name="Oval 12"/>
          <p:cNvSpPr/>
          <p:nvPr/>
        </p:nvSpPr>
        <p:spPr>
          <a:xfrm>
            <a:off x="4468770" y="277869"/>
            <a:ext cx="890531" cy="89053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mtClean="0"/>
              <a:t>Logo</a:t>
            </a:r>
          </a:p>
          <a:p>
            <a:pPr algn="ctr"/>
            <a:r>
              <a:rPr lang="en-US" sz="1200" smtClean="0"/>
              <a:t>Here</a:t>
            </a:r>
            <a:endParaRPr lang="en-US" sz="1200"/>
          </a:p>
        </p:txBody>
      </p:sp>
      <p:pic>
        <p:nvPicPr>
          <p:cNvPr id="8" name="Picture 5" descr="C:\Users\cafe\Documents\SM\SocialMediaPPT\Pinterest_Log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4891" y="1133057"/>
            <a:ext cx="7315200" cy="1852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95021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Pinterest</a:t>
            </a:r>
            <a:r>
              <a:rPr lang="en-US" dirty="0" smtClean="0"/>
              <a:t> 101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>
          <a:xfrm>
            <a:off x="4644572" y="1596571"/>
            <a:ext cx="4310742" cy="3526972"/>
          </a:xfrm>
        </p:spPr>
        <p:txBody>
          <a:bodyPr/>
          <a:lstStyle/>
          <a:p>
            <a:pPr marL="171450" indent="-171450">
              <a:buFont typeface="Arial" pitchFamily="34" charset="0"/>
              <a:buChar char="•"/>
            </a:pPr>
            <a:r>
              <a:rPr lang="en-US" sz="2000" dirty="0" err="1"/>
              <a:t>Pinterest</a:t>
            </a:r>
            <a:r>
              <a:rPr lang="en-US" sz="2000" dirty="0"/>
              <a:t> is a growing social bookmarking site that allows users to tag websites based on </a:t>
            </a:r>
            <a:r>
              <a:rPr lang="en-US" sz="2000" dirty="0" smtClean="0"/>
              <a:t>images</a:t>
            </a:r>
            <a:endParaRPr lang="en-US" sz="2000" dirty="0"/>
          </a:p>
          <a:p>
            <a:pPr marL="171450" indent="-171450">
              <a:buFont typeface="Arial" pitchFamily="34" charset="0"/>
              <a:buChar char="•"/>
            </a:pPr>
            <a:r>
              <a:rPr lang="en-US" sz="2000" dirty="0" err="1" smtClean="0"/>
              <a:t>Pinterest</a:t>
            </a:r>
            <a:r>
              <a:rPr lang="en-US" sz="2000" dirty="0" smtClean="0"/>
              <a:t> has experienced explosive </a:t>
            </a:r>
            <a:r>
              <a:rPr lang="en-US" sz="2000" dirty="0"/>
              <a:t>growth </a:t>
            </a:r>
            <a:endParaRPr lang="en-US" sz="2000" dirty="0" smtClean="0"/>
          </a:p>
          <a:p>
            <a:pPr marL="171450" indent="-171450">
              <a:buFont typeface="Arial" pitchFamily="34" charset="0"/>
              <a:buChar char="•"/>
            </a:pPr>
            <a:r>
              <a:rPr lang="en-US" sz="2000" dirty="0" smtClean="0"/>
              <a:t>The site offers an opportunity to target a different user base</a:t>
            </a:r>
            <a:endParaRPr lang="en-US" sz="2000" dirty="0"/>
          </a:p>
          <a:p>
            <a:pPr marL="171450" indent="-171450">
              <a:buFont typeface="Arial" pitchFamily="34" charset="0"/>
              <a:buChar char="•"/>
            </a:pPr>
            <a:r>
              <a:rPr lang="en-US" sz="2000" dirty="0" smtClean="0"/>
              <a:t>Companies </a:t>
            </a:r>
            <a:r>
              <a:rPr lang="en-US" sz="2000" dirty="0"/>
              <a:t>are seeing unprecedented traffic to their own websites from </a:t>
            </a:r>
            <a:r>
              <a:rPr lang="en-US" sz="2000" dirty="0" err="1"/>
              <a:t>Pinterest</a:t>
            </a:r>
            <a:r>
              <a:rPr lang="en-US" sz="2000" dirty="0"/>
              <a:t> </a:t>
            </a:r>
            <a:r>
              <a:rPr lang="en-US" sz="2000" dirty="0" smtClean="0"/>
              <a:t>users</a:t>
            </a:r>
            <a:endParaRPr lang="en-US" sz="2000" dirty="0"/>
          </a:p>
        </p:txBody>
      </p:sp>
      <p:pic>
        <p:nvPicPr>
          <p:cNvPr id="6" name="Picture 2" descr="C:\Users\pacakt\Desktop\Pinterest_Favic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741" y="2032001"/>
            <a:ext cx="2333174" cy="2333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9262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5248641" y="1494980"/>
            <a:ext cx="3048693" cy="836990"/>
            <a:chOff x="5248641" y="1774566"/>
            <a:chExt cx="2772615" cy="291349"/>
          </a:xfrm>
        </p:grpSpPr>
        <p:sp>
          <p:nvSpPr>
            <p:cNvPr id="18" name="Rounded Rectangle 17"/>
            <p:cNvSpPr/>
            <p:nvPr/>
          </p:nvSpPr>
          <p:spPr>
            <a:xfrm>
              <a:off x="5385178" y="1774566"/>
              <a:ext cx="2636078" cy="291349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19" name="Isosceles Triangle 18"/>
            <p:cNvSpPr/>
            <p:nvPr/>
          </p:nvSpPr>
          <p:spPr>
            <a:xfrm rot="16200000">
              <a:off x="5283178" y="1805643"/>
              <a:ext cx="166190" cy="235264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291844" y="2586051"/>
            <a:ext cx="2521067" cy="823418"/>
            <a:chOff x="5291844" y="2319849"/>
            <a:chExt cx="2521067" cy="291349"/>
          </a:xfrm>
        </p:grpSpPr>
        <p:sp>
          <p:nvSpPr>
            <p:cNvPr id="20" name="Rounded Rectangle 19"/>
            <p:cNvSpPr/>
            <p:nvPr/>
          </p:nvSpPr>
          <p:spPr>
            <a:xfrm>
              <a:off x="5428381" y="2319849"/>
              <a:ext cx="2384530" cy="291349"/>
            </a:xfrm>
            <a:prstGeom prst="roundRect">
              <a:avLst>
                <a:gd name="adj" fmla="val 2142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1" name="Isosceles Triangle 20"/>
            <p:cNvSpPr/>
            <p:nvPr/>
          </p:nvSpPr>
          <p:spPr>
            <a:xfrm rot="16200000">
              <a:off x="5326381" y="2350926"/>
              <a:ext cx="166190" cy="235264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3384550" y="1671419"/>
            <a:ext cx="1838325" cy="646112"/>
          </a:xfrm>
        </p:spPr>
        <p:txBody>
          <a:bodyPr/>
          <a:lstStyle/>
          <a:p>
            <a:r>
              <a:rPr lang="en-US" dirty="0" smtClean="0"/>
              <a:t>80%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5428380" y="1523694"/>
            <a:ext cx="2868954" cy="808276"/>
          </a:xfrm>
        </p:spPr>
        <p:txBody>
          <a:bodyPr/>
          <a:lstStyle/>
          <a:p>
            <a:pPr marL="115888">
              <a:tabLst>
                <a:tab pos="401638" algn="l"/>
              </a:tabLst>
            </a:pPr>
            <a:r>
              <a:rPr lang="en-US" sz="2000" dirty="0" smtClean="0">
                <a:latin typeface="Museo 500" pitchFamily="50" charset="0"/>
              </a:rPr>
              <a:t>% that have bachelor’s degrees</a:t>
            </a:r>
            <a:endParaRPr lang="en-US" sz="2000" dirty="0">
              <a:latin typeface="Museo 500" pitchFamily="50" charset="0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2220687" y="2652465"/>
            <a:ext cx="3002192" cy="646112"/>
          </a:xfrm>
        </p:spPr>
        <p:txBody>
          <a:bodyPr/>
          <a:lstStyle/>
          <a:p>
            <a:r>
              <a:rPr lang="en-US" dirty="0" smtClean="0"/>
              <a:t>Midwestern Female</a:t>
            </a:r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5428382" y="2593558"/>
            <a:ext cx="3125311" cy="821056"/>
          </a:xfrm>
        </p:spPr>
        <p:txBody>
          <a:bodyPr/>
          <a:lstStyle/>
          <a:p>
            <a:pPr marL="115888">
              <a:tabLst>
                <a:tab pos="401638" algn="l"/>
              </a:tabLst>
            </a:pPr>
            <a:r>
              <a:rPr lang="en-US" sz="2400" dirty="0" smtClean="0">
                <a:latin typeface="Museo 500" pitchFamily="50" charset="0"/>
              </a:rPr>
              <a:t>Typical user</a:t>
            </a:r>
            <a:endParaRPr lang="en-US" sz="2400" dirty="0">
              <a:latin typeface="Museo 500" pitchFamily="50" charset="0"/>
            </a:endParaRP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</a:t>
            </a:r>
            <a:r>
              <a:rPr lang="en-US" dirty="0" err="1" smtClean="0"/>
              <a:t>Pinterest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7"/>
          </p:nvPr>
        </p:nvSpPr>
        <p:spPr>
          <a:xfrm>
            <a:off x="3384556" y="3702168"/>
            <a:ext cx="1838325" cy="646112"/>
          </a:xfrm>
        </p:spPr>
        <p:txBody>
          <a:bodyPr/>
          <a:lstStyle/>
          <a:p>
            <a:r>
              <a:rPr lang="en-US" dirty="0" smtClean="0"/>
              <a:t>25-44</a:t>
            </a:r>
            <a:endParaRPr lang="en-US" dirty="0"/>
          </a:p>
        </p:txBody>
      </p:sp>
      <p:grpSp>
        <p:nvGrpSpPr>
          <p:cNvPr id="26" name="Group 25"/>
          <p:cNvGrpSpPr/>
          <p:nvPr/>
        </p:nvGrpSpPr>
        <p:grpSpPr>
          <a:xfrm>
            <a:off x="5241400" y="3605072"/>
            <a:ext cx="3055933" cy="836990"/>
            <a:chOff x="5248641" y="1774566"/>
            <a:chExt cx="2772615" cy="291349"/>
          </a:xfrm>
        </p:grpSpPr>
        <p:sp>
          <p:nvSpPr>
            <p:cNvPr id="27" name="Rounded Rectangle 26"/>
            <p:cNvSpPr/>
            <p:nvPr/>
          </p:nvSpPr>
          <p:spPr>
            <a:xfrm>
              <a:off x="5385178" y="1774566"/>
              <a:ext cx="2636078" cy="291349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8" name="Isosceles Triangle 27"/>
            <p:cNvSpPr/>
            <p:nvPr/>
          </p:nvSpPr>
          <p:spPr>
            <a:xfrm rot="16200000">
              <a:off x="5283178" y="1805643"/>
              <a:ext cx="166190" cy="235264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29" name="Text Placeholder 6"/>
          <p:cNvSpPr txBox="1">
            <a:spLocks/>
          </p:cNvSpPr>
          <p:nvPr/>
        </p:nvSpPr>
        <p:spPr>
          <a:xfrm>
            <a:off x="5421138" y="3677328"/>
            <a:ext cx="4484861" cy="808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11125" indent="4763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5888">
              <a:tabLst>
                <a:tab pos="401638" algn="l"/>
              </a:tabLst>
            </a:pPr>
            <a:r>
              <a:rPr lang="en-US" sz="2400" dirty="0" smtClean="0">
                <a:latin typeface="Museo 500" pitchFamily="50" charset="0"/>
              </a:rPr>
              <a:t>Typical age group</a:t>
            </a:r>
            <a:endParaRPr lang="en-US" sz="2400" dirty="0">
              <a:latin typeface="Museo 500" pitchFamily="50" charset="0"/>
            </a:endParaRPr>
          </a:p>
        </p:txBody>
      </p:sp>
      <p:sp>
        <p:nvSpPr>
          <p:cNvPr id="2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72457" y="4659087"/>
            <a:ext cx="7910286" cy="846183"/>
          </a:xfrm>
        </p:spPr>
        <p:txBody>
          <a:bodyPr>
            <a:normAutofit fontScale="92500"/>
          </a:bodyPr>
          <a:lstStyle/>
          <a:p>
            <a:pPr algn="ctr"/>
            <a:r>
              <a:rPr lang="en-US" sz="2600" i="1" dirty="0" err="1" smtClean="0">
                <a:solidFill>
                  <a:schemeClr val="tx1"/>
                </a:solidFill>
                <a:latin typeface="+mn-lt"/>
              </a:rPr>
              <a:t>Pinterest</a:t>
            </a:r>
            <a:r>
              <a:rPr lang="en-US" sz="2600" i="1" dirty="0" smtClean="0">
                <a:solidFill>
                  <a:schemeClr val="tx1"/>
                </a:solidFill>
                <a:latin typeface="+mn-lt"/>
              </a:rPr>
              <a:t> offers the unique opportunity to target a market that is difficult to reach via other social media channels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2050" name="Picture 2" descr="C:\Users\pacakt\Desktop\Pinterest-Pinne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811" y="1632390"/>
            <a:ext cx="2531402" cy="2531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273810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8" grpId="0" build="p"/>
      <p:bldP spid="9" grpId="0" build="p"/>
      <p:bldP spid="31" grpId="0"/>
      <p:bldP spid="29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 from </a:t>
            </a:r>
            <a:r>
              <a:rPr lang="en-US" dirty="0" err="1" smtClean="0"/>
              <a:t>Pinterest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/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6964" y="1470485"/>
            <a:ext cx="7619761" cy="4049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6259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steps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43429" y="1351303"/>
            <a:ext cx="8962571" cy="4207671"/>
          </a:xfrm>
        </p:spPr>
        <p:txBody>
          <a:bodyPr>
            <a:noAutofit/>
          </a:bodyPr>
          <a:lstStyle/>
          <a:p>
            <a:r>
              <a:rPr lang="en-US" sz="2400" b="1" dirty="0"/>
              <a:t>Step 1:</a:t>
            </a:r>
            <a:r>
              <a:rPr lang="en-US" sz="2400" dirty="0"/>
              <a:t> </a:t>
            </a:r>
            <a:r>
              <a:rPr lang="en-US" sz="2400" dirty="0" smtClean="0"/>
              <a:t>Develop a Long-Term </a:t>
            </a:r>
            <a:r>
              <a:rPr lang="en-US" sz="2400" dirty="0" err="1" smtClean="0"/>
              <a:t>Pinterest</a:t>
            </a:r>
            <a:r>
              <a:rPr lang="en-US" sz="2400" dirty="0" smtClean="0"/>
              <a:t> Strategy</a:t>
            </a:r>
            <a:endParaRPr lang="en-US" sz="2400" dirty="0"/>
          </a:p>
          <a:p>
            <a:r>
              <a:rPr lang="en-US" sz="2400" b="1" dirty="0"/>
              <a:t>Step </a:t>
            </a:r>
            <a:r>
              <a:rPr lang="en-US" sz="2400" b="1" dirty="0" smtClean="0"/>
              <a:t>2: </a:t>
            </a:r>
            <a:r>
              <a:rPr lang="en-US" sz="2400" dirty="0" smtClean="0"/>
              <a:t>Create </a:t>
            </a:r>
            <a:r>
              <a:rPr lang="en-US" sz="2400" dirty="0"/>
              <a:t>your page </a:t>
            </a:r>
            <a:endParaRPr lang="en-US" sz="2400" dirty="0" smtClean="0"/>
          </a:p>
          <a:p>
            <a:r>
              <a:rPr lang="en-US" sz="2400" b="1" dirty="0" smtClean="0"/>
              <a:t>Step 3:</a:t>
            </a:r>
            <a:r>
              <a:rPr lang="en-US" sz="2400" dirty="0" smtClean="0"/>
              <a:t> Start creating your boards while focusing on your brand</a:t>
            </a:r>
            <a:endParaRPr lang="en-US" sz="2400" dirty="0"/>
          </a:p>
          <a:p>
            <a:r>
              <a:rPr lang="en-US" sz="2400" b="1" dirty="0" smtClean="0"/>
              <a:t>Step 4:</a:t>
            </a:r>
            <a:r>
              <a:rPr lang="en-US" sz="2400" dirty="0" smtClean="0"/>
              <a:t> Build </a:t>
            </a:r>
            <a:r>
              <a:rPr lang="en-US" sz="2400" dirty="0"/>
              <a:t>a campaign via </a:t>
            </a:r>
            <a:r>
              <a:rPr lang="en-US" sz="2400" dirty="0" smtClean="0"/>
              <a:t>daily pins</a:t>
            </a:r>
            <a:endParaRPr lang="en-US" sz="2400" dirty="0"/>
          </a:p>
          <a:p>
            <a:r>
              <a:rPr lang="en-US" sz="2400" b="1" dirty="0" smtClean="0"/>
              <a:t>Step 5: </a:t>
            </a:r>
            <a:r>
              <a:rPr lang="en-US" sz="2400" dirty="0" smtClean="0"/>
              <a:t>Follow </a:t>
            </a:r>
            <a:r>
              <a:rPr lang="en-US" sz="2400" dirty="0"/>
              <a:t>users in target areas</a:t>
            </a:r>
          </a:p>
          <a:p>
            <a:r>
              <a:rPr lang="en-US" sz="2400" b="1" dirty="0" smtClean="0"/>
              <a:t>Step 6: </a:t>
            </a:r>
            <a:r>
              <a:rPr lang="en-US" sz="2400" dirty="0" smtClean="0"/>
              <a:t>Pin </a:t>
            </a:r>
            <a:r>
              <a:rPr lang="en-US" sz="2400" dirty="0"/>
              <a:t>relevant images from your website to drive </a:t>
            </a:r>
            <a:r>
              <a:rPr lang="en-US" sz="2400" dirty="0" smtClean="0"/>
              <a:t>traffic</a:t>
            </a:r>
            <a:endParaRPr lang="en-US" sz="2400" dirty="0"/>
          </a:p>
          <a:p>
            <a:r>
              <a:rPr lang="en-US" sz="2400" b="1" dirty="0" smtClean="0"/>
              <a:t>Step 7: </a:t>
            </a:r>
            <a:r>
              <a:rPr lang="en-US" sz="2400" dirty="0" smtClean="0"/>
              <a:t>Continue </a:t>
            </a:r>
            <a:r>
              <a:rPr lang="en-US" sz="2400" dirty="0"/>
              <a:t>with ongoing </a:t>
            </a:r>
            <a:r>
              <a:rPr lang="en-US" sz="2400" dirty="0" smtClean="0"/>
              <a:t>management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53559077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twitbir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2406" y="3948540"/>
            <a:ext cx="743160" cy="511294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3262197" y="3948540"/>
            <a:ext cx="3079839" cy="440958"/>
            <a:chOff x="3262197" y="3948540"/>
            <a:chExt cx="3079839" cy="440958"/>
          </a:xfrm>
        </p:grpSpPr>
        <p:sp>
          <p:nvSpPr>
            <p:cNvPr id="11" name="Rounded Rectangle 10"/>
            <p:cNvSpPr/>
            <p:nvPr/>
          </p:nvSpPr>
          <p:spPr>
            <a:xfrm>
              <a:off x="3414529" y="3948540"/>
              <a:ext cx="2927507" cy="440958"/>
            </a:xfrm>
            <a:prstGeom prst="roundRect">
              <a:avLst>
                <a:gd name="adj" fmla="val 3404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useo 500" pitchFamily="50" charset="0"/>
                </a:rPr>
                <a:t>www.url.com</a:t>
              </a:r>
              <a:endParaRPr lang="en-US" sz="2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2" name="Isosceles Triangle 11"/>
            <p:cNvSpPr/>
            <p:nvPr/>
          </p:nvSpPr>
          <p:spPr>
            <a:xfrm rot="16200000">
              <a:off x="3291889" y="4067394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3" name="Oval 12"/>
          <p:cNvSpPr/>
          <p:nvPr/>
        </p:nvSpPr>
        <p:spPr>
          <a:xfrm>
            <a:off x="4468770" y="277869"/>
            <a:ext cx="890531" cy="89053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mtClean="0"/>
              <a:t>Logo</a:t>
            </a:r>
          </a:p>
          <a:p>
            <a:pPr algn="ctr"/>
            <a:r>
              <a:rPr lang="en-US" sz="1200" smtClean="0"/>
              <a:t>Here</a:t>
            </a:r>
            <a:endParaRPr lang="en-US" sz="1200"/>
          </a:p>
        </p:txBody>
      </p:sp>
      <p:pic>
        <p:nvPicPr>
          <p:cNvPr id="8" name="Picture 4" descr="http://images.tomahawk-player.org/youtub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396" y="723134"/>
            <a:ext cx="5312715" cy="3756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95021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Paradigm Shift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30400" y="4323245"/>
            <a:ext cx="3455035" cy="437197"/>
          </a:xfrm>
        </p:spPr>
        <p:txBody>
          <a:bodyPr/>
          <a:lstStyle/>
          <a:p>
            <a:r>
              <a:rPr lang="en-US" sz="2400" smtClean="0"/>
              <a:t>Technology Shifting</a:t>
            </a:r>
            <a:endParaRPr lang="en-US" sz="240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330400" y="4760442"/>
            <a:ext cx="3455035" cy="437197"/>
          </a:xfrm>
        </p:spPr>
        <p:txBody>
          <a:bodyPr/>
          <a:lstStyle/>
          <a:p>
            <a:r>
              <a:rPr lang="en-US" smtClean="0"/>
              <a:t>Change the communication Channels</a:t>
            </a:r>
            <a:endParaRPr lang="en-US"/>
          </a:p>
        </p:txBody>
      </p:sp>
      <p:sp>
        <p:nvSpPr>
          <p:cNvPr id="6" name="Chevron 5"/>
          <p:cNvSpPr/>
          <p:nvPr/>
        </p:nvSpPr>
        <p:spPr>
          <a:xfrm>
            <a:off x="6162005" y="1808590"/>
            <a:ext cx="178334" cy="290428"/>
          </a:xfrm>
          <a:prstGeom prst="chevron">
            <a:avLst>
              <a:gd name="adj" fmla="val 7286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Chevron 8"/>
          <p:cNvSpPr/>
          <p:nvPr/>
        </p:nvSpPr>
        <p:spPr>
          <a:xfrm>
            <a:off x="6192485" y="2871989"/>
            <a:ext cx="178334" cy="290428"/>
          </a:xfrm>
          <a:prstGeom prst="chevron">
            <a:avLst>
              <a:gd name="adj" fmla="val 7286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Chevron 11"/>
          <p:cNvSpPr/>
          <p:nvPr/>
        </p:nvSpPr>
        <p:spPr>
          <a:xfrm>
            <a:off x="6222965" y="3916412"/>
            <a:ext cx="178334" cy="290428"/>
          </a:xfrm>
          <a:prstGeom prst="chevron">
            <a:avLst>
              <a:gd name="adj" fmla="val 7286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Chevron 14"/>
          <p:cNvSpPr/>
          <p:nvPr/>
        </p:nvSpPr>
        <p:spPr>
          <a:xfrm>
            <a:off x="6253445" y="4968330"/>
            <a:ext cx="178334" cy="290428"/>
          </a:xfrm>
          <a:prstGeom prst="chevron">
            <a:avLst>
              <a:gd name="adj" fmla="val 7286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Text Placeholder 3"/>
          <p:cNvSpPr txBox="1">
            <a:spLocks/>
          </p:cNvSpPr>
          <p:nvPr/>
        </p:nvSpPr>
        <p:spPr>
          <a:xfrm>
            <a:off x="3768447" y="1808590"/>
            <a:ext cx="1056997" cy="4371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Phone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4995343" y="1498918"/>
            <a:ext cx="905676" cy="90567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381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6763183" y="1498918"/>
            <a:ext cx="905676" cy="90567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381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 Placeholder 3"/>
          <p:cNvSpPr txBox="1">
            <a:spLocks/>
          </p:cNvSpPr>
          <p:nvPr/>
        </p:nvSpPr>
        <p:spPr>
          <a:xfrm>
            <a:off x="7862927" y="1783031"/>
            <a:ext cx="1382395" cy="4371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Smartphone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Text Placeholder 3"/>
          <p:cNvSpPr txBox="1">
            <a:spLocks/>
          </p:cNvSpPr>
          <p:nvPr/>
        </p:nvSpPr>
        <p:spPr>
          <a:xfrm>
            <a:off x="3768447" y="2871989"/>
            <a:ext cx="1056997" cy="4371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Mail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4983768" y="2545438"/>
            <a:ext cx="905676" cy="90567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381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6763183" y="2545438"/>
            <a:ext cx="905676" cy="90567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381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 Placeholder 3"/>
          <p:cNvSpPr txBox="1">
            <a:spLocks/>
          </p:cNvSpPr>
          <p:nvPr/>
        </p:nvSpPr>
        <p:spPr>
          <a:xfrm>
            <a:off x="7862927" y="2846430"/>
            <a:ext cx="1056997" cy="4371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eMail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Text Placeholder 3"/>
          <p:cNvSpPr txBox="1">
            <a:spLocks/>
          </p:cNvSpPr>
          <p:nvPr/>
        </p:nvSpPr>
        <p:spPr>
          <a:xfrm>
            <a:off x="3768447" y="3916412"/>
            <a:ext cx="1056997" cy="4371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News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4995343" y="3606740"/>
            <a:ext cx="905676" cy="90567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381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6763183" y="3606740"/>
            <a:ext cx="905676" cy="90567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381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 Placeholder 3"/>
          <p:cNvSpPr txBox="1">
            <a:spLocks/>
          </p:cNvSpPr>
          <p:nvPr/>
        </p:nvSpPr>
        <p:spPr>
          <a:xfrm>
            <a:off x="7862927" y="3890853"/>
            <a:ext cx="1056997" cy="4371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eNews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Text Placeholder 3"/>
          <p:cNvSpPr txBox="1">
            <a:spLocks/>
          </p:cNvSpPr>
          <p:nvPr/>
        </p:nvSpPr>
        <p:spPr>
          <a:xfrm>
            <a:off x="3768447" y="4948010"/>
            <a:ext cx="1056997" cy="4371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Socialize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4995343" y="4676004"/>
            <a:ext cx="905676" cy="90567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381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6763183" y="4676004"/>
            <a:ext cx="905676" cy="90567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381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 Placeholder 3"/>
          <p:cNvSpPr txBox="1">
            <a:spLocks/>
          </p:cNvSpPr>
          <p:nvPr/>
        </p:nvSpPr>
        <p:spPr>
          <a:xfrm>
            <a:off x="7862927" y="4922451"/>
            <a:ext cx="1250315" cy="4371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Social.net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" name="Chevron 37"/>
          <p:cNvSpPr/>
          <p:nvPr/>
        </p:nvSpPr>
        <p:spPr>
          <a:xfrm>
            <a:off x="3675735" y="4442559"/>
            <a:ext cx="404599" cy="658915"/>
          </a:xfrm>
          <a:prstGeom prst="chevron">
            <a:avLst>
              <a:gd name="adj" fmla="val 7286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2290" name="Picture 2" descr="C:\Users\cafe\Documents\SM\SocialMediaPPT\comments_write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730" y="1218804"/>
            <a:ext cx="3720187" cy="3558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cafe\Documents\SM\SocialMediaPPT\iconsbeforeafter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0138" y="1569698"/>
            <a:ext cx="3155359" cy="417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038149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  <p:bldP spid="6" grpId="0" animBg="1"/>
      <p:bldP spid="9" grpId="0" animBg="1"/>
      <p:bldP spid="12" grpId="0" animBg="1"/>
      <p:bldP spid="15" grpId="0" animBg="1"/>
      <p:bldP spid="38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YouTube Strategies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557890" y="3229337"/>
            <a:ext cx="2228890" cy="2185943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Increase your brand’s awareness via videos that have the potential to spread virally if branded correctly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Reach customers on your website via a media channel that boasts higher conversion rates and captivates interest more effectively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/>
          </p:nvPr>
        </p:nvSpPr>
        <p:spPr>
          <a:xfrm>
            <a:off x="6953361" y="3229337"/>
            <a:ext cx="2228890" cy="2185943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Include videos that are carefully crafted and optimized in order to increase your ranking on search engines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4069020" y="1522580"/>
            <a:ext cx="1531462" cy="1545740"/>
          </a:xfrm>
          <a:prstGeom prst="ellipse">
            <a:avLst/>
          </a:prstGeom>
          <a:solidFill>
            <a:srgbClr val="002060"/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Media</a:t>
            </a:r>
            <a:endParaRPr lang="en-US" sz="1400" dirty="0"/>
          </a:p>
        </p:txBody>
      </p:sp>
      <p:sp>
        <p:nvSpPr>
          <p:cNvPr id="7" name="Oval 6"/>
          <p:cNvSpPr/>
          <p:nvPr/>
        </p:nvSpPr>
        <p:spPr>
          <a:xfrm>
            <a:off x="7249958" y="1534155"/>
            <a:ext cx="1531462" cy="1545740"/>
          </a:xfrm>
          <a:prstGeom prst="ellipse">
            <a:avLst/>
          </a:prstGeom>
          <a:solidFill>
            <a:srgbClr val="0070C0"/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SEO</a:t>
            </a:r>
            <a:endParaRPr lang="en-US" sz="1400" dirty="0"/>
          </a:p>
        </p:txBody>
      </p:sp>
      <p:sp>
        <p:nvSpPr>
          <p:cNvPr id="8" name="Oval 7"/>
          <p:cNvSpPr/>
          <p:nvPr/>
        </p:nvSpPr>
        <p:spPr>
          <a:xfrm>
            <a:off x="918768" y="1534155"/>
            <a:ext cx="1531462" cy="1545740"/>
          </a:xfrm>
          <a:prstGeom prst="ellipse">
            <a:avLst/>
          </a:prstGeom>
          <a:solidFill>
            <a:schemeClr val="bg2"/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Awareness</a:t>
            </a:r>
            <a:endParaRPr lang="en-US" sz="1400" dirty="0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332864" y="3548539"/>
            <a:ext cx="3835082" cy="1588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5400000">
            <a:off x="4626293" y="3548539"/>
            <a:ext cx="3835082" cy="1588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882246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  <p:bldP spid="5" grpId="0" build="p"/>
      <p:bldP spid="6" grpId="0" animBg="1"/>
      <p:bldP spid="7" grpId="0" animBg="1"/>
      <p:bldP spid="8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5248640" y="1553842"/>
            <a:ext cx="3742959" cy="1175914"/>
            <a:chOff x="5248641" y="1774566"/>
            <a:chExt cx="2584720" cy="291349"/>
          </a:xfrm>
        </p:grpSpPr>
        <p:sp>
          <p:nvSpPr>
            <p:cNvPr id="18" name="Rounded Rectangle 17"/>
            <p:cNvSpPr/>
            <p:nvPr/>
          </p:nvSpPr>
          <p:spPr>
            <a:xfrm>
              <a:off x="5385179" y="1774566"/>
              <a:ext cx="2448182" cy="291349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19" name="Isosceles Triangle 18"/>
            <p:cNvSpPr/>
            <p:nvPr/>
          </p:nvSpPr>
          <p:spPr>
            <a:xfrm rot="16200000">
              <a:off x="5283178" y="1805643"/>
              <a:ext cx="166190" cy="235264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5291844" y="3045085"/>
            <a:ext cx="4156956" cy="1175914"/>
            <a:chOff x="5291844" y="2319849"/>
            <a:chExt cx="3445756" cy="291349"/>
          </a:xfrm>
        </p:grpSpPr>
        <p:sp>
          <p:nvSpPr>
            <p:cNvPr id="20" name="Rounded Rectangle 19"/>
            <p:cNvSpPr/>
            <p:nvPr/>
          </p:nvSpPr>
          <p:spPr>
            <a:xfrm>
              <a:off x="5428380" y="2319849"/>
              <a:ext cx="3309220" cy="291349"/>
            </a:xfrm>
            <a:prstGeom prst="roundRect">
              <a:avLst>
                <a:gd name="adj" fmla="val 2142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1" name="Isosceles Triangle 20"/>
            <p:cNvSpPr/>
            <p:nvPr/>
          </p:nvSpPr>
          <p:spPr>
            <a:xfrm rot="16200000">
              <a:off x="5326381" y="2350926"/>
              <a:ext cx="166190" cy="235264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291844" y="4317568"/>
            <a:ext cx="3142708" cy="1175914"/>
            <a:chOff x="5291844" y="2945926"/>
            <a:chExt cx="2389116" cy="291349"/>
          </a:xfrm>
        </p:grpSpPr>
        <p:sp>
          <p:nvSpPr>
            <p:cNvPr id="22" name="Rounded Rectangle 21"/>
            <p:cNvSpPr/>
            <p:nvPr/>
          </p:nvSpPr>
          <p:spPr>
            <a:xfrm>
              <a:off x="5428381" y="2945926"/>
              <a:ext cx="2252579" cy="291349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3" name="Isosceles Triangle 22"/>
            <p:cNvSpPr/>
            <p:nvPr/>
          </p:nvSpPr>
          <p:spPr>
            <a:xfrm rot="16200000">
              <a:off x="5326381" y="2977003"/>
              <a:ext cx="166190" cy="235264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2774732" y="1676426"/>
            <a:ext cx="2448144" cy="2607773"/>
          </a:xfrm>
        </p:spPr>
        <p:txBody>
          <a:bodyPr/>
          <a:lstStyle/>
          <a:p>
            <a:r>
              <a:rPr lang="en-US" sz="5400" dirty="0" smtClean="0"/>
              <a:t>15 Billion</a:t>
            </a:r>
          </a:p>
          <a:p>
            <a:endParaRPr lang="en-US" sz="54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5428379" y="1770417"/>
            <a:ext cx="3125311" cy="1172540"/>
          </a:xfrm>
        </p:spPr>
        <p:txBody>
          <a:bodyPr/>
          <a:lstStyle/>
          <a:p>
            <a:pPr marL="115888">
              <a:tabLst>
                <a:tab pos="401638" algn="l"/>
              </a:tabLst>
            </a:pPr>
            <a:r>
              <a:rPr lang="en-US" sz="2000" dirty="0" smtClean="0">
                <a:latin typeface="Museo 500" pitchFamily="50" charset="0"/>
              </a:rPr>
              <a:t>Videos streamed by Americans every month</a:t>
            </a:r>
            <a:endParaRPr lang="en-US" sz="2000" dirty="0">
              <a:latin typeface="Museo 500" pitchFamily="50" charset="0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2002221" y="3188996"/>
            <a:ext cx="3220657" cy="2607773"/>
          </a:xfrm>
        </p:spPr>
        <p:txBody>
          <a:bodyPr/>
          <a:lstStyle/>
          <a:p>
            <a:r>
              <a:rPr lang="en-US" sz="5400" dirty="0" smtClean="0"/>
              <a:t>35% vs. 0.2%</a:t>
            </a:r>
            <a:endParaRPr lang="en-US" sz="5400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5428382" y="3044293"/>
            <a:ext cx="3563218" cy="1172540"/>
          </a:xfrm>
        </p:spPr>
        <p:txBody>
          <a:bodyPr/>
          <a:lstStyle/>
          <a:p>
            <a:pPr>
              <a:tabLst>
                <a:tab pos="401638" algn="l"/>
              </a:tabLst>
            </a:pPr>
            <a:r>
              <a:rPr lang="en-US" sz="2000" dirty="0" smtClean="0">
                <a:latin typeface="Museo 500" pitchFamily="50" charset="0"/>
              </a:rPr>
              <a:t>Year-over-year increase of internet video viewing vs. TV viewing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2326635" y="4390564"/>
            <a:ext cx="2896241" cy="2607773"/>
          </a:xfrm>
        </p:spPr>
        <p:txBody>
          <a:bodyPr/>
          <a:lstStyle/>
          <a:p>
            <a:r>
              <a:rPr lang="en-US" sz="5400" dirty="0" smtClean="0"/>
              <a:t>35 Hours</a:t>
            </a:r>
            <a:endParaRPr lang="en-US" sz="5400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8"/>
          </p:nvPr>
        </p:nvSpPr>
        <p:spPr>
          <a:xfrm>
            <a:off x="5428385" y="4492883"/>
            <a:ext cx="3125311" cy="1172540"/>
          </a:xfrm>
        </p:spPr>
        <p:txBody>
          <a:bodyPr/>
          <a:lstStyle/>
          <a:p>
            <a:pPr marL="115888">
              <a:tabLst>
                <a:tab pos="401638" algn="l"/>
              </a:tabLst>
            </a:pPr>
            <a:r>
              <a:rPr lang="en-US" sz="2000" dirty="0" smtClean="0">
                <a:latin typeface="Museo 500" pitchFamily="50" charset="0"/>
              </a:rPr>
              <a:t>Of video uploaded to YouTube every minute</a:t>
            </a:r>
            <a:endParaRPr lang="en-US" sz="2000" dirty="0">
              <a:latin typeface="Museo 500" pitchFamily="50" charset="0"/>
            </a:endParaRPr>
          </a:p>
        </p:txBody>
      </p:sp>
      <p:sp>
        <p:nvSpPr>
          <p:cNvPr id="33" name="Title 3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YouTube Buzz</a:t>
            </a:r>
            <a:endParaRPr lang="en-US" dirty="0"/>
          </a:p>
        </p:txBody>
      </p:sp>
      <p:pic>
        <p:nvPicPr>
          <p:cNvPr id="24" name="Picture 2" descr="C:\Users\cafe\Documents\work\graphicsriver.net\Social\30_Modern_Social_Icons\128 x 128\You tub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908" y="2562811"/>
            <a:ext cx="1625600" cy="162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65081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8" grpId="0" build="p"/>
      <p:bldP spid="9" grpId="0" build="p"/>
      <p:bldP spid="10" grpId="0" build="p"/>
      <p:bldP spid="11" grpId="0" build="p"/>
      <p:bldP spid="3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5248641" y="1553842"/>
            <a:ext cx="3185911" cy="1175914"/>
            <a:chOff x="5248641" y="1774566"/>
            <a:chExt cx="2584720" cy="291349"/>
          </a:xfrm>
        </p:grpSpPr>
        <p:sp>
          <p:nvSpPr>
            <p:cNvPr id="18" name="Rounded Rectangle 17"/>
            <p:cNvSpPr/>
            <p:nvPr/>
          </p:nvSpPr>
          <p:spPr>
            <a:xfrm>
              <a:off x="5385179" y="1774566"/>
              <a:ext cx="2448182" cy="291349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19" name="Isosceles Triangle 18"/>
            <p:cNvSpPr/>
            <p:nvPr/>
          </p:nvSpPr>
          <p:spPr>
            <a:xfrm rot="16200000">
              <a:off x="5283178" y="1805643"/>
              <a:ext cx="166190" cy="235264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5219274" y="2958001"/>
            <a:ext cx="3699756" cy="1175914"/>
            <a:chOff x="5291844" y="2319849"/>
            <a:chExt cx="3445756" cy="291349"/>
          </a:xfrm>
        </p:grpSpPr>
        <p:sp>
          <p:nvSpPr>
            <p:cNvPr id="20" name="Rounded Rectangle 19"/>
            <p:cNvSpPr/>
            <p:nvPr/>
          </p:nvSpPr>
          <p:spPr>
            <a:xfrm>
              <a:off x="5428380" y="2319849"/>
              <a:ext cx="3309220" cy="291349"/>
            </a:xfrm>
            <a:prstGeom prst="roundRect">
              <a:avLst>
                <a:gd name="adj" fmla="val 2142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1" name="Isosceles Triangle 20"/>
            <p:cNvSpPr/>
            <p:nvPr/>
          </p:nvSpPr>
          <p:spPr>
            <a:xfrm rot="16200000">
              <a:off x="5326381" y="2350926"/>
              <a:ext cx="166190" cy="235264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117675" y="4317567"/>
            <a:ext cx="4476271" cy="1391397"/>
            <a:chOff x="5291844" y="2945926"/>
            <a:chExt cx="2389116" cy="291349"/>
          </a:xfrm>
        </p:grpSpPr>
        <p:sp>
          <p:nvSpPr>
            <p:cNvPr id="22" name="Rounded Rectangle 21"/>
            <p:cNvSpPr/>
            <p:nvPr/>
          </p:nvSpPr>
          <p:spPr>
            <a:xfrm>
              <a:off x="5428381" y="2945926"/>
              <a:ext cx="2252579" cy="291349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3" name="Isosceles Triangle 22"/>
            <p:cNvSpPr/>
            <p:nvPr/>
          </p:nvSpPr>
          <p:spPr>
            <a:xfrm rot="16200000">
              <a:off x="5326381" y="2977003"/>
              <a:ext cx="166190" cy="235264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3384550" y="1676426"/>
            <a:ext cx="1838325" cy="2607773"/>
          </a:xfrm>
        </p:spPr>
        <p:txBody>
          <a:bodyPr/>
          <a:lstStyle/>
          <a:p>
            <a:r>
              <a:rPr lang="en-US" sz="5400" dirty="0" smtClean="0"/>
              <a:t>2 Billion</a:t>
            </a:r>
          </a:p>
          <a:p>
            <a:endParaRPr lang="en-US" sz="54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5393634" y="1796918"/>
            <a:ext cx="3006173" cy="1172540"/>
          </a:xfrm>
        </p:spPr>
        <p:txBody>
          <a:bodyPr/>
          <a:lstStyle/>
          <a:p>
            <a:pPr marL="115888">
              <a:tabLst>
                <a:tab pos="401638" algn="l"/>
              </a:tabLst>
            </a:pPr>
            <a:r>
              <a:rPr lang="en-US" sz="2000" dirty="0" smtClean="0">
                <a:latin typeface="Museo 500" pitchFamily="50" charset="0"/>
              </a:rPr>
              <a:t>Global </a:t>
            </a:r>
            <a:r>
              <a:rPr lang="en-US" sz="2000" dirty="0">
                <a:latin typeface="Museo 500" pitchFamily="50" charset="0"/>
              </a:rPr>
              <a:t>video views per week being monetized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3341011" y="3101192"/>
            <a:ext cx="1838325" cy="2607773"/>
          </a:xfrm>
        </p:spPr>
        <p:txBody>
          <a:bodyPr/>
          <a:lstStyle/>
          <a:p>
            <a:r>
              <a:rPr lang="en-US" sz="5400" dirty="0" smtClean="0"/>
              <a:t>10,000</a:t>
            </a:r>
          </a:p>
          <a:p>
            <a:endParaRPr lang="en-US" sz="6600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5355812" y="2957209"/>
            <a:ext cx="3563218" cy="1172540"/>
          </a:xfrm>
        </p:spPr>
        <p:txBody>
          <a:bodyPr/>
          <a:lstStyle/>
          <a:p>
            <a:pPr>
              <a:tabLst>
                <a:tab pos="401638" algn="l"/>
              </a:tabLst>
            </a:pPr>
            <a:endParaRPr lang="en-US" sz="2000" dirty="0" smtClean="0">
              <a:latin typeface="Museo 500" pitchFamily="50" charset="0"/>
            </a:endParaRPr>
          </a:p>
          <a:p>
            <a:pPr>
              <a:tabLst>
                <a:tab pos="401638" algn="l"/>
              </a:tabLst>
            </a:pPr>
            <a:r>
              <a:rPr lang="en-US" sz="2000" dirty="0" smtClean="0">
                <a:latin typeface="Museo 500" pitchFamily="50" charset="0"/>
              </a:rPr>
              <a:t>YouTube partners</a:t>
            </a:r>
            <a:endParaRPr lang="en-US" sz="2000" dirty="0">
              <a:latin typeface="Museo 500" pitchFamily="50" charset="0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3268444" y="4286807"/>
            <a:ext cx="1838325" cy="2607773"/>
          </a:xfrm>
        </p:spPr>
        <p:txBody>
          <a:bodyPr/>
          <a:lstStyle/>
          <a:p>
            <a:r>
              <a:rPr lang="en-US" dirty="0"/>
              <a:t>60 days &gt; 60 years: 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8"/>
          </p:nvPr>
        </p:nvSpPr>
        <p:spPr>
          <a:xfrm>
            <a:off x="5242768" y="4380645"/>
            <a:ext cx="4351178" cy="1172540"/>
          </a:xfrm>
        </p:spPr>
        <p:txBody>
          <a:bodyPr/>
          <a:lstStyle/>
          <a:p>
            <a:pPr marL="115888">
              <a:tabLst>
                <a:tab pos="401638" algn="l"/>
              </a:tabLst>
            </a:pPr>
            <a:r>
              <a:rPr lang="en-US" sz="2000" dirty="0" smtClean="0">
                <a:latin typeface="Museo 500" pitchFamily="50" charset="0"/>
              </a:rPr>
              <a:t>More </a:t>
            </a:r>
            <a:r>
              <a:rPr lang="en-US" sz="2000" dirty="0">
                <a:latin typeface="Museo 500" pitchFamily="50" charset="0"/>
              </a:rPr>
              <a:t>video is uploaded in 2</a:t>
            </a:r>
            <a:r>
              <a:rPr lang="en-US" sz="2000" dirty="0" smtClean="0">
                <a:latin typeface="Museo 500" pitchFamily="50" charset="0"/>
              </a:rPr>
              <a:t> </a:t>
            </a:r>
            <a:r>
              <a:rPr lang="en-US" sz="2000" dirty="0">
                <a:latin typeface="Museo 500" pitchFamily="50" charset="0"/>
              </a:rPr>
              <a:t>months than the 3</a:t>
            </a:r>
            <a:r>
              <a:rPr lang="en-US" sz="2000" dirty="0" smtClean="0">
                <a:latin typeface="Museo 500" pitchFamily="50" charset="0"/>
              </a:rPr>
              <a:t> </a:t>
            </a:r>
            <a:r>
              <a:rPr lang="en-US" sz="2000" dirty="0">
                <a:latin typeface="Museo 500" pitchFamily="50" charset="0"/>
              </a:rPr>
              <a:t>major </a:t>
            </a:r>
            <a:r>
              <a:rPr lang="en-US" sz="2000" dirty="0" smtClean="0">
                <a:latin typeface="Museo 500" pitchFamily="50" charset="0"/>
              </a:rPr>
              <a:t>US networks </a:t>
            </a:r>
            <a:r>
              <a:rPr lang="en-US" sz="2000" dirty="0">
                <a:latin typeface="Museo 500" pitchFamily="50" charset="0"/>
              </a:rPr>
              <a:t>combined created in 6</a:t>
            </a:r>
            <a:r>
              <a:rPr lang="en-US" sz="2000" dirty="0" smtClean="0">
                <a:latin typeface="Museo 500" pitchFamily="50" charset="0"/>
              </a:rPr>
              <a:t> </a:t>
            </a:r>
            <a:r>
              <a:rPr lang="en-US" sz="2000" dirty="0">
                <a:latin typeface="Museo 500" pitchFamily="50" charset="0"/>
              </a:rPr>
              <a:t>decades</a:t>
            </a:r>
          </a:p>
        </p:txBody>
      </p:sp>
      <p:sp>
        <p:nvSpPr>
          <p:cNvPr id="33" name="Title 3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YouTube &amp; Your Business </a:t>
            </a:r>
            <a:endParaRPr lang="en-US" dirty="0"/>
          </a:p>
        </p:txBody>
      </p:sp>
      <p:sp>
        <p:nvSpPr>
          <p:cNvPr id="34" name="Text Placeholder 33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 smtClean="0"/>
              <a:t>Source : www.youtube.com</a:t>
            </a:r>
            <a:endParaRPr lang="en-US" dirty="0"/>
          </a:p>
        </p:txBody>
      </p:sp>
      <p:pic>
        <p:nvPicPr>
          <p:cNvPr id="2050" name="Picture 2" descr="C:\Users\cafe\Documents\SM\SocialMediaPPT\youtub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954" y="1552707"/>
            <a:ext cx="2825750" cy="3230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768320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8" grpId="0" build="p"/>
      <p:bldP spid="9" grpId="0" build="p"/>
      <p:bldP spid="10" grpId="0" build="p"/>
      <p:bldP spid="33" grpId="0"/>
      <p:bldP spid="34" grpId="0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</a:t>
            </a:r>
            <a:r>
              <a:rPr lang="en-US" dirty="0" smtClean="0"/>
              <a:t>Steps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2400" y="1494969"/>
            <a:ext cx="5689601" cy="4267439"/>
          </a:xfrm>
        </p:spPr>
        <p:txBody>
          <a:bodyPr>
            <a:noAutofit/>
          </a:bodyPr>
          <a:lstStyle/>
          <a:p>
            <a:r>
              <a:rPr lang="en-US" sz="1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Step 1: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Create a YouTube Strategy</a:t>
            </a:r>
          </a:p>
          <a:p>
            <a:r>
              <a:rPr lang="en-US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Step 2:</a:t>
            </a:r>
            <a:r>
              <a:rPr 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Create quality value-adding 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videos</a:t>
            </a:r>
          </a:p>
          <a:p>
            <a:r>
              <a:rPr lang="en-US" sz="1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Step </a:t>
            </a:r>
            <a:r>
              <a:rPr lang="en-US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3:</a:t>
            </a:r>
            <a:r>
              <a:rPr 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SEO to ensure customers can find them</a:t>
            </a:r>
          </a:p>
          <a:p>
            <a:r>
              <a:rPr lang="en-US" sz="1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Step </a:t>
            </a:r>
            <a:r>
              <a:rPr lang="en-US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4: </a:t>
            </a:r>
            <a:r>
              <a:rPr 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Brand your YouTube channel</a:t>
            </a:r>
            <a:endParaRPr lang="en-US" sz="1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n-US" sz="1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Step </a:t>
            </a:r>
            <a:r>
              <a:rPr lang="en-US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5:</a:t>
            </a:r>
            <a:r>
              <a:rPr 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Use annotations to increase subscribers</a:t>
            </a:r>
          </a:p>
          <a:p>
            <a:r>
              <a:rPr lang="en-US" sz="1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Step </a:t>
            </a:r>
            <a:r>
              <a:rPr lang="en-US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6:</a:t>
            </a:r>
            <a:r>
              <a:rPr 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Post a bulletin</a:t>
            </a:r>
          </a:p>
          <a:p>
            <a:r>
              <a:rPr lang="en-US" sz="1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Step </a:t>
            </a:r>
            <a:r>
              <a:rPr lang="en-US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7:</a:t>
            </a:r>
            <a:r>
              <a:rPr 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Monetize via YouTube 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ads</a:t>
            </a:r>
          </a:p>
          <a:p>
            <a:r>
              <a:rPr lang="en-US" sz="1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Step </a:t>
            </a:r>
            <a:r>
              <a:rPr lang="en-US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8:</a:t>
            </a:r>
            <a:r>
              <a:rPr 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Connect to other social media outlets</a:t>
            </a:r>
          </a:p>
        </p:txBody>
      </p:sp>
      <p:sp>
        <p:nvSpPr>
          <p:cNvPr id="9" name="Content Placeholder 3"/>
          <p:cNvSpPr txBox="1">
            <a:spLocks/>
          </p:cNvSpPr>
          <p:nvPr/>
        </p:nvSpPr>
        <p:spPr>
          <a:xfrm>
            <a:off x="914400" y="1566566"/>
            <a:ext cx="7691120" cy="8413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useo 500" pitchFamily="50" charset="0"/>
              <a:ea typeface="+mn-ea"/>
              <a:cs typeface="+mn-cs"/>
            </a:endParaRPr>
          </a:p>
        </p:txBody>
      </p:sp>
      <p:pic>
        <p:nvPicPr>
          <p:cNvPr id="11266" name="Picture 2" descr="C:\Users\cafe\Documents\SM\SocialMediaPPT\video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8452" y="2335439"/>
            <a:ext cx="2858353" cy="2526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621507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twitbir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2406" y="3948540"/>
            <a:ext cx="743160" cy="511294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3262197" y="3948540"/>
            <a:ext cx="3079839" cy="440958"/>
            <a:chOff x="3262197" y="3948540"/>
            <a:chExt cx="3079839" cy="440958"/>
          </a:xfrm>
        </p:grpSpPr>
        <p:sp>
          <p:nvSpPr>
            <p:cNvPr id="11" name="Rounded Rectangle 10"/>
            <p:cNvSpPr/>
            <p:nvPr/>
          </p:nvSpPr>
          <p:spPr>
            <a:xfrm>
              <a:off x="3414529" y="3948540"/>
              <a:ext cx="2927507" cy="440958"/>
            </a:xfrm>
            <a:prstGeom prst="roundRect">
              <a:avLst>
                <a:gd name="adj" fmla="val 3404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useo 500" pitchFamily="50" charset="0"/>
                </a:rPr>
                <a:t>www.url.com</a:t>
              </a:r>
              <a:endParaRPr lang="en-US" sz="2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2" name="Isosceles Triangle 11"/>
            <p:cNvSpPr/>
            <p:nvPr/>
          </p:nvSpPr>
          <p:spPr>
            <a:xfrm rot="16200000">
              <a:off x="3291889" y="4067394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3" name="Oval 12"/>
          <p:cNvSpPr/>
          <p:nvPr/>
        </p:nvSpPr>
        <p:spPr>
          <a:xfrm>
            <a:off x="4468770" y="277869"/>
            <a:ext cx="890531" cy="89053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mtClean="0"/>
              <a:t>Logo</a:t>
            </a:r>
          </a:p>
          <a:p>
            <a:pPr algn="ctr"/>
            <a:r>
              <a:rPr lang="en-US" sz="1200" smtClean="0"/>
              <a:t>Here</a:t>
            </a:r>
            <a:endParaRPr lang="en-US" sz="1200"/>
          </a:p>
        </p:txBody>
      </p:sp>
      <p:sp>
        <p:nvSpPr>
          <p:cNvPr id="2" name="TextBox 1"/>
          <p:cNvSpPr txBox="1"/>
          <p:nvPr/>
        </p:nvSpPr>
        <p:spPr>
          <a:xfrm>
            <a:off x="331223" y="1351494"/>
            <a:ext cx="920706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solidFill>
                  <a:schemeClr val="tx2"/>
                </a:solidFill>
                <a:latin typeface="League Gothic" pitchFamily="2" charset="0"/>
              </a:rPr>
              <a:t>CUSTOMIZED OFFERS</a:t>
            </a:r>
            <a:endParaRPr lang="en-US" sz="11500" dirty="0">
              <a:latin typeface="League Gothic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95021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388785" y="1576966"/>
            <a:ext cx="2159000" cy="998917"/>
            <a:chOff x="388785" y="2270670"/>
            <a:chExt cx="2159000" cy="998917"/>
          </a:xfrm>
        </p:grpSpPr>
        <p:sp>
          <p:nvSpPr>
            <p:cNvPr id="3" name="Rounded Rectangle 2"/>
            <p:cNvSpPr/>
            <p:nvPr/>
          </p:nvSpPr>
          <p:spPr>
            <a:xfrm>
              <a:off x="388785" y="2270670"/>
              <a:ext cx="2006600" cy="426720"/>
            </a:xfrm>
            <a:prstGeom prst="roundRect">
              <a:avLst>
                <a:gd name="adj" fmla="val 2142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dirty="0" smtClean="0">
                  <a:solidFill>
                    <a:schemeClr val="bg2">
                      <a:lumMod val="60000"/>
                      <a:lumOff val="40000"/>
                    </a:schemeClr>
                  </a:solidFill>
                  <a:latin typeface="Museo 500" pitchFamily="50" charset="0"/>
                </a:rPr>
                <a:t>Facebook Offer</a:t>
              </a:r>
              <a:endParaRPr lang="en-US" dirty="0">
                <a:solidFill>
                  <a:schemeClr val="bg2">
                    <a:lumMod val="60000"/>
                    <a:lumOff val="40000"/>
                  </a:schemeClr>
                </a:solidFill>
                <a:latin typeface="Museo 500" pitchFamily="50" charset="0"/>
              </a:endParaRPr>
            </a:p>
          </p:txBody>
        </p:sp>
        <p:sp>
          <p:nvSpPr>
            <p:cNvPr id="4" name="Isosceles Triangle 3"/>
            <p:cNvSpPr/>
            <p:nvPr/>
          </p:nvSpPr>
          <p:spPr>
            <a:xfrm rot="5400000">
              <a:off x="2367270" y="2381641"/>
              <a:ext cx="150823" cy="210207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Content Placeholder 4"/>
            <p:cNvSpPr txBox="1">
              <a:spLocks/>
            </p:cNvSpPr>
            <p:nvPr/>
          </p:nvSpPr>
          <p:spPr>
            <a:xfrm>
              <a:off x="388785" y="2697390"/>
              <a:ext cx="2006600" cy="57219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indent="3175" algn="ctr">
                <a:lnSpc>
                  <a:spcPct val="150000"/>
                </a:lnSpc>
                <a:spcBef>
                  <a:spcPct val="20000"/>
                </a:spcBef>
              </a:pPr>
              <a:endParaRPr lang="en-US" sz="1400" dirty="0" smtClean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</a:t>
            </a:r>
            <a:r>
              <a:rPr lang="en-US" dirty="0" smtClean="0"/>
              <a:t>Special </a:t>
            </a:r>
            <a:r>
              <a:rPr lang="en-US" dirty="0"/>
              <a:t>Offer </a:t>
            </a:r>
            <a:r>
              <a:rPr lang="en-US" dirty="0" smtClean="0"/>
              <a:t>#1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3240637" y="1104615"/>
            <a:ext cx="6139845" cy="3251527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Meet for a personalized Facebook strategy session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Work with 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your business to develop customized and targeted Facebook campaigns including a fan </a:t>
            </a:r>
            <a:r>
              <a:rPr 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page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Continue with ongoing management for long-term success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1182413" y="4193657"/>
            <a:ext cx="6872400" cy="1161022"/>
          </a:xfrm>
        </p:spPr>
        <p:txBody>
          <a:bodyPr/>
          <a:lstStyle/>
          <a:p>
            <a:pPr algn="ctr"/>
            <a:r>
              <a:rPr lang="en-US" sz="4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$600 </a:t>
            </a:r>
            <a:r>
              <a:rPr lang="en-US" sz="4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up front &amp; </a:t>
            </a:r>
            <a:r>
              <a:rPr lang="en-US" sz="4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$400/</a:t>
            </a:r>
            <a:r>
              <a:rPr lang="en-US" sz="40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mo</a:t>
            </a:r>
            <a:endParaRPr lang="en-US" sz="4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8" name="Picture 3" descr="C:\Users\James\Documents\beatcharges\images\MarketingGraphicsToolkit\Web Ready Files\13. Handwritten Graphics\13. Handwritten Graphics\Underlines Big\_0006_underline3.png"/>
          <p:cNvPicPr>
            <a:picLocks noChangeAspect="1" noChangeArrowheads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502" y="5249028"/>
            <a:ext cx="8156843" cy="105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C:\Users\cafe\Documents\work\freelance\storybox\gr-socialcrackicon\SocialCrackIcons_30pack\128 x 128 px\Facebook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132" y="2133490"/>
            <a:ext cx="2222653" cy="222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638011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uild="p"/>
      <p:bldP spid="9" grpId="0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388785" y="1576966"/>
            <a:ext cx="2159000" cy="998917"/>
            <a:chOff x="388785" y="2270670"/>
            <a:chExt cx="2159000" cy="998917"/>
          </a:xfrm>
        </p:grpSpPr>
        <p:sp>
          <p:nvSpPr>
            <p:cNvPr id="3" name="Rounded Rectangle 2"/>
            <p:cNvSpPr/>
            <p:nvPr/>
          </p:nvSpPr>
          <p:spPr>
            <a:xfrm>
              <a:off x="388785" y="2270670"/>
              <a:ext cx="2006600" cy="426720"/>
            </a:xfrm>
            <a:prstGeom prst="roundRect">
              <a:avLst>
                <a:gd name="adj" fmla="val 2142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dirty="0" smtClean="0">
                  <a:solidFill>
                    <a:schemeClr val="bg2">
                      <a:lumMod val="60000"/>
                      <a:lumOff val="40000"/>
                    </a:schemeClr>
                  </a:solidFill>
                  <a:latin typeface="Museo 500" pitchFamily="50" charset="0"/>
                </a:rPr>
                <a:t>Twitter Offer</a:t>
              </a:r>
              <a:endParaRPr lang="en-US" dirty="0">
                <a:solidFill>
                  <a:schemeClr val="bg2">
                    <a:lumMod val="60000"/>
                    <a:lumOff val="40000"/>
                  </a:schemeClr>
                </a:solidFill>
                <a:latin typeface="Museo 500" pitchFamily="50" charset="0"/>
              </a:endParaRPr>
            </a:p>
          </p:txBody>
        </p:sp>
        <p:sp>
          <p:nvSpPr>
            <p:cNvPr id="4" name="Isosceles Triangle 3"/>
            <p:cNvSpPr/>
            <p:nvPr/>
          </p:nvSpPr>
          <p:spPr>
            <a:xfrm rot="5400000">
              <a:off x="2367270" y="2381641"/>
              <a:ext cx="150823" cy="210207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Content Placeholder 4"/>
            <p:cNvSpPr txBox="1">
              <a:spLocks/>
            </p:cNvSpPr>
            <p:nvPr/>
          </p:nvSpPr>
          <p:spPr>
            <a:xfrm>
              <a:off x="388785" y="2697390"/>
              <a:ext cx="2006600" cy="57219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indent="3175" algn="ctr">
                <a:lnSpc>
                  <a:spcPct val="150000"/>
                </a:lnSpc>
                <a:spcBef>
                  <a:spcPct val="20000"/>
                </a:spcBef>
              </a:pPr>
              <a:endParaRPr lang="en-US" sz="1400" dirty="0" smtClean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</a:t>
            </a:r>
            <a:r>
              <a:rPr lang="en-US" dirty="0" smtClean="0"/>
              <a:t>Special </a:t>
            </a:r>
            <a:r>
              <a:rPr lang="en-US" dirty="0"/>
              <a:t>Offer </a:t>
            </a:r>
            <a:r>
              <a:rPr lang="en-US" dirty="0" smtClean="0"/>
              <a:t>#2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3240637" y="1104616"/>
            <a:ext cx="6139845" cy="2537218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Meet for a personalized Twitter strategy session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Develop a branded Twitter 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page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Create value added content via an automatic 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feed of tweets for the next 30 days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Continue with ongoing management for long-term success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1182413" y="4193657"/>
            <a:ext cx="6872400" cy="1161022"/>
          </a:xfrm>
        </p:spPr>
        <p:txBody>
          <a:bodyPr/>
          <a:lstStyle/>
          <a:p>
            <a:pPr algn="ctr"/>
            <a:r>
              <a:rPr lang="en-US" sz="4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$500 </a:t>
            </a:r>
            <a:r>
              <a:rPr lang="en-US" sz="4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up front &amp; </a:t>
            </a:r>
            <a:r>
              <a:rPr lang="en-US" sz="4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$200/</a:t>
            </a:r>
            <a:r>
              <a:rPr lang="en-US" sz="40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mo</a:t>
            </a:r>
            <a:endParaRPr lang="en-US" sz="4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8" name="Picture 3" descr="C:\Users\James\Documents\beatcharges\images\MarketingGraphicsToolkit\Web Ready Files\13. Handwritten Graphics\13. Handwritten Graphics\Underlines Big\_0006_underline3.png"/>
          <p:cNvPicPr>
            <a:picLocks noChangeAspect="1" noChangeArrowheads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502" y="5249028"/>
            <a:ext cx="8156843" cy="105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Users\cafe\Documents\work\freelance\storybox\gr-socialcrackicon\SocialCrackIcons_30pack\128 x 128 px\Twitter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60" y="2011142"/>
            <a:ext cx="2376809" cy="2376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319035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uild="p"/>
      <p:bldP spid="9" grpId="0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388785" y="1576966"/>
            <a:ext cx="2159000" cy="998917"/>
            <a:chOff x="388785" y="2270670"/>
            <a:chExt cx="2159000" cy="998917"/>
          </a:xfrm>
        </p:grpSpPr>
        <p:sp>
          <p:nvSpPr>
            <p:cNvPr id="3" name="Rounded Rectangle 2"/>
            <p:cNvSpPr/>
            <p:nvPr/>
          </p:nvSpPr>
          <p:spPr>
            <a:xfrm>
              <a:off x="388785" y="2270670"/>
              <a:ext cx="2006600" cy="426720"/>
            </a:xfrm>
            <a:prstGeom prst="roundRect">
              <a:avLst>
                <a:gd name="adj" fmla="val 2142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dirty="0" smtClean="0">
                  <a:solidFill>
                    <a:schemeClr val="bg2">
                      <a:lumMod val="60000"/>
                      <a:lumOff val="40000"/>
                    </a:schemeClr>
                  </a:solidFill>
                  <a:latin typeface="Museo 500" pitchFamily="50" charset="0"/>
                </a:rPr>
                <a:t>YouTube Offer</a:t>
              </a:r>
              <a:endParaRPr lang="en-US" dirty="0">
                <a:solidFill>
                  <a:schemeClr val="bg2">
                    <a:lumMod val="60000"/>
                    <a:lumOff val="40000"/>
                  </a:schemeClr>
                </a:solidFill>
                <a:latin typeface="Museo 500" pitchFamily="50" charset="0"/>
              </a:endParaRPr>
            </a:p>
          </p:txBody>
        </p:sp>
        <p:sp>
          <p:nvSpPr>
            <p:cNvPr id="4" name="Isosceles Triangle 3"/>
            <p:cNvSpPr/>
            <p:nvPr/>
          </p:nvSpPr>
          <p:spPr>
            <a:xfrm rot="5400000">
              <a:off x="2367270" y="2381641"/>
              <a:ext cx="150823" cy="210207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Content Placeholder 4"/>
            <p:cNvSpPr txBox="1">
              <a:spLocks/>
            </p:cNvSpPr>
            <p:nvPr/>
          </p:nvSpPr>
          <p:spPr>
            <a:xfrm>
              <a:off x="388785" y="2697390"/>
              <a:ext cx="2006600" cy="57219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indent="3175" algn="ctr">
                <a:lnSpc>
                  <a:spcPct val="150000"/>
                </a:lnSpc>
                <a:spcBef>
                  <a:spcPct val="20000"/>
                </a:spcBef>
              </a:pPr>
              <a:endParaRPr lang="en-US" sz="1400" dirty="0" smtClean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</a:t>
            </a:r>
            <a:r>
              <a:rPr lang="en-US" dirty="0" smtClean="0"/>
              <a:t>Special </a:t>
            </a:r>
            <a:r>
              <a:rPr lang="en-US" dirty="0"/>
              <a:t>Offer </a:t>
            </a:r>
            <a:r>
              <a:rPr lang="en-US" dirty="0" smtClean="0"/>
              <a:t>#3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3240637" y="1104616"/>
            <a:ext cx="6139845" cy="2537218"/>
          </a:xfrm>
        </p:spPr>
        <p:txBody>
          <a:bodyPr/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Meet for a personalized YouTube strategy session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Develop a branded YouTube </a:t>
            </a:r>
            <a:r>
              <a:rPr lang="en-US" sz="2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page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Develop three SEO optimized videos</a:t>
            </a:r>
            <a:endParaRPr lang="en-US" sz="2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2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Integrate YouTube with your </a:t>
            </a:r>
            <a:r>
              <a:rPr lang="en-US" sz="2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site</a:t>
            </a:r>
          </a:p>
          <a:p>
            <a:pPr>
              <a:buFont typeface="Arial" pitchFamily="34" charset="0"/>
              <a:buChar char="•"/>
            </a:pPr>
            <a:r>
              <a:rPr lang="en-US" sz="2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Continue with ongoing management for long-term success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1182413" y="4067529"/>
            <a:ext cx="6872400" cy="1161022"/>
          </a:xfrm>
        </p:spPr>
        <p:txBody>
          <a:bodyPr/>
          <a:lstStyle/>
          <a:p>
            <a:pPr algn="ctr"/>
            <a:r>
              <a:rPr lang="en-US" sz="4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$500 </a:t>
            </a:r>
            <a:r>
              <a:rPr lang="en-US" sz="4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up front &amp; </a:t>
            </a:r>
            <a:r>
              <a:rPr lang="en-US" sz="4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$200/</a:t>
            </a:r>
            <a:r>
              <a:rPr lang="en-US" sz="40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mo</a:t>
            </a:r>
            <a:endParaRPr lang="en-US" sz="4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8" name="Picture 3" descr="C:\Users\James\Documents\beatcharges\images\MarketingGraphicsToolkit\Web Ready Files\13. Handwritten Graphics\13. Handwritten Graphics\Underlines Big\_0006_underline3.png"/>
          <p:cNvPicPr>
            <a:picLocks noChangeAspect="1" noChangeArrowheads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388785" y="5121261"/>
            <a:ext cx="8537501" cy="110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C:\Users\cafe\Documents\work\freelance\storybox\gr-socialcrackicon\SocialCrackIcons_30pack\128 x 128 px\You tub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532" y="2003686"/>
            <a:ext cx="2276306" cy="227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366115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uild="p"/>
      <p:bldP spid="9" grpId="0" build="p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388785" y="1576966"/>
            <a:ext cx="2159000" cy="998917"/>
            <a:chOff x="388785" y="2270670"/>
            <a:chExt cx="2159000" cy="998917"/>
          </a:xfrm>
        </p:grpSpPr>
        <p:sp>
          <p:nvSpPr>
            <p:cNvPr id="3" name="Rounded Rectangle 2"/>
            <p:cNvSpPr/>
            <p:nvPr/>
          </p:nvSpPr>
          <p:spPr>
            <a:xfrm>
              <a:off x="388785" y="2270670"/>
              <a:ext cx="2006600" cy="426720"/>
            </a:xfrm>
            <a:prstGeom prst="roundRect">
              <a:avLst>
                <a:gd name="adj" fmla="val 2142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dirty="0" err="1" smtClean="0">
                  <a:solidFill>
                    <a:schemeClr val="bg2">
                      <a:lumMod val="60000"/>
                      <a:lumOff val="40000"/>
                    </a:schemeClr>
                  </a:solidFill>
                  <a:latin typeface="Museo 500" pitchFamily="50" charset="0"/>
                </a:rPr>
                <a:t>Pinterest</a:t>
              </a:r>
              <a:r>
                <a:rPr lang="en-US" dirty="0" smtClean="0">
                  <a:solidFill>
                    <a:schemeClr val="bg2">
                      <a:lumMod val="60000"/>
                      <a:lumOff val="40000"/>
                    </a:schemeClr>
                  </a:solidFill>
                  <a:latin typeface="Museo 500" pitchFamily="50" charset="0"/>
                </a:rPr>
                <a:t> Offer</a:t>
              </a:r>
              <a:endParaRPr lang="en-US" dirty="0">
                <a:solidFill>
                  <a:schemeClr val="bg2">
                    <a:lumMod val="60000"/>
                    <a:lumOff val="40000"/>
                  </a:schemeClr>
                </a:solidFill>
                <a:latin typeface="Museo 500" pitchFamily="50" charset="0"/>
              </a:endParaRPr>
            </a:p>
          </p:txBody>
        </p:sp>
        <p:sp>
          <p:nvSpPr>
            <p:cNvPr id="4" name="Isosceles Triangle 3"/>
            <p:cNvSpPr/>
            <p:nvPr/>
          </p:nvSpPr>
          <p:spPr>
            <a:xfrm rot="5400000">
              <a:off x="2367270" y="2381641"/>
              <a:ext cx="150823" cy="210207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Content Placeholder 4"/>
            <p:cNvSpPr txBox="1">
              <a:spLocks/>
            </p:cNvSpPr>
            <p:nvPr/>
          </p:nvSpPr>
          <p:spPr>
            <a:xfrm>
              <a:off x="388785" y="2697390"/>
              <a:ext cx="2006600" cy="57219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indent="3175" algn="ctr">
                <a:lnSpc>
                  <a:spcPct val="150000"/>
                </a:lnSpc>
                <a:spcBef>
                  <a:spcPct val="20000"/>
                </a:spcBef>
              </a:pPr>
              <a:endParaRPr lang="en-US" sz="1400" dirty="0" smtClean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</a:t>
            </a:r>
            <a:r>
              <a:rPr lang="en-US" dirty="0" smtClean="0"/>
              <a:t>Special </a:t>
            </a:r>
            <a:r>
              <a:rPr lang="en-US" dirty="0"/>
              <a:t>Offer </a:t>
            </a:r>
            <a:r>
              <a:rPr lang="en-US" dirty="0" smtClean="0"/>
              <a:t>#4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3240637" y="1104616"/>
            <a:ext cx="6139845" cy="2537218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Meet for a personalized </a:t>
            </a:r>
            <a:r>
              <a:rPr 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strategy 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session</a:t>
            </a:r>
          </a:p>
          <a:p>
            <a:pPr>
              <a:buFont typeface="Arial" pitchFamily="34" charset="0"/>
              <a:buChar char="•"/>
            </a:pPr>
            <a:r>
              <a:rPr 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Create 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your page and </a:t>
            </a:r>
            <a:r>
              <a:rPr 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5 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boards</a:t>
            </a:r>
          </a:p>
          <a:p>
            <a:pPr>
              <a:buFont typeface="Arial" pitchFamily="34" charset="0"/>
              <a:buChar char="•"/>
            </a:pP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</a:t>
            </a:r>
            <a:r>
              <a:rPr 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uild a campaign via 3 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pins per day</a:t>
            </a:r>
          </a:p>
          <a:p>
            <a:pPr>
              <a:buFont typeface="Arial" pitchFamily="34" charset="0"/>
              <a:buChar char="•"/>
            </a:pP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Follow users in target areas</a:t>
            </a:r>
          </a:p>
          <a:p>
            <a:pPr>
              <a:buFont typeface="Arial" pitchFamily="34" charset="0"/>
              <a:buChar char="•"/>
            </a:pP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Pin relevant images from your website to drive traffic back to the main site</a:t>
            </a:r>
          </a:p>
          <a:p>
            <a:pPr>
              <a:buFont typeface="Arial" pitchFamily="34" charset="0"/>
              <a:buChar char="•"/>
            </a:pP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Continue with ongoing management for long-term success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1182413" y="4067529"/>
            <a:ext cx="6872400" cy="1161022"/>
          </a:xfrm>
        </p:spPr>
        <p:txBody>
          <a:bodyPr/>
          <a:lstStyle/>
          <a:p>
            <a:pPr algn="ctr"/>
            <a:r>
              <a:rPr lang="en-US" sz="4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$500 </a:t>
            </a:r>
            <a:r>
              <a:rPr lang="en-US" sz="4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up front &amp; </a:t>
            </a:r>
            <a:r>
              <a:rPr lang="en-US" sz="4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$200/</a:t>
            </a:r>
            <a:r>
              <a:rPr lang="en-US" sz="40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mo</a:t>
            </a:r>
            <a:endParaRPr lang="en-US" sz="4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8" name="Picture 3" descr="C:\Users\James\Documents\beatcharges\images\MarketingGraphicsToolkit\Web Ready Files\13. Handwritten Graphics\13. Handwritten Graphics\Underlines Big\_0006_underline3.png"/>
          <p:cNvPicPr>
            <a:picLocks noChangeAspect="1" noChangeArrowheads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143" y="5147413"/>
            <a:ext cx="8501320" cy="11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 descr="C:\Users\cafe\Documents\SM\SocialMediaPPT\pinterestcrack128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163" y="2003686"/>
            <a:ext cx="2063843" cy="2063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924318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388785" y="1576966"/>
            <a:ext cx="2159000" cy="998917"/>
            <a:chOff x="388785" y="2270670"/>
            <a:chExt cx="2159000" cy="998917"/>
          </a:xfrm>
        </p:grpSpPr>
        <p:sp>
          <p:nvSpPr>
            <p:cNvPr id="3" name="Rounded Rectangle 2"/>
            <p:cNvSpPr/>
            <p:nvPr/>
          </p:nvSpPr>
          <p:spPr>
            <a:xfrm>
              <a:off x="388785" y="2270670"/>
              <a:ext cx="2006600" cy="426720"/>
            </a:xfrm>
            <a:prstGeom prst="roundRect">
              <a:avLst>
                <a:gd name="adj" fmla="val 2142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dirty="0" smtClean="0">
                  <a:solidFill>
                    <a:schemeClr val="bg2">
                      <a:lumMod val="60000"/>
                      <a:lumOff val="40000"/>
                    </a:schemeClr>
                  </a:solidFill>
                  <a:latin typeface="Museo 500" pitchFamily="50" charset="0"/>
                </a:rPr>
                <a:t>Landing Page</a:t>
              </a:r>
              <a:endParaRPr lang="en-US" dirty="0">
                <a:solidFill>
                  <a:schemeClr val="bg2">
                    <a:lumMod val="60000"/>
                    <a:lumOff val="40000"/>
                  </a:schemeClr>
                </a:solidFill>
                <a:latin typeface="Museo 500" pitchFamily="50" charset="0"/>
              </a:endParaRPr>
            </a:p>
          </p:txBody>
        </p:sp>
        <p:sp>
          <p:nvSpPr>
            <p:cNvPr id="4" name="Isosceles Triangle 3"/>
            <p:cNvSpPr/>
            <p:nvPr/>
          </p:nvSpPr>
          <p:spPr>
            <a:xfrm rot="5400000">
              <a:off x="2367270" y="2381641"/>
              <a:ext cx="150823" cy="210207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Content Placeholder 4"/>
            <p:cNvSpPr txBox="1">
              <a:spLocks/>
            </p:cNvSpPr>
            <p:nvPr/>
          </p:nvSpPr>
          <p:spPr>
            <a:xfrm>
              <a:off x="388785" y="2697390"/>
              <a:ext cx="2006600" cy="57219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indent="3175" algn="ctr">
                <a:lnSpc>
                  <a:spcPct val="150000"/>
                </a:lnSpc>
                <a:spcBef>
                  <a:spcPct val="20000"/>
                </a:spcBef>
              </a:pPr>
              <a:endParaRPr lang="en-US" sz="1400" dirty="0" smtClean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Bonus Offer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3240637" y="1104616"/>
            <a:ext cx="6139845" cy="2537218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2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Meet for a personalized </a:t>
            </a:r>
            <a:r>
              <a:rPr lang="en-US" sz="2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strategy session on integrating social media with mobile marketing</a:t>
            </a:r>
            <a:endParaRPr lang="en-US" sz="2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sz="2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Create </a:t>
            </a:r>
            <a:r>
              <a:rPr lang="en-US" sz="2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your </a:t>
            </a:r>
            <a:r>
              <a:rPr lang="en-US" sz="2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landing page integrating:</a:t>
            </a:r>
          </a:p>
          <a:p>
            <a:pPr lvl="1">
              <a:buFont typeface="Arial" pitchFamily="34" charset="0"/>
              <a:buChar char="•"/>
            </a:pPr>
            <a:r>
              <a:rPr lang="en-US" sz="2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Facebook</a:t>
            </a:r>
          </a:p>
          <a:p>
            <a:pPr lvl="1">
              <a:buFont typeface="Arial" pitchFamily="34" charset="0"/>
              <a:buChar char="•"/>
            </a:pPr>
            <a:r>
              <a:rPr lang="en-US" sz="2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Twitter</a:t>
            </a:r>
          </a:p>
          <a:p>
            <a:pPr lvl="1">
              <a:buFont typeface="Arial" pitchFamily="34" charset="0"/>
              <a:buChar char="•"/>
            </a:pPr>
            <a:r>
              <a:rPr lang="en-US" sz="2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YouTube</a:t>
            </a:r>
            <a:endParaRPr lang="en-US" sz="2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1182413" y="4357809"/>
            <a:ext cx="6872400" cy="1161022"/>
          </a:xfrm>
        </p:spPr>
        <p:txBody>
          <a:bodyPr/>
          <a:lstStyle/>
          <a:p>
            <a:pPr algn="ctr"/>
            <a:r>
              <a:rPr lang="en-US" sz="4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$300 one-time fee</a:t>
            </a:r>
            <a:endParaRPr lang="en-US" sz="4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8" name="Picture 3" descr="C:\Users\James\Documents\beatcharges\images\MarketingGraphicsToolkit\Web Ready Files\13. Handwritten Graphics\13. Handwritten Graphics\Underlines Big\_0006_underline3.png"/>
          <p:cNvPicPr>
            <a:picLocks noChangeAspect="1" noChangeArrowheads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143" y="5437693"/>
            <a:ext cx="8501320" cy="11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Users\cafe\Documents\SM\SocialMediaPPT\Restaurant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006" y="2231728"/>
            <a:ext cx="1551078" cy="3383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831462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40080" y="1535341"/>
            <a:ext cx="8732520" cy="56777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1800" i="1" dirty="0">
                <a:latin typeface="+mn-lt"/>
              </a:rPr>
              <a:t>$4.26 billion marketing dollars were spent on social media in </a:t>
            </a:r>
            <a:r>
              <a:rPr lang="en-US" sz="1800" i="1" dirty="0" smtClean="0">
                <a:latin typeface="+mn-lt"/>
              </a:rPr>
              <a:t>2011</a:t>
            </a:r>
            <a:endParaRPr lang="en-US" sz="1800" i="1" dirty="0">
              <a:latin typeface="+mn-lt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Don’t Be Left </a:t>
            </a:r>
            <a:r>
              <a:rPr lang="en-US" dirty="0" smtClean="0">
                <a:solidFill>
                  <a:schemeClr val="tx1"/>
                </a:solidFill>
              </a:rPr>
              <a:t>Behind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5185058"/>
            <a:ext cx="9906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i="1" dirty="0"/>
              <a:t>Source: </a:t>
            </a:r>
            <a:r>
              <a:rPr lang="en-US" sz="1000" i="1" dirty="0" smtClean="0"/>
              <a:t>Digital Buzz Blog</a:t>
            </a:r>
            <a:endParaRPr lang="en-US" sz="1000" i="1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4335" y="2313107"/>
            <a:ext cx="7071266" cy="263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619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C:\Users\James\Documents\beatcharges\images\MarketingGraphicsToolkit\Web Ready Files\13. Handwritten Graphics\13. Handwritten Graphics\Underlines Big\_0001_circle2.png"/>
          <p:cNvPicPr>
            <a:picLocks noChangeAspect="1" noChangeArrowheads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919" y="2801336"/>
            <a:ext cx="6329538" cy="2189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Group 15"/>
          <p:cNvGrpSpPr/>
          <p:nvPr/>
        </p:nvGrpSpPr>
        <p:grpSpPr>
          <a:xfrm>
            <a:off x="388785" y="1576966"/>
            <a:ext cx="2159000" cy="998917"/>
            <a:chOff x="388785" y="2270670"/>
            <a:chExt cx="2159000" cy="998917"/>
          </a:xfrm>
        </p:grpSpPr>
        <p:sp>
          <p:nvSpPr>
            <p:cNvPr id="3" name="Rounded Rectangle 2"/>
            <p:cNvSpPr/>
            <p:nvPr/>
          </p:nvSpPr>
          <p:spPr>
            <a:xfrm>
              <a:off x="388785" y="2270670"/>
              <a:ext cx="2006600" cy="426720"/>
            </a:xfrm>
            <a:prstGeom prst="roundRect">
              <a:avLst>
                <a:gd name="adj" fmla="val 2142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dirty="0" smtClean="0">
                  <a:solidFill>
                    <a:schemeClr val="bg2">
                      <a:lumMod val="60000"/>
                      <a:lumOff val="40000"/>
                    </a:schemeClr>
                  </a:solidFill>
                  <a:latin typeface="Museo 500" pitchFamily="50" charset="0"/>
                </a:rPr>
                <a:t>Total Value</a:t>
              </a:r>
              <a:endParaRPr lang="en-US" dirty="0">
                <a:solidFill>
                  <a:schemeClr val="bg2">
                    <a:lumMod val="60000"/>
                    <a:lumOff val="40000"/>
                  </a:schemeClr>
                </a:solidFill>
                <a:latin typeface="Museo 500" pitchFamily="50" charset="0"/>
              </a:endParaRPr>
            </a:p>
          </p:txBody>
        </p:sp>
        <p:sp>
          <p:nvSpPr>
            <p:cNvPr id="4" name="Isosceles Triangle 3"/>
            <p:cNvSpPr/>
            <p:nvPr/>
          </p:nvSpPr>
          <p:spPr>
            <a:xfrm rot="5400000">
              <a:off x="2367270" y="2381641"/>
              <a:ext cx="150823" cy="210207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Content Placeholder 4"/>
            <p:cNvSpPr txBox="1">
              <a:spLocks/>
            </p:cNvSpPr>
            <p:nvPr/>
          </p:nvSpPr>
          <p:spPr>
            <a:xfrm>
              <a:off x="388785" y="2697390"/>
              <a:ext cx="2006600" cy="57219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indent="3175" algn="ctr">
                <a:lnSpc>
                  <a:spcPct val="150000"/>
                </a:lnSpc>
                <a:spcBef>
                  <a:spcPct val="20000"/>
                </a:spcBef>
              </a:pPr>
              <a:endParaRPr lang="en-US" sz="1400" dirty="0" smtClean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Special Combined Offer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3240637" y="1323141"/>
            <a:ext cx="6411363" cy="1550764"/>
          </a:xfrm>
        </p:spPr>
        <p:txBody>
          <a:bodyPr/>
          <a:lstStyle/>
          <a:p>
            <a:pPr marL="0" indent="0">
              <a:buNone/>
            </a:pPr>
            <a:r>
              <a:rPr lang="en-US" sz="5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$2400 &amp; $1000/</a:t>
            </a:r>
            <a:r>
              <a:rPr lang="en-US" sz="54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mo</a:t>
            </a:r>
            <a:endParaRPr lang="en-US" sz="5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3240638" y="3135164"/>
            <a:ext cx="6411362" cy="1696720"/>
          </a:xfrm>
        </p:spPr>
        <p:txBody>
          <a:bodyPr/>
          <a:lstStyle/>
          <a:p>
            <a:r>
              <a:rPr lang="en-US" sz="5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$999 &amp; $499/</a:t>
            </a:r>
            <a:r>
              <a:rPr lang="en-US" sz="54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mo</a:t>
            </a:r>
            <a:endParaRPr lang="en-US" sz="54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en-US" sz="8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378634" y="3650911"/>
            <a:ext cx="2159000" cy="998917"/>
            <a:chOff x="378634" y="4344615"/>
            <a:chExt cx="2159000" cy="998917"/>
          </a:xfrm>
        </p:grpSpPr>
        <p:sp>
          <p:nvSpPr>
            <p:cNvPr id="11" name="Rounded Rectangle 10"/>
            <p:cNvSpPr/>
            <p:nvPr/>
          </p:nvSpPr>
          <p:spPr>
            <a:xfrm>
              <a:off x="378634" y="4344615"/>
              <a:ext cx="2006600" cy="426720"/>
            </a:xfrm>
            <a:prstGeom prst="roundRect">
              <a:avLst>
                <a:gd name="adj" fmla="val 2142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dirty="0" smtClean="0">
                  <a:solidFill>
                    <a:schemeClr val="bg2">
                      <a:lumMod val="60000"/>
                      <a:lumOff val="40000"/>
                    </a:schemeClr>
                  </a:solidFill>
                  <a:latin typeface="Museo 500" pitchFamily="50" charset="0"/>
                </a:rPr>
                <a:t>24-Hour Special</a:t>
              </a:r>
              <a:endParaRPr lang="en-US" dirty="0">
                <a:solidFill>
                  <a:schemeClr val="bg2">
                    <a:lumMod val="60000"/>
                    <a:lumOff val="40000"/>
                  </a:schemeClr>
                </a:solidFill>
                <a:latin typeface="Museo 500" pitchFamily="50" charset="0"/>
              </a:endParaRPr>
            </a:p>
          </p:txBody>
        </p:sp>
        <p:sp>
          <p:nvSpPr>
            <p:cNvPr id="12" name="Isosceles Triangle 11"/>
            <p:cNvSpPr/>
            <p:nvPr/>
          </p:nvSpPr>
          <p:spPr>
            <a:xfrm rot="5400000">
              <a:off x="2357119" y="4455586"/>
              <a:ext cx="150823" cy="210207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Content Placeholder 4"/>
            <p:cNvSpPr txBox="1">
              <a:spLocks/>
            </p:cNvSpPr>
            <p:nvPr/>
          </p:nvSpPr>
          <p:spPr>
            <a:xfrm>
              <a:off x="378634" y="4771335"/>
              <a:ext cx="2006600" cy="57219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indent="3175" algn="ctr">
                <a:lnSpc>
                  <a:spcPct val="150000"/>
                </a:lnSpc>
                <a:spcBef>
                  <a:spcPct val="20000"/>
                </a:spcBef>
              </a:pPr>
              <a:endParaRPr lang="en-US" sz="1400" dirty="0" smtClean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607896" y="5066458"/>
            <a:ext cx="8213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60-day money back guarantee if revenues do not increase significantly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2144997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nodeType="click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6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uild="p"/>
      <p:bldP spid="9" grpId="0" build="p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special Offers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09142" y="1460310"/>
            <a:ext cx="5026297" cy="3903260"/>
          </a:xfrm>
        </p:spPr>
        <p:txBody>
          <a:bodyPr>
            <a:noAutofit/>
          </a:bodyPr>
          <a:lstStyle/>
          <a:p>
            <a:pPr marL="342900" indent="-342900">
              <a:buClr>
                <a:schemeClr val="tx2"/>
              </a:buClr>
              <a:buFont typeface="Wingdings" pitchFamily="2" charset="2"/>
              <a:buChar char="§"/>
            </a:pP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Google+, LinkedIn, </a:t>
            </a:r>
            <a:r>
              <a:rPr 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and 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other social media outlets</a:t>
            </a:r>
          </a:p>
          <a:p>
            <a:pPr marL="342900" indent="-342900">
              <a:buClr>
                <a:schemeClr val="tx2"/>
              </a:buClr>
              <a:buFont typeface="Wingdings" pitchFamily="2" charset="2"/>
              <a:buChar char="§"/>
            </a:pP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Mobile marketing campaigns</a:t>
            </a:r>
          </a:p>
          <a:p>
            <a:pPr marL="342900" indent="-342900">
              <a:buClr>
                <a:schemeClr val="tx2"/>
              </a:buClr>
              <a:buFont typeface="Wingdings" pitchFamily="2" charset="2"/>
              <a:buChar char="§"/>
            </a:pP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SEO services</a:t>
            </a:r>
          </a:p>
          <a:p>
            <a:pPr marL="342900" indent="-342900">
              <a:buClr>
                <a:schemeClr val="tx2"/>
              </a:buClr>
              <a:buFont typeface="Wingdings" pitchFamily="2" charset="2"/>
              <a:buChar char="§"/>
            </a:pP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Reputation management</a:t>
            </a:r>
          </a:p>
          <a:p>
            <a:pPr marL="342900" indent="-342900">
              <a:buClr>
                <a:schemeClr val="tx2"/>
              </a:buClr>
              <a:buFont typeface="Wingdings" pitchFamily="2" charset="2"/>
              <a:buChar char="§"/>
            </a:pP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Web development</a:t>
            </a:r>
          </a:p>
          <a:p>
            <a:pPr marL="342900" indent="-342900">
              <a:buClr>
                <a:schemeClr val="tx2"/>
              </a:buClr>
              <a:buFont typeface="Wingdings" pitchFamily="2" charset="2"/>
              <a:buChar char="§"/>
            </a:pP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And more…</a:t>
            </a:r>
          </a:p>
        </p:txBody>
      </p:sp>
      <p:sp>
        <p:nvSpPr>
          <p:cNvPr id="9" name="Content Placeholder 3"/>
          <p:cNvSpPr txBox="1">
            <a:spLocks/>
          </p:cNvSpPr>
          <p:nvPr/>
        </p:nvSpPr>
        <p:spPr>
          <a:xfrm>
            <a:off x="914400" y="1566566"/>
            <a:ext cx="7691120" cy="8413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useo 500" pitchFamily="50" charset="0"/>
              <a:ea typeface="+mn-ea"/>
              <a:cs typeface="+mn-cs"/>
            </a:endParaRPr>
          </a:p>
        </p:txBody>
      </p:sp>
      <p:pic>
        <p:nvPicPr>
          <p:cNvPr id="6146" name="Picture 2" descr="C:\Users\cafe\Documents\SM\SocialMediaPPT\guidelines.png"/>
          <p:cNvPicPr>
            <a:picLocks noChangeAspect="1" noChangeArrowheads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113" y="2115231"/>
            <a:ext cx="3132138" cy="2128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502704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6225247" y="3048885"/>
            <a:ext cx="3447061" cy="291349"/>
            <a:chOff x="6225247" y="3048885"/>
            <a:chExt cx="3447061" cy="291349"/>
          </a:xfrm>
        </p:grpSpPr>
        <p:sp>
          <p:nvSpPr>
            <p:cNvPr id="21" name="Rounded Rectangle 20"/>
            <p:cNvSpPr/>
            <p:nvPr/>
          </p:nvSpPr>
          <p:spPr>
            <a:xfrm>
              <a:off x="6361784" y="3048885"/>
              <a:ext cx="3310524" cy="291349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2" name="Isosceles Triangle 21"/>
            <p:cNvSpPr/>
            <p:nvPr/>
          </p:nvSpPr>
          <p:spPr>
            <a:xfrm rot="16200000">
              <a:off x="6259784" y="3079962"/>
              <a:ext cx="166190" cy="235264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6241110" y="3660551"/>
            <a:ext cx="2780060" cy="326908"/>
            <a:chOff x="6241110" y="3660551"/>
            <a:chExt cx="1592250" cy="291349"/>
          </a:xfrm>
        </p:grpSpPr>
        <p:sp>
          <p:nvSpPr>
            <p:cNvPr id="23" name="Rounded Rectangle 22"/>
            <p:cNvSpPr/>
            <p:nvPr/>
          </p:nvSpPr>
          <p:spPr>
            <a:xfrm>
              <a:off x="6377647" y="3660551"/>
              <a:ext cx="1455713" cy="291349"/>
            </a:xfrm>
            <a:prstGeom prst="roundRect">
              <a:avLst>
                <a:gd name="adj" fmla="val 21429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4" name="Isosceles Triangle 23"/>
            <p:cNvSpPr/>
            <p:nvPr/>
          </p:nvSpPr>
          <p:spPr>
            <a:xfrm rot="16200000">
              <a:off x="6275647" y="3691628"/>
              <a:ext cx="166190" cy="235264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256973" y="4292537"/>
            <a:ext cx="2764197" cy="320040"/>
            <a:chOff x="6256973" y="4292537"/>
            <a:chExt cx="1576387" cy="291349"/>
          </a:xfrm>
        </p:grpSpPr>
        <p:sp>
          <p:nvSpPr>
            <p:cNvPr id="25" name="Rounded Rectangle 24"/>
            <p:cNvSpPr/>
            <p:nvPr/>
          </p:nvSpPr>
          <p:spPr>
            <a:xfrm>
              <a:off x="6393510" y="4292537"/>
              <a:ext cx="1439850" cy="291349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6" name="Isosceles Triangle 25"/>
            <p:cNvSpPr/>
            <p:nvPr/>
          </p:nvSpPr>
          <p:spPr>
            <a:xfrm rot="16200000">
              <a:off x="6291510" y="4323614"/>
              <a:ext cx="166190" cy="235264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6272836" y="4939763"/>
            <a:ext cx="2312365" cy="291349"/>
            <a:chOff x="6272836" y="4939763"/>
            <a:chExt cx="2312365" cy="291349"/>
          </a:xfrm>
        </p:grpSpPr>
        <p:sp>
          <p:nvSpPr>
            <p:cNvPr id="27" name="Rounded Rectangle 26"/>
            <p:cNvSpPr/>
            <p:nvPr/>
          </p:nvSpPr>
          <p:spPr>
            <a:xfrm>
              <a:off x="6409373" y="4939763"/>
              <a:ext cx="2175828" cy="291349"/>
            </a:xfrm>
            <a:prstGeom prst="roundRect">
              <a:avLst>
                <a:gd name="adj" fmla="val 21429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8" name="Isosceles Triangle 27"/>
            <p:cNvSpPr/>
            <p:nvPr/>
          </p:nvSpPr>
          <p:spPr>
            <a:xfrm rot="16200000">
              <a:off x="6307373" y="4970840"/>
              <a:ext cx="166190" cy="235264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6209384" y="2424519"/>
            <a:ext cx="2265876" cy="293053"/>
            <a:chOff x="6209384" y="2424519"/>
            <a:chExt cx="1623976" cy="291349"/>
          </a:xfrm>
        </p:grpSpPr>
        <p:sp>
          <p:nvSpPr>
            <p:cNvPr id="19" name="Rounded Rectangle 18"/>
            <p:cNvSpPr/>
            <p:nvPr/>
          </p:nvSpPr>
          <p:spPr>
            <a:xfrm>
              <a:off x="6345921" y="2424519"/>
              <a:ext cx="1487439" cy="291349"/>
            </a:xfrm>
            <a:prstGeom prst="roundRect">
              <a:avLst>
                <a:gd name="adj" fmla="val 21429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0" name="Isosceles Triangle 19"/>
            <p:cNvSpPr/>
            <p:nvPr/>
          </p:nvSpPr>
          <p:spPr>
            <a:xfrm rot="16200000">
              <a:off x="6243921" y="2455596"/>
              <a:ext cx="166190" cy="235264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6193521" y="1871273"/>
            <a:ext cx="2964127" cy="320040"/>
            <a:chOff x="6193521" y="1871273"/>
            <a:chExt cx="2025919" cy="291349"/>
          </a:xfrm>
        </p:grpSpPr>
        <p:sp>
          <p:nvSpPr>
            <p:cNvPr id="17" name="Rounded Rectangle 16"/>
            <p:cNvSpPr/>
            <p:nvPr/>
          </p:nvSpPr>
          <p:spPr>
            <a:xfrm>
              <a:off x="6330058" y="1871273"/>
              <a:ext cx="1889382" cy="291349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18" name="Isosceles Triangle 17"/>
            <p:cNvSpPr/>
            <p:nvPr/>
          </p:nvSpPr>
          <p:spPr>
            <a:xfrm rot="16200000">
              <a:off x="6228058" y="1902350"/>
              <a:ext cx="166190" cy="235264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Connect with Us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5"/>
          </p:nvPr>
        </p:nvSpPr>
        <p:spPr>
          <a:xfrm>
            <a:off x="6408419" y="1861866"/>
            <a:ext cx="2612751" cy="535666"/>
          </a:xfrm>
        </p:spPr>
        <p:txBody>
          <a:bodyPr/>
          <a:lstStyle/>
          <a:p>
            <a:pPr marL="0"/>
            <a:r>
              <a:rPr lang="en-US" dirty="0" smtClean="0"/>
              <a:t>@</a:t>
            </a:r>
            <a:r>
              <a:rPr lang="en-US" dirty="0" err="1" smtClean="0"/>
              <a:t>SocialMediaCompany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6"/>
          </p:nvPr>
        </p:nvSpPr>
        <p:spPr>
          <a:xfrm>
            <a:off x="6408423" y="2417652"/>
            <a:ext cx="3263888" cy="434730"/>
          </a:xfrm>
        </p:spPr>
        <p:txBody>
          <a:bodyPr/>
          <a:lstStyle/>
          <a:p>
            <a:pPr marL="4763"/>
            <a:r>
              <a:rPr lang="en-US" dirty="0" err="1" smtClean="0"/>
              <a:t>SocialMediaCompany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7"/>
          </p:nvPr>
        </p:nvSpPr>
        <p:spPr>
          <a:xfrm>
            <a:off x="6408426" y="3031935"/>
            <a:ext cx="3263888" cy="290513"/>
          </a:xfrm>
        </p:spPr>
        <p:txBody>
          <a:bodyPr/>
          <a:lstStyle/>
          <a:p>
            <a:pPr marL="0"/>
            <a:r>
              <a:rPr lang="en-US" dirty="0" smtClean="0"/>
              <a:t>Street Address 12345. City, Country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8"/>
          </p:nvPr>
        </p:nvSpPr>
        <p:spPr>
          <a:xfrm>
            <a:off x="6408429" y="3658012"/>
            <a:ext cx="3263888" cy="290513"/>
          </a:xfrm>
        </p:spPr>
        <p:txBody>
          <a:bodyPr/>
          <a:lstStyle/>
          <a:p>
            <a:pPr marL="0"/>
            <a:r>
              <a:rPr lang="en-US" dirty="0" smtClean="0"/>
              <a:t>(54) 1234 5671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9"/>
          </p:nvPr>
        </p:nvSpPr>
        <p:spPr>
          <a:xfrm>
            <a:off x="6408432" y="4284089"/>
            <a:ext cx="3263888" cy="290513"/>
          </a:xfrm>
        </p:spPr>
        <p:txBody>
          <a:bodyPr/>
          <a:lstStyle/>
          <a:p>
            <a:pPr marL="0"/>
            <a:r>
              <a:rPr lang="en-US" dirty="0" smtClean="0"/>
              <a:t> (54) 1234 5672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0"/>
          </p:nvPr>
        </p:nvSpPr>
        <p:spPr>
          <a:xfrm>
            <a:off x="6408435" y="4913819"/>
            <a:ext cx="3263888" cy="290513"/>
          </a:xfrm>
        </p:spPr>
        <p:txBody>
          <a:bodyPr/>
          <a:lstStyle/>
          <a:p>
            <a:pPr marL="0"/>
            <a:r>
              <a:rPr lang="en-US" dirty="0" err="1" smtClean="0"/>
              <a:t>www.mycompany.com</a:t>
            </a:r>
            <a:endParaRPr lang="en-US" dirty="0"/>
          </a:p>
        </p:txBody>
      </p:sp>
      <p:pic>
        <p:nvPicPr>
          <p:cNvPr id="30" name="Picture 29" descr="twitter_icon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8020" y="1871273"/>
            <a:ext cx="320040" cy="320040"/>
          </a:xfrm>
          <a:prstGeom prst="rect">
            <a:avLst/>
          </a:prstGeom>
        </p:spPr>
      </p:pic>
      <p:pic>
        <p:nvPicPr>
          <p:cNvPr id="32" name="Picture 31" descr="fb_icon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8020" y="2397532"/>
            <a:ext cx="320040" cy="320040"/>
          </a:xfrm>
          <a:prstGeom prst="rect">
            <a:avLst/>
          </a:prstGeom>
        </p:spPr>
      </p:pic>
      <p:pic>
        <p:nvPicPr>
          <p:cNvPr id="33" name="Picture 32" descr="address_icon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48020" y="3011815"/>
            <a:ext cx="320040" cy="320040"/>
          </a:xfrm>
          <a:prstGeom prst="rect">
            <a:avLst/>
          </a:prstGeom>
        </p:spPr>
      </p:pic>
      <p:pic>
        <p:nvPicPr>
          <p:cNvPr id="34" name="Picture 33" descr="phone_icon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48020" y="3667419"/>
            <a:ext cx="320040" cy="320040"/>
          </a:xfrm>
          <a:prstGeom prst="rect">
            <a:avLst/>
          </a:prstGeom>
        </p:spPr>
      </p:pic>
      <p:pic>
        <p:nvPicPr>
          <p:cNvPr id="35" name="Picture 34" descr="fax_icon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48020" y="4292537"/>
            <a:ext cx="320040" cy="320040"/>
          </a:xfrm>
          <a:prstGeom prst="rect">
            <a:avLst/>
          </a:prstGeom>
        </p:spPr>
      </p:pic>
      <p:pic>
        <p:nvPicPr>
          <p:cNvPr id="36" name="Picture 35" descr="web_icon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48020" y="4939763"/>
            <a:ext cx="320040" cy="320040"/>
          </a:xfrm>
          <a:prstGeom prst="rect">
            <a:avLst/>
          </a:prstGeom>
        </p:spPr>
      </p:pic>
      <p:pic>
        <p:nvPicPr>
          <p:cNvPr id="8" name="Picture Placeholder 7"/>
          <p:cNvPicPr>
            <a:picLocks noGrp="1" noChangeAspect="1"/>
          </p:cNvPicPr>
          <p:nvPr>
            <p:ph type="pic" sz="quarter" idx="31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9" r="2669"/>
          <a:stretch>
            <a:fillRect/>
          </a:stretch>
        </p:blipFill>
        <p:spPr/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9" grpId="0" build="p"/>
      <p:bldP spid="10" grpId="0" build="p"/>
      <p:bldP spid="11" grpId="0" build="p"/>
      <p:bldP spid="12" grpId="0" build="p"/>
      <p:bldP spid="13" grpId="0" build="p"/>
      <p:bldP spid="14" grpId="0" build="p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36310" y="3452392"/>
            <a:ext cx="8420100" cy="1362075"/>
          </a:xfrm>
        </p:spPr>
        <p:txBody>
          <a:bodyPr/>
          <a:lstStyle/>
          <a:p>
            <a:r>
              <a:rPr lang="en-US" dirty="0" smtClean="0">
                <a:solidFill>
                  <a:schemeClr val="bg2"/>
                </a:solidFill>
              </a:rPr>
              <a:t>THANK YOU </a:t>
            </a:r>
            <a:r>
              <a:rPr lang="en-US" dirty="0" smtClean="0">
                <a:solidFill>
                  <a:schemeClr val="bg2"/>
                </a:solidFill>
                <a:sym typeface="Wingdings" pitchFamily="2" charset="2"/>
              </a:rPr>
              <a:t>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>
          <a:xfrm>
            <a:off x="736310" y="2652289"/>
            <a:ext cx="8420100" cy="800100"/>
          </a:xfrm>
        </p:spPr>
        <p:txBody>
          <a:bodyPr>
            <a:noAutofit/>
          </a:bodyPr>
          <a:lstStyle/>
          <a:p>
            <a:r>
              <a:rPr lang="en-US" sz="2800" b="1" dirty="0" smtClean="0"/>
              <a:t>We look forward to working with you on your social media strategy</a:t>
            </a:r>
            <a:endParaRPr lang="en-US" sz="2800" b="1" dirty="0"/>
          </a:p>
        </p:txBody>
      </p:sp>
      <p:cxnSp>
        <p:nvCxnSpPr>
          <p:cNvPr id="13" name="Straight Connector 12"/>
          <p:cNvCxnSpPr/>
          <p:nvPr/>
        </p:nvCxnSpPr>
        <p:spPr>
          <a:xfrm>
            <a:off x="2743200" y="4258202"/>
            <a:ext cx="4480560" cy="1588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5362" name="Picture 2" descr="C:\Users\cafe\Documents\SM\SocialMediaPPT\wink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8751" y="364589"/>
            <a:ext cx="1829373" cy="198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3337921" y="1774566"/>
            <a:ext cx="5572562" cy="448730"/>
            <a:chOff x="5248641" y="1774566"/>
            <a:chExt cx="2772615" cy="291349"/>
          </a:xfrm>
        </p:grpSpPr>
        <p:sp>
          <p:nvSpPr>
            <p:cNvPr id="18" name="Rounded Rectangle 17"/>
            <p:cNvSpPr/>
            <p:nvPr/>
          </p:nvSpPr>
          <p:spPr>
            <a:xfrm>
              <a:off x="5385178" y="1774566"/>
              <a:ext cx="2636078" cy="291349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19" name="Isosceles Triangle 18"/>
            <p:cNvSpPr/>
            <p:nvPr/>
          </p:nvSpPr>
          <p:spPr>
            <a:xfrm rot="16200000">
              <a:off x="5283178" y="1805643"/>
              <a:ext cx="166190" cy="235264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381124" y="2319849"/>
            <a:ext cx="5066986" cy="448730"/>
            <a:chOff x="5291844" y="2319849"/>
            <a:chExt cx="2521067" cy="291349"/>
          </a:xfrm>
        </p:grpSpPr>
        <p:sp>
          <p:nvSpPr>
            <p:cNvPr id="20" name="Rounded Rectangle 19"/>
            <p:cNvSpPr/>
            <p:nvPr/>
          </p:nvSpPr>
          <p:spPr>
            <a:xfrm>
              <a:off x="5428381" y="2319849"/>
              <a:ext cx="2384530" cy="291349"/>
            </a:xfrm>
            <a:prstGeom prst="roundRect">
              <a:avLst>
                <a:gd name="adj" fmla="val 2142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1" name="Isosceles Triangle 20"/>
            <p:cNvSpPr/>
            <p:nvPr/>
          </p:nvSpPr>
          <p:spPr>
            <a:xfrm rot="16200000">
              <a:off x="5326381" y="2350926"/>
              <a:ext cx="166190" cy="235264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381123" y="4198080"/>
            <a:ext cx="4296934" cy="448730"/>
            <a:chOff x="5291844" y="4198080"/>
            <a:chExt cx="1849736" cy="291349"/>
          </a:xfrm>
        </p:grpSpPr>
        <p:sp>
          <p:nvSpPr>
            <p:cNvPr id="26" name="Rounded Rectangle 25"/>
            <p:cNvSpPr/>
            <p:nvPr/>
          </p:nvSpPr>
          <p:spPr>
            <a:xfrm>
              <a:off x="5428382" y="4198080"/>
              <a:ext cx="1713198" cy="291349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7" name="Isosceles Triangle 26"/>
            <p:cNvSpPr/>
            <p:nvPr/>
          </p:nvSpPr>
          <p:spPr>
            <a:xfrm rot="16200000">
              <a:off x="5326381" y="4229157"/>
              <a:ext cx="166190" cy="235264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228166" y="1613363"/>
            <a:ext cx="1838325" cy="646112"/>
          </a:xfrm>
        </p:spPr>
        <p:txBody>
          <a:bodyPr/>
          <a:lstStyle/>
          <a:p>
            <a:r>
              <a:rPr lang="en-US" dirty="0" smtClean="0"/>
              <a:t>800 Million</a:t>
            </a:r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3517660" y="1784726"/>
            <a:ext cx="5766190" cy="440477"/>
          </a:xfrm>
        </p:spPr>
        <p:txBody>
          <a:bodyPr/>
          <a:lstStyle/>
          <a:p>
            <a:pPr marL="115888">
              <a:tabLst>
                <a:tab pos="401638" algn="l"/>
              </a:tabLst>
            </a:pPr>
            <a:r>
              <a:rPr lang="en-US" dirty="0" smtClean="0">
                <a:latin typeface="Museo 500" pitchFamily="50" charset="0"/>
              </a:rPr>
              <a:t>Number of active users on Facebook</a:t>
            </a:r>
            <a:endParaRPr lang="en-US" dirty="0">
              <a:latin typeface="Museo 500" pitchFamily="50" charset="0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1228169" y="2158989"/>
            <a:ext cx="1838325" cy="646112"/>
          </a:xfrm>
        </p:spPr>
        <p:txBody>
          <a:bodyPr/>
          <a:lstStyle/>
          <a:p>
            <a:r>
              <a:rPr lang="en-US" dirty="0" smtClean="0"/>
              <a:t>200 Million</a:t>
            </a:r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3517661" y="2325830"/>
            <a:ext cx="6281431" cy="447442"/>
          </a:xfrm>
        </p:spPr>
        <p:txBody>
          <a:bodyPr/>
          <a:lstStyle/>
          <a:p>
            <a:pPr marL="115888">
              <a:tabLst>
                <a:tab pos="401638" algn="l"/>
              </a:tabLst>
            </a:pPr>
            <a:r>
              <a:rPr lang="en-US" dirty="0" smtClean="0">
                <a:latin typeface="Museo 500" pitchFamily="50" charset="0"/>
              </a:rPr>
              <a:t>New Facebook accounts in 2011</a:t>
            </a:r>
            <a:endParaRPr lang="en-US" dirty="0">
              <a:latin typeface="Museo 500" pitchFamily="50" charset="0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1228172" y="2773272"/>
            <a:ext cx="1838325" cy="646112"/>
          </a:xfrm>
        </p:spPr>
        <p:txBody>
          <a:bodyPr/>
          <a:lstStyle/>
          <a:p>
            <a:r>
              <a:rPr lang="en-US" dirty="0" smtClean="0"/>
              <a:t>56%</a:t>
            </a:r>
          </a:p>
          <a:p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9"/>
          </p:nvPr>
        </p:nvSpPr>
        <p:spPr>
          <a:xfrm>
            <a:off x="1228175" y="3399349"/>
            <a:ext cx="1838325" cy="646112"/>
          </a:xfrm>
        </p:spPr>
        <p:txBody>
          <a:bodyPr/>
          <a:lstStyle/>
          <a:p>
            <a:r>
              <a:rPr lang="en-US" dirty="0" smtClean="0"/>
              <a:t>30%</a:t>
            </a:r>
          </a:p>
          <a:p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1"/>
          </p:nvPr>
        </p:nvSpPr>
        <p:spPr>
          <a:xfrm>
            <a:off x="1228178" y="4025426"/>
            <a:ext cx="1838325" cy="646112"/>
          </a:xfrm>
        </p:spPr>
        <p:txBody>
          <a:bodyPr/>
          <a:lstStyle/>
          <a:p>
            <a:r>
              <a:rPr lang="en-US" dirty="0" smtClean="0"/>
              <a:t>34%</a:t>
            </a:r>
          </a:p>
          <a:p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22"/>
          </p:nvPr>
        </p:nvSpPr>
        <p:spPr>
          <a:xfrm>
            <a:off x="3517670" y="4192267"/>
            <a:ext cx="6281431" cy="447442"/>
          </a:xfrm>
        </p:spPr>
        <p:txBody>
          <a:bodyPr/>
          <a:lstStyle/>
          <a:p>
            <a:r>
              <a:rPr lang="en-US" dirty="0" smtClean="0">
                <a:latin typeface="Museo 500" pitchFamily="50" charset="0"/>
              </a:rPr>
              <a:t>Marketers who generated leads using Twitter</a:t>
            </a:r>
          </a:p>
          <a:p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23"/>
          </p:nvPr>
        </p:nvSpPr>
        <p:spPr>
          <a:xfrm>
            <a:off x="1228181" y="4655156"/>
            <a:ext cx="1838325" cy="646112"/>
          </a:xfrm>
        </p:spPr>
        <p:txBody>
          <a:bodyPr/>
          <a:lstStyle/>
          <a:p>
            <a:r>
              <a:rPr lang="en-US" dirty="0" smtClean="0"/>
              <a:t>33%</a:t>
            </a:r>
          </a:p>
          <a:p>
            <a:endParaRPr lang="en-US" dirty="0"/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the </a:t>
            </a:r>
            <a:r>
              <a:rPr lang="en-US" dirty="0">
                <a:solidFill>
                  <a:schemeClr val="tx1"/>
                </a:solidFill>
              </a:rPr>
              <a:t>Urgency…</a:t>
            </a:r>
            <a:endParaRPr lang="en-US" dirty="0"/>
          </a:p>
        </p:txBody>
      </p:sp>
      <p:grpSp>
        <p:nvGrpSpPr>
          <p:cNvPr id="36" name="Group 35"/>
          <p:cNvGrpSpPr/>
          <p:nvPr/>
        </p:nvGrpSpPr>
        <p:grpSpPr>
          <a:xfrm>
            <a:off x="3365217" y="2946795"/>
            <a:ext cx="5572562" cy="448730"/>
            <a:chOff x="5248641" y="1774566"/>
            <a:chExt cx="2772615" cy="291349"/>
          </a:xfrm>
        </p:grpSpPr>
        <p:sp>
          <p:nvSpPr>
            <p:cNvPr id="42" name="Rounded Rectangle 41"/>
            <p:cNvSpPr/>
            <p:nvPr/>
          </p:nvSpPr>
          <p:spPr>
            <a:xfrm>
              <a:off x="5385178" y="1774566"/>
              <a:ext cx="2636078" cy="291349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43" name="Isosceles Triangle 42"/>
            <p:cNvSpPr/>
            <p:nvPr/>
          </p:nvSpPr>
          <p:spPr>
            <a:xfrm rot="16200000">
              <a:off x="5283178" y="1805643"/>
              <a:ext cx="166190" cy="235264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44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3501414" y="2956955"/>
            <a:ext cx="5766190" cy="440477"/>
          </a:xfrm>
        </p:spPr>
        <p:txBody>
          <a:bodyPr/>
          <a:lstStyle/>
          <a:p>
            <a:pPr marL="115888">
              <a:tabLst>
                <a:tab pos="401638" algn="l"/>
              </a:tabLst>
            </a:pPr>
            <a:r>
              <a:rPr lang="en-US" dirty="0">
                <a:latin typeface="Museo 500" pitchFamily="50" charset="0"/>
              </a:rPr>
              <a:t>C</a:t>
            </a:r>
            <a:r>
              <a:rPr lang="en-US" dirty="0" smtClean="0">
                <a:latin typeface="Museo 500" pitchFamily="50" charset="0"/>
              </a:rPr>
              <a:t>ustomers more likely to recommend a brand once fan on FB</a:t>
            </a:r>
            <a:endParaRPr lang="en-US" dirty="0">
              <a:latin typeface="Museo 500" pitchFamily="50" charset="0"/>
            </a:endParaRPr>
          </a:p>
        </p:txBody>
      </p:sp>
      <p:grpSp>
        <p:nvGrpSpPr>
          <p:cNvPr id="45" name="Group 44"/>
          <p:cNvGrpSpPr/>
          <p:nvPr/>
        </p:nvGrpSpPr>
        <p:grpSpPr>
          <a:xfrm>
            <a:off x="3396986" y="3553382"/>
            <a:ext cx="5066986" cy="448730"/>
            <a:chOff x="5291844" y="2319849"/>
            <a:chExt cx="2521067" cy="291349"/>
          </a:xfrm>
        </p:grpSpPr>
        <p:sp>
          <p:nvSpPr>
            <p:cNvPr id="46" name="Rounded Rectangle 45"/>
            <p:cNvSpPr/>
            <p:nvPr/>
          </p:nvSpPr>
          <p:spPr>
            <a:xfrm>
              <a:off x="5428381" y="2319849"/>
              <a:ext cx="2384530" cy="291349"/>
            </a:xfrm>
            <a:prstGeom prst="roundRect">
              <a:avLst>
                <a:gd name="adj" fmla="val 2142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47" name="Isosceles Triangle 46"/>
            <p:cNvSpPr/>
            <p:nvPr/>
          </p:nvSpPr>
          <p:spPr>
            <a:xfrm rot="16200000">
              <a:off x="5326381" y="2350926"/>
              <a:ext cx="166190" cy="235264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3533523" y="3559363"/>
            <a:ext cx="6281431" cy="447442"/>
          </a:xfrm>
        </p:spPr>
        <p:txBody>
          <a:bodyPr/>
          <a:lstStyle/>
          <a:p>
            <a:pPr marL="115888">
              <a:tabLst>
                <a:tab pos="401638" algn="l"/>
              </a:tabLst>
            </a:pPr>
            <a:r>
              <a:rPr lang="en-US" dirty="0" smtClean="0">
                <a:latin typeface="Museo 500" pitchFamily="50" charset="0"/>
              </a:rPr>
              <a:t>B2B marketers spending yearly $1m+ on social media</a:t>
            </a:r>
            <a:endParaRPr lang="en-US" dirty="0">
              <a:latin typeface="Museo 500" pitchFamily="50" charset="0"/>
            </a:endParaRPr>
          </a:p>
        </p:txBody>
      </p:sp>
      <p:grpSp>
        <p:nvGrpSpPr>
          <p:cNvPr id="49" name="Group 48"/>
          <p:cNvGrpSpPr/>
          <p:nvPr/>
        </p:nvGrpSpPr>
        <p:grpSpPr>
          <a:xfrm>
            <a:off x="3399258" y="4767166"/>
            <a:ext cx="5066986" cy="448730"/>
            <a:chOff x="5291844" y="2319849"/>
            <a:chExt cx="2521067" cy="291349"/>
          </a:xfrm>
        </p:grpSpPr>
        <p:sp>
          <p:nvSpPr>
            <p:cNvPr id="50" name="Rounded Rectangle 49"/>
            <p:cNvSpPr/>
            <p:nvPr/>
          </p:nvSpPr>
          <p:spPr>
            <a:xfrm>
              <a:off x="5428381" y="2319849"/>
              <a:ext cx="2384530" cy="291349"/>
            </a:xfrm>
            <a:prstGeom prst="roundRect">
              <a:avLst>
                <a:gd name="adj" fmla="val 2142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51" name="Isosceles Triangle 50"/>
            <p:cNvSpPr/>
            <p:nvPr/>
          </p:nvSpPr>
          <p:spPr>
            <a:xfrm rot="16200000">
              <a:off x="5326381" y="2350926"/>
              <a:ext cx="166190" cy="235264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2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3535795" y="4773147"/>
            <a:ext cx="6281431" cy="447442"/>
          </a:xfrm>
        </p:spPr>
        <p:txBody>
          <a:bodyPr/>
          <a:lstStyle/>
          <a:p>
            <a:pPr marL="115888">
              <a:tabLst>
                <a:tab pos="401638" algn="l"/>
              </a:tabLst>
            </a:pPr>
            <a:r>
              <a:rPr lang="en-US" dirty="0" smtClean="0">
                <a:latin typeface="Museo 500" pitchFamily="50" charset="0"/>
              </a:rPr>
              <a:t>Marketers that say FB is critical/ important to their business</a:t>
            </a:r>
            <a:endParaRPr lang="en-US" dirty="0">
              <a:latin typeface="Museo 5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56430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8" grpId="0" build="p"/>
      <p:bldP spid="9" grpId="0" build="p"/>
      <p:bldP spid="10" grpId="0" build="p"/>
      <p:bldP spid="12" grpId="0" build="p"/>
      <p:bldP spid="14" grpId="0" build="p"/>
      <p:bldP spid="15" grpId="0" build="p"/>
      <p:bldP spid="16" grpId="0" build="p"/>
      <p:bldP spid="31" grpId="0"/>
      <p:bldP spid="44" grpId="0" build="p"/>
      <p:bldP spid="48" grpId="0" build="p"/>
      <p:bldP spid="5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Revenue </a:t>
            </a:r>
            <a:r>
              <a:rPr lang="en-US" dirty="0" smtClean="0">
                <a:solidFill>
                  <a:schemeClr val="tx1"/>
                </a:solidFill>
              </a:rPr>
              <a:t>Potential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873125" y="4093030"/>
            <a:ext cx="8189595" cy="1472376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US" sz="2400" dirty="0">
                <a:solidFill>
                  <a:schemeClr val="tx1"/>
                </a:solidFill>
              </a:rPr>
              <a:t>If your business is not leveraging social media marketing, </a:t>
            </a:r>
          </a:p>
          <a:p>
            <a:pPr algn="ctr">
              <a:lnSpc>
                <a:spcPct val="100000"/>
              </a:lnSpc>
            </a:pPr>
            <a:r>
              <a:rPr lang="en-US" sz="2400" dirty="0">
                <a:solidFill>
                  <a:schemeClr val="tx1"/>
                </a:solidFill>
              </a:rPr>
              <a:t>your business is not maximizing its revenues</a:t>
            </a:r>
          </a:p>
        </p:txBody>
      </p:sp>
      <p:pic>
        <p:nvPicPr>
          <p:cNvPr id="5122" name="Picture 2" descr="C:\Users\cafe\Documents\SM\SocialMediaPPT\sponsor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5515" y="1352030"/>
            <a:ext cx="3604076" cy="274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9918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It’s </a:t>
            </a:r>
            <a:r>
              <a:rPr lang="en-US" dirty="0" smtClean="0">
                <a:solidFill>
                  <a:schemeClr val="tx1"/>
                </a:solidFill>
              </a:rPr>
              <a:t>Viral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873125" y="4225396"/>
            <a:ext cx="8189595" cy="870576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US" sz="3600" dirty="0" smtClean="0"/>
              <a:t>Social media is word-of-mouth on </a:t>
            </a:r>
            <a:r>
              <a:rPr lang="en-US" sz="4400" dirty="0" smtClean="0">
                <a:solidFill>
                  <a:schemeClr val="tx1"/>
                </a:solidFill>
              </a:rPr>
              <a:t>steroids</a:t>
            </a:r>
            <a:endParaRPr lang="en-US" sz="4400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pacakt\Desktop\Tom 2.10.2012\Projects\Business\Internet and Mobile Marketing\Our Products, Services &amp; Freebies\Social Media PPT\syring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7044" y="1231900"/>
            <a:ext cx="3871912" cy="3575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433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6">
      <a:dk1>
        <a:sysClr val="windowText" lastClr="000000"/>
      </a:dk1>
      <a:lt1>
        <a:sysClr val="window" lastClr="FFFFFF"/>
      </a:lt1>
      <a:dk2>
        <a:srgbClr val="4CADC5"/>
      </a:dk2>
      <a:lt2>
        <a:srgbClr val="93CDDC"/>
      </a:lt2>
      <a:accent1>
        <a:srgbClr val="B8DDE7"/>
      </a:accent1>
      <a:accent2>
        <a:srgbClr val="BFBFBF"/>
      </a:accent2>
      <a:accent3>
        <a:srgbClr val="31859B"/>
      </a:accent3>
      <a:accent4>
        <a:srgbClr val="FAC08F"/>
      </a:accent4>
      <a:accent5>
        <a:srgbClr val="B7DDE8"/>
      </a:accent5>
      <a:accent6>
        <a:srgbClr val="C0504D"/>
      </a:accent6>
      <a:hlink>
        <a:srgbClr val="4BACC6"/>
      </a:hlink>
      <a:folHlink>
        <a:srgbClr val="7F7F7F"/>
      </a:folHlink>
    </a:clrScheme>
    <a:fontScheme name="Custom 1">
      <a:majorFont>
        <a:latin typeface="Museo 500"/>
        <a:ea typeface=""/>
        <a:cs typeface=""/>
      </a:majorFont>
      <a:minorFont>
        <a:latin typeface="Museo 500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3298</TotalTime>
  <Words>5287</Words>
  <Application>Microsoft Office PowerPoint</Application>
  <PresentationFormat>A4 Paper (210x297 mm)</PresentationFormat>
  <Paragraphs>1336</Paragraphs>
  <Slides>63</Slides>
  <Notes>44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63</vt:i4>
      </vt:variant>
    </vt:vector>
  </HeadingPairs>
  <TitlesOfParts>
    <vt:vector size="69" baseType="lpstr">
      <vt:lpstr>Arial</vt:lpstr>
      <vt:lpstr>League Gothic</vt:lpstr>
      <vt:lpstr>Museo 500</vt:lpstr>
      <vt:lpstr>Calibri</vt:lpstr>
      <vt:lpstr>Wingdings</vt:lpstr>
      <vt:lpstr>Office Theme</vt:lpstr>
      <vt:lpstr>Hot Tip - Branding</vt:lpstr>
      <vt:lpstr>PowerPoint Presentation</vt:lpstr>
      <vt:lpstr>PowerPoint Presentation</vt:lpstr>
      <vt:lpstr>Even a Cavemen Can Do it?</vt:lpstr>
      <vt:lpstr>The Paradigm Shift</vt:lpstr>
      <vt:lpstr>Don’t Be Left Behind</vt:lpstr>
      <vt:lpstr>Why the Urgency…</vt:lpstr>
      <vt:lpstr>Revenue Potential</vt:lpstr>
      <vt:lpstr>It’s Viral</vt:lpstr>
      <vt:lpstr>PowerPoint Presentation</vt:lpstr>
      <vt:lpstr>Who We Are</vt:lpstr>
      <vt:lpstr>A Sample of Our Clients</vt:lpstr>
      <vt:lpstr>Case Study</vt:lpstr>
      <vt:lpstr>The Team</vt:lpstr>
      <vt:lpstr>PowerPoint Presentation</vt:lpstr>
      <vt:lpstr>Will Normal Ads Die?</vt:lpstr>
      <vt:lpstr>Social Media is Free</vt:lpstr>
      <vt:lpstr>Initial Planning</vt:lpstr>
      <vt:lpstr>The Focus of the Strategy</vt:lpstr>
      <vt:lpstr>Dominate the Competition</vt:lpstr>
      <vt:lpstr>Promote Social Media</vt:lpstr>
      <vt:lpstr>Implementation &amp; Optimization</vt:lpstr>
      <vt:lpstr>PowerPoint Presentation</vt:lpstr>
      <vt:lpstr>Facebook Facts </vt:lpstr>
      <vt:lpstr>What’s Your Market?</vt:lpstr>
      <vt:lpstr>Facebook &amp; Your Business</vt:lpstr>
      <vt:lpstr>The Benefits</vt:lpstr>
      <vt:lpstr>Example Facebook Fan Page</vt:lpstr>
      <vt:lpstr>Example Facebook Fan Page</vt:lpstr>
      <vt:lpstr>Example Facebook Fan Page</vt:lpstr>
      <vt:lpstr>Next Steps</vt:lpstr>
      <vt:lpstr>PowerPoint Presentation</vt:lpstr>
      <vt:lpstr>Twitter 101</vt:lpstr>
      <vt:lpstr>Example Twitter Page</vt:lpstr>
      <vt:lpstr>Example Twitter Page</vt:lpstr>
      <vt:lpstr>Example Twitter Page</vt:lpstr>
      <vt:lpstr>Example Twitter Page</vt:lpstr>
      <vt:lpstr>How Twitter Effects Google</vt:lpstr>
      <vt:lpstr>Why Twitter</vt:lpstr>
      <vt:lpstr>Twitter for Your Business</vt:lpstr>
      <vt:lpstr>How to Use Twitter Effectively</vt:lpstr>
      <vt:lpstr>How to Use Twitter</vt:lpstr>
      <vt:lpstr>Next Steps</vt:lpstr>
      <vt:lpstr>PowerPoint Presentation</vt:lpstr>
      <vt:lpstr>Pinterest 101</vt:lpstr>
      <vt:lpstr>Why Pinterest</vt:lpstr>
      <vt:lpstr>Examples from Pinterest</vt:lpstr>
      <vt:lpstr>Next steps</vt:lpstr>
      <vt:lpstr>PowerPoint Presentation</vt:lpstr>
      <vt:lpstr>YouTube Strategies</vt:lpstr>
      <vt:lpstr>YouTube Buzz</vt:lpstr>
      <vt:lpstr>YouTube &amp; Your Business </vt:lpstr>
      <vt:lpstr>Next Steps</vt:lpstr>
      <vt:lpstr>PowerPoint Presentation</vt:lpstr>
      <vt:lpstr>Our Special Offer #1</vt:lpstr>
      <vt:lpstr>Our Special Offer #2</vt:lpstr>
      <vt:lpstr>Our Special Offer #3</vt:lpstr>
      <vt:lpstr>Our Special Offer #4</vt:lpstr>
      <vt:lpstr>Bonus Offer</vt:lpstr>
      <vt:lpstr>Special Combined Offer</vt:lpstr>
      <vt:lpstr>Other special Offers</vt:lpstr>
      <vt:lpstr>Connect with Us</vt:lpstr>
      <vt:lpstr>THANK YOU </vt:lpstr>
    </vt:vector>
  </TitlesOfParts>
  <Company>Sodexo Motivation Solution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SqueezeMobi</dc:creator>
  <cp:lastModifiedBy>Bank</cp:lastModifiedBy>
  <cp:revision>623</cp:revision>
  <dcterms:created xsi:type="dcterms:W3CDTF">2011-07-02T06:18:43Z</dcterms:created>
  <dcterms:modified xsi:type="dcterms:W3CDTF">2012-05-21T20:52:32Z</dcterms:modified>
</cp:coreProperties>
</file>