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2" r:id="rId4"/>
    <p:sldMasterId id="2147483654" r:id="rId5"/>
  </p:sldMasterIdLst>
  <p:notesMasterIdLst>
    <p:notesMasterId r:id="rId33"/>
  </p:notesMasterIdLst>
  <p:sldIdLst>
    <p:sldId id="256" r:id="rId6"/>
    <p:sldId id="257" r:id="rId7"/>
    <p:sldId id="261" r:id="rId8"/>
    <p:sldId id="385" r:id="rId9"/>
    <p:sldId id="399" r:id="rId10"/>
    <p:sldId id="316" r:id="rId11"/>
    <p:sldId id="310" r:id="rId12"/>
    <p:sldId id="314" r:id="rId13"/>
    <p:sldId id="352" r:id="rId14"/>
    <p:sldId id="306" r:id="rId15"/>
    <p:sldId id="309" r:id="rId16"/>
    <p:sldId id="368" r:id="rId17"/>
    <p:sldId id="288" r:id="rId18"/>
    <p:sldId id="369" r:id="rId19"/>
    <p:sldId id="370" r:id="rId20"/>
    <p:sldId id="372" r:id="rId21"/>
    <p:sldId id="374" r:id="rId22"/>
    <p:sldId id="376" r:id="rId23"/>
    <p:sldId id="276" r:id="rId24"/>
    <p:sldId id="375" r:id="rId25"/>
    <p:sldId id="377" r:id="rId26"/>
    <p:sldId id="269" r:id="rId27"/>
    <p:sldId id="378" r:id="rId28"/>
    <p:sldId id="409" r:id="rId29"/>
    <p:sldId id="408" r:id="rId30"/>
    <p:sldId id="379" r:id="rId31"/>
    <p:sldId id="410" r:id="rId32"/>
  </p:sldIdLst>
  <p:sldSz cx="24384000" cy="13716000"/>
  <p:notesSz cx="6858000" cy="9144000"/>
  <p:defaultTextStyle>
    <a:defPPr>
      <a:defRPr lang="en-US"/>
    </a:defPPr>
    <a:lvl1pPr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25"/>
    <a:srgbClr val="FDBE36"/>
    <a:srgbClr val="139FD2"/>
    <a:srgbClr val="E7E7E8"/>
    <a:srgbClr val="CCCCCC"/>
    <a:srgbClr val="E8E8E8"/>
    <a:srgbClr val="70AE45"/>
    <a:srgbClr val="DA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97" autoAdjust="0"/>
    <p:restoredTop sz="31957" autoAdjust="0"/>
  </p:normalViewPr>
  <p:slideViewPr>
    <p:cSldViewPr snapToGrid="0">
      <p:cViewPr varScale="1">
        <p:scale>
          <a:sx n="12" d="100"/>
          <a:sy n="12" d="100"/>
        </p:scale>
        <p:origin x="1890" y="-6"/>
      </p:cViewPr>
      <p:guideLst>
        <p:guide orient="horz" pos="4320"/>
        <p:guide pos="7680"/>
      </p:guideLst>
    </p:cSldViewPr>
  </p:slideViewPr>
  <p:outlineViewPr>
    <p:cViewPr>
      <p:scale>
        <a:sx n="33" d="100"/>
        <a:sy n="33" d="100"/>
      </p:scale>
      <p:origin x="0" y="-9972"/>
    </p:cViewPr>
  </p:outlineViewPr>
  <p:notesTextViewPr>
    <p:cViewPr>
      <p:scale>
        <a:sx n="66" d="100"/>
        <a:sy n="66" d="100"/>
      </p:scale>
      <p:origin x="0" y="0"/>
    </p:cViewPr>
  </p:notesTextViewPr>
  <p:sorterViewPr>
    <p:cViewPr>
      <p:scale>
        <a:sx n="100" d="100"/>
        <a:sy n="100" d="100"/>
      </p:scale>
      <p:origin x="0" y="-182634"/>
    </p:cViewPr>
  </p:sorterViewPr>
  <p:notesViewPr>
    <p:cSldViewPr snapToGrid="0">
      <p:cViewPr>
        <p:scale>
          <a:sx n="66" d="100"/>
          <a:sy n="66" d="100"/>
        </p:scale>
        <p:origin x="2628" y="-46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overlay val="0"/>
    </c:title>
    <c:autoTitleDeleted val="0"/>
    <c:plotArea>
      <c:layout/>
      <c:barChart>
        <c:barDir val="col"/>
        <c:grouping val="clustered"/>
        <c:varyColors val="0"/>
        <c:ser>
          <c:idx val="0"/>
          <c:order val="0"/>
          <c:tx>
            <c:strRef>
              <c:f>Sheet1!$B$1</c:f>
              <c:strCache>
                <c:ptCount val="1"/>
                <c:pt idx="0">
                  <c:v>Email Accounts (Billion)</c:v>
                </c:pt>
              </c:strCache>
            </c:strRef>
          </c:tx>
          <c:spPr>
            <a:solidFill>
              <a:srgbClr val="70AE45"/>
            </a:solidFill>
          </c:spPr>
          <c:invertIfNegative val="0"/>
          <c:cat>
            <c:numRef>
              <c:f>Sheet1!$A$2:$A$4</c:f>
              <c:numCache>
                <c:formatCode>General</c:formatCode>
                <c:ptCount val="3"/>
                <c:pt idx="0">
                  <c:v>2010</c:v>
                </c:pt>
                <c:pt idx="1">
                  <c:v>2013</c:v>
                </c:pt>
                <c:pt idx="2">
                  <c:v>2016</c:v>
                </c:pt>
              </c:numCache>
            </c:numRef>
          </c:cat>
          <c:val>
            <c:numRef>
              <c:f>Sheet1!$B$2:$B$4</c:f>
              <c:numCache>
                <c:formatCode>General</c:formatCode>
                <c:ptCount val="3"/>
                <c:pt idx="0">
                  <c:v>2.9</c:v>
                </c:pt>
                <c:pt idx="1">
                  <c:v>3.6</c:v>
                </c:pt>
                <c:pt idx="2">
                  <c:v>4.3</c:v>
                </c:pt>
              </c:numCache>
            </c:numRef>
          </c:val>
        </c:ser>
        <c:dLbls>
          <c:showLegendKey val="0"/>
          <c:showVal val="0"/>
          <c:showCatName val="0"/>
          <c:showSerName val="0"/>
          <c:showPercent val="0"/>
          <c:showBubbleSize val="0"/>
        </c:dLbls>
        <c:gapWidth val="250"/>
        <c:overlap val="-25"/>
        <c:axId val="666319112"/>
        <c:axId val="666327736"/>
      </c:barChart>
      <c:catAx>
        <c:axId val="666319112"/>
        <c:scaling>
          <c:orientation val="minMax"/>
        </c:scaling>
        <c:delete val="0"/>
        <c:axPos val="b"/>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666327736"/>
        <c:crosses val="autoZero"/>
        <c:auto val="1"/>
        <c:lblAlgn val="ctr"/>
        <c:lblOffset val="100"/>
        <c:noMultiLvlLbl val="0"/>
      </c:catAx>
      <c:valAx>
        <c:axId val="666327736"/>
        <c:scaling>
          <c:orientation val="minMax"/>
        </c:scaling>
        <c:delete val="0"/>
        <c:axPos val="l"/>
        <c:majorGridlines>
          <c:spPr>
            <a:ln>
              <a:solidFill>
                <a:schemeClr val="accent5"/>
              </a:solidFill>
            </a:ln>
          </c:spPr>
        </c:majorGridlines>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666319112"/>
        <c:crosses val="autoZero"/>
        <c:crossBetween val="between"/>
      </c:valAx>
      <c:spPr>
        <a:noFill/>
        <a:ln w="25392">
          <a:noFill/>
        </a:ln>
      </c:spPr>
    </c:plotArea>
    <c:legend>
      <c:legendPos val="b"/>
      <c:layout>
        <c:manualLayout>
          <c:xMode val="edge"/>
          <c:yMode val="edge"/>
          <c:x val="0.21335484703756294"/>
          <c:y val="0.9481427490482609"/>
          <c:w val="0.55143227485908519"/>
          <c:h val="4.8854247948736135E-2"/>
        </c:manualLayout>
      </c:layout>
      <c:overlay val="0"/>
      <c:txPr>
        <a:bodyPr/>
        <a:lstStyle/>
        <a:p>
          <a:pPr>
            <a:defRPr sz="2399">
              <a:latin typeface="Arial" pitchFamily="34" charset="0"/>
              <a:cs typeface="Arial" pitchFamily="34" charset="0"/>
            </a:defRPr>
          </a:pPr>
          <a:endParaRPr lang="en-US"/>
        </a:p>
      </c:txPr>
    </c:legend>
    <c:plotVisOnly val="1"/>
    <c:dispBlanksAs val="gap"/>
    <c:showDLblsOverMax val="0"/>
  </c:chart>
  <c:txPr>
    <a:bodyPr/>
    <a:lstStyle/>
    <a:p>
      <a:pPr>
        <a:defRPr sz="1799"/>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78434347082761"/>
          <c:y val="0.10600332248348887"/>
          <c:w val="0.84136097666690746"/>
          <c:h val="0.75506014235356089"/>
        </c:manualLayout>
      </c:layout>
      <c:pieChart>
        <c:varyColors val="1"/>
        <c:ser>
          <c:idx val="0"/>
          <c:order val="0"/>
          <c:tx>
            <c:strRef>
              <c:f>Sheet1!$B$1</c:f>
              <c:strCache>
                <c:ptCount val="1"/>
                <c:pt idx="0">
                  <c:v>Sales</c:v>
                </c:pt>
              </c:strCache>
            </c:strRef>
          </c:tx>
          <c:dPt>
            <c:idx val="0"/>
            <c:bubble3D val="0"/>
            <c:spPr>
              <a:solidFill>
                <a:srgbClr val="70AE45"/>
              </a:solidFill>
            </c:spPr>
          </c:dPt>
          <c:dPt>
            <c:idx val="1"/>
            <c:bubble3D val="0"/>
            <c:spPr>
              <a:solidFill>
                <a:srgbClr val="FDBE36"/>
              </a:solidFill>
            </c:spPr>
          </c:dPt>
          <c:dPt>
            <c:idx val="2"/>
            <c:bubble3D val="0"/>
            <c:spPr>
              <a:solidFill>
                <a:srgbClr val="D31E25"/>
              </a:solidFill>
            </c:spPr>
          </c:dPt>
          <c:dLbls>
            <c:dLbl>
              <c:idx val="0"/>
              <c:layout>
                <c:manualLayout>
                  <c:x val="-0.15794252209299525"/>
                  <c:y val="-9.5963547266682561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1"/>
              <c:layout>
                <c:manualLayout>
                  <c:x val="0.13700249138779527"/>
                  <c:y val="1.9058932672826424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2"/>
              <c:layout>
                <c:manualLayout>
                  <c:x val="0.14558260492667774"/>
                  <c:y val="0.1492989135802576"/>
                </c:manualLayout>
              </c:layout>
              <c:dLblPos val="bestFi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a:lstStyle/>
              <a:p>
                <a:pPr>
                  <a:defRPr sz="4797" b="1">
                    <a:solidFill>
                      <a:schemeClr val="bg1"/>
                    </a:solidFill>
                    <a:latin typeface="Arial" pitchFamily="34" charset="0"/>
                    <a:cs typeface="Arial" pitchFamily="34" charset="0"/>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Sheet1!$A$2:$A$4</c:f>
              <c:strCache>
                <c:ptCount val="3"/>
                <c:pt idx="0">
                  <c:v>1st Qtr</c:v>
                </c:pt>
                <c:pt idx="1">
                  <c:v>2nd Qtr</c:v>
                </c:pt>
                <c:pt idx="2">
                  <c:v>3rd Qtr</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w="25382">
          <a:noFill/>
        </a:ln>
      </c:spPr>
    </c:plotArea>
    <c:plotVisOnly val="1"/>
    <c:dispBlanksAs val="gap"/>
    <c:showDLblsOverMax val="0"/>
  </c:chart>
  <c:txPr>
    <a:bodyPr/>
    <a:lstStyle/>
    <a:p>
      <a:pPr>
        <a:defRPr sz="1799"/>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7731BA-2D0F-4596-9E50-F524129449B0}" type="datetimeFigureOut">
              <a:rPr lang="en-GB" smtClean="0"/>
              <a:t>14/03/2014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0BC581-08BF-4BFC-9937-F0FE1DAAFAEF}" type="slidenum">
              <a:rPr lang="en-GB" smtClean="0"/>
              <a:t>‹#›</a:t>
            </a:fld>
            <a:endParaRPr lang="en-GB"/>
          </a:p>
        </p:txBody>
      </p:sp>
    </p:spTree>
    <p:extLst>
      <p:ext uri="{BB962C8B-B14F-4D97-AF65-F5344CB8AC3E}">
        <p14:creationId xmlns:p14="http://schemas.microsoft.com/office/powerpoint/2010/main" val="299626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rgbClr val="000000"/>
                </a:solidFill>
                <a:effectLst/>
                <a:latin typeface="Arial" panose="020B0604020202020204" pitchFamily="34" charset="0"/>
                <a:ea typeface="Times New Roman" panose="02020603050405020304" pitchFamily="18" charset="0"/>
              </a:rPr>
              <a:t>Let’s begin to look at how traffic generation can help your business</a:t>
            </a:r>
            <a:endParaRPr lang="en-GB"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1</a:t>
            </a:fld>
            <a:endParaRPr lang="en-GB"/>
          </a:p>
        </p:txBody>
      </p:sp>
    </p:spTree>
    <p:extLst>
      <p:ext uri="{BB962C8B-B14F-4D97-AF65-F5344CB8AC3E}">
        <p14:creationId xmlns:p14="http://schemas.microsoft.com/office/powerpoint/2010/main" val="1501189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However, there are four which, IMO, work extremely well and give you the best possible ROI% and, fortunately, I am going to share them with you today! Not only that, I am also going to show you the best way to use them for maximum exposure. I’m sure by looking at the table you, by now, have realised which four I am talking about, so let’s begin.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10</a:t>
            </a:fld>
            <a:endParaRPr lang="en-GB"/>
          </a:p>
        </p:txBody>
      </p:sp>
    </p:spTree>
    <p:extLst>
      <p:ext uri="{BB962C8B-B14F-4D97-AF65-F5344CB8AC3E}">
        <p14:creationId xmlns:p14="http://schemas.microsoft.com/office/powerpoint/2010/main" val="3199848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Before choosing any traffic source you need to go through these 3 simple steps.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will give you a better understanding of which traffic source to choose. Again touching on the K.I.S.S. method, there really is no reason to over complicate things.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when setting up any ad campaign to generate traffic, it’s important to realise who your audience is and how best to get your message in front of them.</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11</a:t>
            </a:fld>
            <a:endParaRPr lang="en-GB"/>
          </a:p>
        </p:txBody>
      </p:sp>
    </p:spTree>
    <p:extLst>
      <p:ext uri="{BB962C8B-B14F-4D97-AF65-F5344CB8AC3E}">
        <p14:creationId xmlns:p14="http://schemas.microsoft.com/office/powerpoint/2010/main" val="1545268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straight in with this pretty awesome stat, a great ROI% from a very small outlay, I think you will agree.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 appreciate not everyone is going to see as big a return as that, plus your overall goal may be more client or indeed lead based.</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Here are a few more impressive stats with regards emails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12</a:t>
            </a:fld>
            <a:endParaRPr lang="en-GB"/>
          </a:p>
        </p:txBody>
      </p:sp>
    </p:spTree>
    <p:extLst>
      <p:ext uri="{BB962C8B-B14F-4D97-AF65-F5344CB8AC3E}">
        <p14:creationId xmlns:p14="http://schemas.microsoft.com/office/powerpoint/2010/main" val="153538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People check their emails on a daily basis and many times more than once.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key to a successful email campaign is to firstly have your client/customer receive it and then secondly to have them open it, it goes without saying that to miss one of these key elements makes your campaign pointless.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Let’s look closely at the benefits email marketing could have for you and your business.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13</a:t>
            </a:fld>
            <a:endParaRPr lang="en-GB"/>
          </a:p>
        </p:txBody>
      </p:sp>
    </p:spTree>
    <p:extLst>
      <p:ext uri="{BB962C8B-B14F-4D97-AF65-F5344CB8AC3E}">
        <p14:creationId xmlns:p14="http://schemas.microsoft.com/office/powerpoint/2010/main" val="2025438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Even though it is simple to set up an email campaign it is very easy to get it wrong and this could lead to dire consequences.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Your email could be reported as spam, if you don’t have prior permission from the receiver, or it may not even end up in their inbox, there are a few simple techniques that we can use to combat these problems and I will show you these further down the line.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14</a:t>
            </a:fld>
            <a:endParaRPr lang="en-GB"/>
          </a:p>
        </p:txBody>
      </p:sp>
    </p:spTree>
    <p:extLst>
      <p:ext uri="{BB962C8B-B14F-4D97-AF65-F5344CB8AC3E}">
        <p14:creationId xmlns:p14="http://schemas.microsoft.com/office/powerpoint/2010/main" val="1028078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0"/>
              </a:spcAft>
            </a:pPr>
            <a:r>
              <a:rPr lang="en-GB" sz="1200" kern="1200" dirty="0" smtClean="0">
                <a:solidFill>
                  <a:schemeClr val="tx1"/>
                </a:solidFill>
                <a:effectLst/>
                <a:latin typeface="+mn-lt"/>
                <a:ea typeface="+mn-ea"/>
                <a:cs typeface="+mn-cs"/>
              </a:rPr>
              <a:t>This furthermore increases the reasons to use emails as a form of both traffic creation and retention of your original clients/customers.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15</a:t>
            </a:fld>
            <a:endParaRPr lang="en-GB"/>
          </a:p>
        </p:txBody>
      </p:sp>
    </p:spTree>
    <p:extLst>
      <p:ext uri="{BB962C8B-B14F-4D97-AF65-F5344CB8AC3E}">
        <p14:creationId xmlns:p14="http://schemas.microsoft.com/office/powerpoint/2010/main" val="2786394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Year on year email accounts are increasing by a staggering amount; it is now the front runner in communication.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may not like it, but most people lead such busy lifestyles that their lives are organised around their email accounts.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It’s fast and effective and you need to take full advantage of this—you need to get your message out there and at present there is no better or more cost effective way of doing that.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16</a:t>
            </a:fld>
            <a:endParaRPr lang="en-GB"/>
          </a:p>
        </p:txBody>
      </p:sp>
    </p:spTree>
    <p:extLst>
      <p:ext uri="{BB962C8B-B14F-4D97-AF65-F5344CB8AC3E}">
        <p14:creationId xmlns:p14="http://schemas.microsoft.com/office/powerpoint/2010/main" val="473288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 we have stated, people lead such busy lifestyles and you yourself probably come within that category. I would be very surprised if you had the time to dedicate to writing out individual emails to individual customers.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good thing is that you don’t have to; you can automate everything by enlisting the help of auto responder.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set your auto responder so that clients/customers will receive emails when you want them to. You can blast out promotions to all addresses on your database at any one given time and you can even automate your responses.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Having an auto responder really does make life so much simpler.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Auto responders provide measurable results that can help immensely with testing and, as they are a trusted site, many more of your emails will hit that all important inbox!</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you have your auto responder, now you need people’s email addresses.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 already have these, awesome, however if you don’t let’s look at some ways that we could possibly get them.</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17</a:t>
            </a:fld>
            <a:endParaRPr lang="en-GB"/>
          </a:p>
        </p:txBody>
      </p:sp>
    </p:spTree>
    <p:extLst>
      <p:ext uri="{BB962C8B-B14F-4D97-AF65-F5344CB8AC3E}">
        <p14:creationId xmlns:p14="http://schemas.microsoft.com/office/powerpoint/2010/main" val="1631732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In what ways can your business acquire a customer’s details?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Here we have mentioned a few but look around and see what your competition is doing, learn from them.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When you start to open your eyes to marketing—and not just internet marketing—you see it taking place everywhere. Implement some of these strategies into your business and watch the money roll in!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You’ve got their email address, so now let’s look at what we send to them and when to make our sales pitch.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18</a:t>
            </a:fld>
            <a:endParaRPr lang="en-GB"/>
          </a:p>
        </p:txBody>
      </p:sp>
    </p:spTree>
    <p:extLst>
      <p:ext uri="{BB962C8B-B14F-4D97-AF65-F5344CB8AC3E}">
        <p14:creationId xmlns:p14="http://schemas.microsoft.com/office/powerpoint/2010/main" val="363943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Here we go through a typical email campaign.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People love a freebie, so give something away. It doesn’t have to be an expensive gift, just something they would perceive as value and as we have discussed this is a great way of getting people onto your list.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Have good quality content and don’t inundate your readers with offer after offer.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Send them value, this could be advice, tips, recipes or even a discount coupon!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Once your readers know that your email regularly contains value, you will get a much higher open rate.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Build a relationship, build trust and then and only then make a pitch.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However this method could be blown out of the water if you know what you have is what they need; if you can solve one of their problems or make their life easier with what you have to offer, than that’s the time for an ad blast/promotion.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We also need to consider how to make our emails more appealing from the start, so let’s look at the possible structure of your emails.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19</a:t>
            </a:fld>
            <a:endParaRPr lang="en-GB"/>
          </a:p>
        </p:txBody>
      </p:sp>
    </p:spTree>
    <p:extLst>
      <p:ext uri="{BB962C8B-B14F-4D97-AF65-F5344CB8AC3E}">
        <p14:creationId xmlns:p14="http://schemas.microsoft.com/office/powerpoint/2010/main" val="2551359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a brief outline of what we are going to cover within this presentation</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2</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All four parts of this structure are vitally important; each one is a key ingredient to your continued success so please always bear these in mind when writing your emails.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20</a:t>
            </a:fld>
            <a:endParaRPr lang="en-GB"/>
          </a:p>
        </p:txBody>
      </p:sp>
    </p:spTree>
    <p:extLst>
      <p:ext uri="{BB962C8B-B14F-4D97-AF65-F5344CB8AC3E}">
        <p14:creationId xmlns:p14="http://schemas.microsoft.com/office/powerpoint/2010/main" val="2193542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Keep your emails simple and know your audience. Do they expect your email to be a novel? Probably not, they don’t have time.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needs to add value to their already busy life and it needs to be quick.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few recommendations are to add video—most email accounts see video as spam and most won’t get through to your readers! </a:t>
            </a:r>
          </a:p>
          <a:p>
            <a:r>
              <a:rPr lang="en-GB" sz="1200" kern="1200" dirty="0" smtClean="0">
                <a:solidFill>
                  <a:schemeClr val="tx1"/>
                </a:solidFill>
                <a:effectLst/>
                <a:latin typeface="+mn-lt"/>
                <a:ea typeface="+mn-ea"/>
                <a:cs typeface="+mn-cs"/>
              </a:rPr>
              <a:t>So to combat this: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1) Take your video and screenshot one of the images.</a:t>
            </a:r>
          </a:p>
          <a:p>
            <a:r>
              <a:rPr lang="en-GB" sz="1200" kern="1200" dirty="0" smtClean="0">
                <a:solidFill>
                  <a:schemeClr val="tx1"/>
                </a:solidFill>
                <a:effectLst/>
                <a:latin typeface="+mn-lt"/>
                <a:ea typeface="+mn-ea"/>
                <a:cs typeface="+mn-cs"/>
              </a:rPr>
              <a:t> 2) Take the image and add an image of a play button over the top.</a:t>
            </a:r>
          </a:p>
          <a:p>
            <a:r>
              <a:rPr lang="en-GB" sz="1200" kern="1200" dirty="0" smtClean="0">
                <a:solidFill>
                  <a:schemeClr val="tx1"/>
                </a:solidFill>
                <a:effectLst/>
                <a:latin typeface="+mn-lt"/>
                <a:ea typeface="+mn-ea"/>
                <a:cs typeface="+mn-cs"/>
              </a:rPr>
              <a:t> 3) Your original image should now look like the start of a video.</a:t>
            </a:r>
          </a:p>
          <a:p>
            <a:r>
              <a:rPr lang="en-GB" sz="1200" kern="1200" dirty="0" smtClean="0">
                <a:solidFill>
                  <a:schemeClr val="tx1"/>
                </a:solidFill>
                <a:effectLst/>
                <a:latin typeface="+mn-lt"/>
                <a:ea typeface="+mn-ea"/>
                <a:cs typeface="+mn-cs"/>
              </a:rPr>
              <a:t> 4) Place this image into your email.</a:t>
            </a:r>
          </a:p>
          <a:p>
            <a:r>
              <a:rPr lang="en-GB" sz="1200" kern="1200" dirty="0" smtClean="0">
                <a:solidFill>
                  <a:schemeClr val="tx1"/>
                </a:solidFill>
                <a:effectLst/>
                <a:latin typeface="+mn-lt"/>
                <a:ea typeface="+mn-ea"/>
                <a:cs typeface="+mn-cs"/>
              </a:rPr>
              <a:t> 5) Attach a hyper-link to that image, so now when people click on the image it takes them to your video!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Implement this into your emails and watch how much more frequently links are viewed within your emails. </a:t>
            </a:r>
          </a:p>
          <a:p>
            <a:endParaRPr lang="en-GB" sz="1200" b="1"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Video has a CTR that is 43x higher than text.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Let’s now look at the benefits of optimizing your emails for mobiles.</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21</a:t>
            </a:fld>
            <a:endParaRPr lang="en-GB"/>
          </a:p>
        </p:txBody>
      </p:sp>
    </p:spTree>
    <p:extLst>
      <p:ext uri="{BB962C8B-B14F-4D97-AF65-F5344CB8AC3E}">
        <p14:creationId xmlns:p14="http://schemas.microsoft.com/office/powerpoint/2010/main" val="3007035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25% of emails sent to cell phones are opened by iPhone.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ONLY 11% are optimized for mobiles.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staggering 64% are deleted that are not optimized!</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Mobile opens accounts for 47 percent of all email opens in June, according to numbers provided by email marketing firm Litmus.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your email list accounts for $100,000 in sales each month, could you afford to wave bye-bye to $44,000 just because your email looks funky on a mobile phone?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22</a:t>
            </a:fld>
            <a:endParaRPr lang="en-GB"/>
          </a:p>
        </p:txBody>
      </p:sp>
    </p:spTree>
    <p:extLst>
      <p:ext uri="{BB962C8B-B14F-4D97-AF65-F5344CB8AC3E}">
        <p14:creationId xmlns:p14="http://schemas.microsoft.com/office/powerpoint/2010/main" val="22022204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Once again let’s have a quick recap of some of the important points we have been through with regards to this presentation.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let’s look at someone successfully using an email campaign.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23</a:t>
            </a:fld>
            <a:endParaRPr lang="en-GB"/>
          </a:p>
        </p:txBody>
      </p:sp>
    </p:spTree>
    <p:extLst>
      <p:ext uri="{BB962C8B-B14F-4D97-AF65-F5344CB8AC3E}">
        <p14:creationId xmlns:p14="http://schemas.microsoft.com/office/powerpoint/2010/main" val="2525526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This account sent just under 1700 emails to his list.  Over a 2 week period it returned $364 in sales.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also created greater exposure for his website and all this was done on autopilot with a relatively small list.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Also consider there was virtually no cost—increase your list and increase your revenue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24</a:t>
            </a:fld>
            <a:endParaRPr lang="en-GB"/>
          </a:p>
        </p:txBody>
      </p:sp>
    </p:spTree>
    <p:extLst>
      <p:ext uri="{BB962C8B-B14F-4D97-AF65-F5344CB8AC3E}">
        <p14:creationId xmlns:p14="http://schemas.microsoft.com/office/powerpoint/2010/main" val="3140716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Taking all this into consideration it does seem like a complex process, however we do offer a solution, with the packages that we offer.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We can tailor make your emails to suit your business; we can monitor and adapt your messages to give you the best ROI% possible.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We can also send out email blasts for any promotions or special offers that you may have, upon your request.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25</a:t>
            </a:fld>
            <a:endParaRPr lang="en-GB"/>
          </a:p>
        </p:txBody>
      </p:sp>
    </p:spTree>
    <p:extLst>
      <p:ext uri="{BB962C8B-B14F-4D97-AF65-F5344CB8AC3E}">
        <p14:creationId xmlns:p14="http://schemas.microsoft.com/office/powerpoint/2010/main" val="2953078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Think back to the first email we saw on email marketing, can you remember what the average return was for a $1 investment?  Yes correct, $40 + now times that by a 100 or a 1000 and you start to understand what returns you can get from a successful campaign.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we can create you a successful campaign; we can even add this procedure into one of the other strategies, which really would be like creating traffic on steroids.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these are the packages we offer now the rest is up to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26</a:t>
            </a:fld>
            <a:endParaRPr lang="en-GB"/>
          </a:p>
        </p:txBody>
      </p:sp>
    </p:spTree>
    <p:extLst>
      <p:ext uri="{BB962C8B-B14F-4D97-AF65-F5344CB8AC3E}">
        <p14:creationId xmlns:p14="http://schemas.microsoft.com/office/powerpoint/2010/main" val="538109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all that’s left to do is to thank you for your time. </a:t>
            </a:r>
          </a:p>
          <a:p>
            <a:pPr lvl="0"/>
            <a:endParaRPr lang="en-GB" sz="1200" kern="1200" smtClean="0">
              <a:solidFill>
                <a:schemeClr val="tx1"/>
              </a:solidFill>
              <a:effectLst/>
              <a:latin typeface="+mn-lt"/>
              <a:ea typeface="+mn-ea"/>
              <a:cs typeface="+mn-cs"/>
            </a:endParaRPr>
          </a:p>
          <a:p>
            <a:pPr lvl="0"/>
            <a:r>
              <a:rPr lang="en-GB" sz="1200" kern="1200" smtClean="0">
                <a:solidFill>
                  <a:schemeClr val="tx1"/>
                </a:solidFill>
                <a:effectLst/>
                <a:latin typeface="+mn-lt"/>
                <a:ea typeface="+mn-ea"/>
                <a:cs typeface="+mn-cs"/>
              </a:rPr>
              <a:t>My </a:t>
            </a:r>
            <a:r>
              <a:rPr lang="en-GB" sz="1200" kern="1200" dirty="0" smtClean="0">
                <a:solidFill>
                  <a:schemeClr val="tx1"/>
                </a:solidFill>
                <a:effectLst/>
                <a:latin typeface="+mn-lt"/>
                <a:ea typeface="+mn-ea"/>
                <a:cs typeface="+mn-cs"/>
              </a:rPr>
              <a:t>wish is that you have found the presentation to be useful and hopefully you can see the potential in introducing traffic generation in your business.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 could quite easily produce masses of quality traffic for your business and would be happy to answer any questions that you may have.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27</a:t>
            </a:fld>
            <a:endParaRPr lang="en-GB"/>
          </a:p>
        </p:txBody>
      </p:sp>
    </p:spTree>
    <p:extLst>
      <p:ext uri="{BB962C8B-B14F-4D97-AF65-F5344CB8AC3E}">
        <p14:creationId xmlns:p14="http://schemas.microsoft.com/office/powerpoint/2010/main" val="561605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These are some of the reasons why you and your business need to be involved with online marketing. In this day and age you must have an internet presence, however it doesn’t end there!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can’t just create a website or write a blog and expect everybody to come and see it; this is where traffic generation plays a massive part.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really isn’t a case of build it and they will come and see it, more a build it, then invite everyone to come and see it—and we can show you how to write the best invitations! </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3</a:t>
            </a:fld>
            <a:endParaRPr lang="en-GB"/>
          </a:p>
        </p:txBody>
      </p:sp>
    </p:spTree>
    <p:extLst>
      <p:ext uri="{BB962C8B-B14F-4D97-AF65-F5344CB8AC3E}">
        <p14:creationId xmlns:p14="http://schemas.microsoft.com/office/powerpoint/2010/main" val="2329664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My name is ____________ I have been in internet marketing for a number of years and throughout these years I have laser targeted my approach to internet marketing and especially the creation of traffic.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 see traffic as the essential ingredient to a successful business and, ultimately, a successful business would indeed struggle if it couldn’t show what it has to offer to potential customers.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4</a:t>
            </a:fld>
            <a:endParaRPr lang="en-GB"/>
          </a:p>
        </p:txBody>
      </p:sp>
    </p:spTree>
    <p:extLst>
      <p:ext uri="{BB962C8B-B14F-4D97-AF65-F5344CB8AC3E}">
        <p14:creationId xmlns:p14="http://schemas.microsoft.com/office/powerpoint/2010/main" val="667824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We have spent a vast amount of time studying and implementing different procedures of traffic creation. This makes us experts in the generation of traffic and we pride ourselves on being able to show you exactly what form of traffic creation would work best for your business.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don’t believe in a one-glove-fits-all proposal and, as such, we tailor make everyone’s campaigns to the specific needs of the individual or their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have numerous ways of helping businesses like yourself and this will be explained fully by the end of this presentation. The presentation will also give you some fantastic tips which, indeed, you could implement today!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5</a:t>
            </a:fld>
            <a:endParaRPr lang="en-GB"/>
          </a:p>
        </p:txBody>
      </p:sp>
    </p:spTree>
    <p:extLst>
      <p:ext uri="{BB962C8B-B14F-4D97-AF65-F5344CB8AC3E}">
        <p14:creationId xmlns:p14="http://schemas.microsoft.com/office/powerpoint/2010/main" val="261173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People use different meanings for K.I.S.S. but I always say – Keep It Super Simple! Whichever task I am faced with I always try to adopt this thought process and find that you make so many problems for yourself when you try to over complicate things.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K.I.S.S. theory can be added to most tasks and once implemented it will make your life run a lot smoother and this presentation will go into more detail about sticking to simple procedures to give maximum returns!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6</a:t>
            </a:fld>
            <a:endParaRPr lang="en-GB"/>
          </a:p>
        </p:txBody>
      </p:sp>
    </p:spTree>
    <p:extLst>
      <p:ext uri="{BB962C8B-B14F-4D97-AF65-F5344CB8AC3E}">
        <p14:creationId xmlns:p14="http://schemas.microsoft.com/office/powerpoint/2010/main" val="3112910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 the majority of the presentation is about traffic and traffic generation, it’s probably best to understand what I mean by traffic and what it could generate for your business. So let me ask you: From the three choices above, which one would most suit your requirements?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It’s also important to say that, even though we have included three options of what traffic would mean to you, I appreciate you may have different ideas of what traffic could do for your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instance, you may require greater brand awareness and, again, this is something we can definitely help with. Just look at traffic as a steady flow of people walking past a shop—now, what you want those people to do when they walk past is entirely up to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7</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It’s not quantity but quality – Now think about this as it’s a vital part of traffic generation.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If you have a pet shop that has a sale on pet food, would it be better to show your sale to 10 pet owners or 100 people who are interested in sport,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with no pets.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Now, times this by a 1000 and you can see the importance of quality traffic—you need the right audience to view what you have to offer and, luckily, we can show you exactly how to do that! </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8</a:t>
            </a:fld>
            <a:endParaRPr lang="en-GB"/>
          </a:p>
        </p:txBody>
      </p:sp>
    </p:spTree>
    <p:extLst>
      <p:ext uri="{BB962C8B-B14F-4D97-AF65-F5344CB8AC3E}">
        <p14:creationId xmlns:p14="http://schemas.microsoft.com/office/powerpoint/2010/main" val="2049144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Facebook Ads are amazing; they give instant results and, if we go back to my example of a pet shop, these guys can get 1000’s of 1000’s of pet owners looking at that pet food sale!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 laser target your audience to your exact requirements and the cost is just as impressive, with you being able to start an ad campaign and generate traffic from as little as $5! You can also display your ad on different platforms; you can appear in someone’s new feed one minute and pop up in the side ads the next minute it really is one of the best forms of traffic generation available.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Google ads has been around for some time but, as Google reaches 80% of global users, it’s not one to miss. The average stats of $2 for $1 spent is another good indication of value for money, once again another simple procedure which can return some superb numbers.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YouTube is often overlooked for traffic creation, mainly because people don’t understand the power of it and how to use it to create traffic. It’s simple and super cost effective. Within this presentation I'm also going to show you how to help rank videos on the high pages of Google!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Email marketing—done correctly this can return an insane ROI% (Return On Investment); it’s extremely low cost, again simple, easy to track and at the press of a button your message can be in front of your readers at the other end of the globe, within seconds!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were to type into Google ‘Traffic Sources’ you would literally have 1000’s of results; the task then is to try and figure out which the best one would be for you. I have used many of the traffic sources on this list; some work better than others and some I have found to be terrible!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9</a:t>
            </a:fld>
            <a:endParaRPr lang="en-GB"/>
          </a:p>
        </p:txBody>
      </p:sp>
    </p:spTree>
    <p:extLst>
      <p:ext uri="{BB962C8B-B14F-4D97-AF65-F5344CB8AC3E}">
        <p14:creationId xmlns:p14="http://schemas.microsoft.com/office/powerpoint/2010/main" val="3784212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DB8E4D5-450E-4C8C-877F-5A21D1ABF523}" type="slidenum">
              <a:rPr lang="en-US"/>
              <a:pPr>
                <a:defRPr/>
              </a:pPr>
              <a:t>‹#›</a:t>
            </a:fld>
            <a:endParaRPr lang="en-US"/>
          </a:p>
        </p:txBody>
      </p:sp>
    </p:spTree>
    <p:extLst>
      <p:ext uri="{BB962C8B-B14F-4D97-AF65-F5344CB8AC3E}">
        <p14:creationId xmlns:p14="http://schemas.microsoft.com/office/powerpoint/2010/main" val="42685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F72EFD4-37FE-4FCC-B4B4-F8BCF1A57CEC}" type="slidenum">
              <a:rPr lang="en-US"/>
              <a:pPr>
                <a:defRPr/>
              </a:pPr>
              <a:t>‹#›</a:t>
            </a:fld>
            <a:endParaRPr lang="en-US"/>
          </a:p>
        </p:txBody>
      </p:sp>
    </p:spTree>
    <p:extLst>
      <p:ext uri="{BB962C8B-B14F-4D97-AF65-F5344CB8AC3E}">
        <p14:creationId xmlns:p14="http://schemas.microsoft.com/office/powerpoint/2010/main" val="400130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46484E3-0DB5-48E1-8FD5-9855090304C7}" type="slidenum">
              <a:rPr lang="en-US"/>
              <a:pPr>
                <a:defRPr/>
              </a:pPr>
              <a:t>‹#›</a:t>
            </a:fld>
            <a:endParaRPr lang="en-US"/>
          </a:p>
        </p:txBody>
      </p:sp>
    </p:spTree>
    <p:extLst>
      <p:ext uri="{BB962C8B-B14F-4D97-AF65-F5344CB8AC3E}">
        <p14:creationId xmlns:p14="http://schemas.microsoft.com/office/powerpoint/2010/main" val="269153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AD1D53-3230-4E9A-A73B-6D20CB2950BD}" type="slidenum">
              <a:rPr lang="en-US"/>
              <a:pPr>
                <a:defRPr/>
              </a:pPr>
              <a:t>‹#›</a:t>
            </a:fld>
            <a:endParaRPr lang="en-US"/>
          </a:p>
        </p:txBody>
      </p:sp>
    </p:spTree>
    <p:extLst>
      <p:ext uri="{BB962C8B-B14F-4D97-AF65-F5344CB8AC3E}">
        <p14:creationId xmlns:p14="http://schemas.microsoft.com/office/powerpoint/2010/main" val="358564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CB4E6DC-E8FC-4CE4-B947-8EB65EF437AF}" type="slidenum">
              <a:rPr lang="en-US"/>
              <a:pPr>
                <a:defRPr/>
              </a:pPr>
              <a:t>‹#›</a:t>
            </a:fld>
            <a:endParaRPr lang="en-US"/>
          </a:p>
        </p:txBody>
      </p:sp>
    </p:spTree>
    <p:extLst>
      <p:ext uri="{BB962C8B-B14F-4D97-AF65-F5344CB8AC3E}">
        <p14:creationId xmlns:p14="http://schemas.microsoft.com/office/powerpoint/2010/main" val="300052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435A2782-3FA9-4B14-A88C-BACBD3C5AABE}" type="slidenum">
              <a:rPr lang="en-US"/>
              <a:pPr>
                <a:defRPr/>
              </a:pPr>
              <a:t>‹#›</a:t>
            </a:fld>
            <a:endParaRPr lang="en-US"/>
          </a:p>
        </p:txBody>
      </p:sp>
    </p:spTree>
    <p:extLst>
      <p:ext uri="{BB962C8B-B14F-4D97-AF65-F5344CB8AC3E}">
        <p14:creationId xmlns:p14="http://schemas.microsoft.com/office/powerpoint/2010/main" val="297319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B2D057AC-A6BA-4F5C-AA5B-12BA08FFEE48}" type="slidenum">
              <a:rPr lang="en-US"/>
              <a:pPr>
                <a:defRPr/>
              </a:pPr>
              <a:t>‹#›</a:t>
            </a:fld>
            <a:endParaRPr lang="en-US"/>
          </a:p>
        </p:txBody>
      </p:sp>
    </p:spTree>
    <p:extLst>
      <p:ext uri="{BB962C8B-B14F-4D97-AF65-F5344CB8AC3E}">
        <p14:creationId xmlns:p14="http://schemas.microsoft.com/office/powerpoint/2010/main" val="30501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C4F8F451-BC40-40DB-9D1E-4660790AD5A0}" type="slidenum">
              <a:rPr lang="en-US"/>
              <a:pPr>
                <a:defRPr/>
              </a:pPr>
              <a:t>‹#›</a:t>
            </a:fld>
            <a:endParaRPr lang="en-US"/>
          </a:p>
        </p:txBody>
      </p:sp>
    </p:spTree>
    <p:extLst>
      <p:ext uri="{BB962C8B-B14F-4D97-AF65-F5344CB8AC3E}">
        <p14:creationId xmlns:p14="http://schemas.microsoft.com/office/powerpoint/2010/main" val="11015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7ED69CFB-E955-4C02-BA2E-DBCE6DCF3605}" type="slidenum">
              <a:rPr lang="en-US"/>
              <a:pPr>
                <a:defRPr/>
              </a:pPr>
              <a:t>‹#›</a:t>
            </a:fld>
            <a:endParaRPr lang="en-US"/>
          </a:p>
        </p:txBody>
      </p:sp>
    </p:spTree>
    <p:extLst>
      <p:ext uri="{BB962C8B-B14F-4D97-AF65-F5344CB8AC3E}">
        <p14:creationId xmlns:p14="http://schemas.microsoft.com/office/powerpoint/2010/main" val="326076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105BF371-7556-4846-A933-F6CF08D9808E}" type="slidenum">
              <a:rPr lang="en-US"/>
              <a:pPr>
                <a:defRPr/>
              </a:pPr>
              <a:t>‹#›</a:t>
            </a:fld>
            <a:endParaRPr lang="en-US"/>
          </a:p>
        </p:txBody>
      </p:sp>
    </p:spTree>
    <p:extLst>
      <p:ext uri="{BB962C8B-B14F-4D97-AF65-F5344CB8AC3E}">
        <p14:creationId xmlns:p14="http://schemas.microsoft.com/office/powerpoint/2010/main" val="76167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819537A-0666-40CA-8B30-F0B5E67CC8CE}" type="slidenum">
              <a:rPr lang="en-US"/>
              <a:pPr>
                <a:defRPr/>
              </a:pPr>
              <a:t>‹#›</a:t>
            </a:fld>
            <a:endParaRPr lang="en-US"/>
          </a:p>
        </p:txBody>
      </p:sp>
    </p:spTree>
    <p:extLst>
      <p:ext uri="{BB962C8B-B14F-4D97-AF65-F5344CB8AC3E}">
        <p14:creationId xmlns:p14="http://schemas.microsoft.com/office/powerpoint/2010/main" val="257598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2E795E7-0585-434F-8CFF-88DC01B42A45}" type="slidenum">
              <a:rPr lang="en-US"/>
              <a:pPr>
                <a:defRPr/>
              </a:pPr>
              <a:t>‹#›</a:t>
            </a:fld>
            <a:endParaRPr lang="en-US"/>
          </a:p>
        </p:txBody>
      </p:sp>
    </p:spTree>
    <p:extLst>
      <p:ext uri="{BB962C8B-B14F-4D97-AF65-F5344CB8AC3E}">
        <p14:creationId xmlns:p14="http://schemas.microsoft.com/office/powerpoint/2010/main" val="329052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96C8927E-D2E0-4F5D-9A95-22FBA2139B01}" type="slidenum">
              <a:rPr lang="en-US"/>
              <a:pPr>
                <a:defRPr/>
              </a:pPr>
              <a:t>‹#›</a:t>
            </a:fld>
            <a:endParaRPr lang="en-US"/>
          </a:p>
        </p:txBody>
      </p:sp>
    </p:spTree>
    <p:extLst>
      <p:ext uri="{BB962C8B-B14F-4D97-AF65-F5344CB8AC3E}">
        <p14:creationId xmlns:p14="http://schemas.microsoft.com/office/powerpoint/2010/main" val="286063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1FE7F91F-3120-4744-94B7-DC89E07827B1}" type="slidenum">
              <a:rPr lang="en-US"/>
              <a:pPr>
                <a:defRPr/>
              </a:pPr>
              <a:t>‹#›</a:t>
            </a:fld>
            <a:endParaRPr lang="en-US"/>
          </a:p>
        </p:txBody>
      </p:sp>
    </p:spTree>
    <p:extLst>
      <p:ext uri="{BB962C8B-B14F-4D97-AF65-F5344CB8AC3E}">
        <p14:creationId xmlns:p14="http://schemas.microsoft.com/office/powerpoint/2010/main" val="264446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79F99F60-F423-4E70-AEC6-53BF67D09161}" type="slidenum">
              <a:rPr lang="en-US"/>
              <a:pPr>
                <a:defRPr/>
              </a:pPr>
              <a:t>‹#›</a:t>
            </a:fld>
            <a:endParaRPr lang="en-US"/>
          </a:p>
        </p:txBody>
      </p:sp>
    </p:spTree>
    <p:extLst>
      <p:ext uri="{BB962C8B-B14F-4D97-AF65-F5344CB8AC3E}">
        <p14:creationId xmlns:p14="http://schemas.microsoft.com/office/powerpoint/2010/main" val="225317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6014CA6-7B6B-4867-8001-754BB6F50253}" type="slidenum">
              <a:rPr lang="en-US"/>
              <a:pPr>
                <a:defRPr/>
              </a:pPr>
              <a:t>‹#›</a:t>
            </a:fld>
            <a:endParaRPr lang="en-US"/>
          </a:p>
        </p:txBody>
      </p:sp>
    </p:spTree>
    <p:extLst>
      <p:ext uri="{BB962C8B-B14F-4D97-AF65-F5344CB8AC3E}">
        <p14:creationId xmlns:p14="http://schemas.microsoft.com/office/powerpoint/2010/main" val="335095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E8B7B0F-7881-4F27-A62D-34EBD03F25E4}" type="slidenum">
              <a:rPr lang="en-US"/>
              <a:pPr>
                <a:defRPr/>
              </a:pPr>
              <a:t>‹#›</a:t>
            </a:fld>
            <a:endParaRPr lang="en-US"/>
          </a:p>
        </p:txBody>
      </p:sp>
    </p:spTree>
    <p:extLst>
      <p:ext uri="{BB962C8B-B14F-4D97-AF65-F5344CB8AC3E}">
        <p14:creationId xmlns:p14="http://schemas.microsoft.com/office/powerpoint/2010/main" val="313586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AEF13CF4-F28C-4A7D-BB72-F78EC709E58C}" type="slidenum">
              <a:rPr lang="en-US"/>
              <a:pPr>
                <a:defRPr/>
              </a:pPr>
              <a:t>‹#›</a:t>
            </a:fld>
            <a:endParaRPr lang="en-US"/>
          </a:p>
        </p:txBody>
      </p:sp>
    </p:spTree>
    <p:extLst>
      <p:ext uri="{BB962C8B-B14F-4D97-AF65-F5344CB8AC3E}">
        <p14:creationId xmlns:p14="http://schemas.microsoft.com/office/powerpoint/2010/main" val="135355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3E654058-7AA1-4004-BA79-2EA12EDBD3C9}" type="slidenum">
              <a:rPr lang="en-US"/>
              <a:pPr>
                <a:defRPr/>
              </a:pPr>
              <a:t>‹#›</a:t>
            </a:fld>
            <a:endParaRPr lang="en-US"/>
          </a:p>
        </p:txBody>
      </p:sp>
    </p:spTree>
    <p:extLst>
      <p:ext uri="{BB962C8B-B14F-4D97-AF65-F5344CB8AC3E}">
        <p14:creationId xmlns:p14="http://schemas.microsoft.com/office/powerpoint/2010/main" val="374545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20D59E1-9858-4FE0-849E-23AD6F7CC74A}" type="slidenum">
              <a:rPr lang="en-US"/>
              <a:pPr>
                <a:defRPr/>
              </a:pPr>
              <a:t>‹#›</a:t>
            </a:fld>
            <a:endParaRPr lang="en-US"/>
          </a:p>
        </p:txBody>
      </p:sp>
    </p:spTree>
    <p:extLst>
      <p:ext uri="{BB962C8B-B14F-4D97-AF65-F5344CB8AC3E}">
        <p14:creationId xmlns:p14="http://schemas.microsoft.com/office/powerpoint/2010/main" val="1275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E28AD5E-3B49-4083-8A51-C1FAA1FEF700}" type="slidenum">
              <a:rPr lang="en-US"/>
              <a:pPr>
                <a:defRPr/>
              </a:pPr>
              <a:t>‹#›</a:t>
            </a:fld>
            <a:endParaRPr lang="en-US"/>
          </a:p>
        </p:txBody>
      </p:sp>
    </p:spTree>
    <p:extLst>
      <p:ext uri="{BB962C8B-B14F-4D97-AF65-F5344CB8AC3E}">
        <p14:creationId xmlns:p14="http://schemas.microsoft.com/office/powerpoint/2010/main" val="294638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6ECF76D7-DAF4-4DFF-9714-C020D4454DC3}" type="slidenum">
              <a:rPr lang="en-US"/>
              <a:pPr>
                <a:defRPr/>
              </a:pPr>
              <a:t>‹#›</a:t>
            </a:fld>
            <a:endParaRPr lang="en-US"/>
          </a:p>
        </p:txBody>
      </p:sp>
    </p:spTree>
    <p:extLst>
      <p:ext uri="{BB962C8B-B14F-4D97-AF65-F5344CB8AC3E}">
        <p14:creationId xmlns:p14="http://schemas.microsoft.com/office/powerpoint/2010/main" val="395732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6F26D357-5EB2-4DE7-897A-B1ACCC0F0DAE}" type="slidenum">
              <a:rPr lang="en-US"/>
              <a:pPr>
                <a:defRPr/>
              </a:pPr>
              <a:t>‹#›</a:t>
            </a:fld>
            <a:endParaRPr lang="en-US"/>
          </a:p>
        </p:txBody>
      </p:sp>
    </p:spTree>
    <p:extLst>
      <p:ext uri="{BB962C8B-B14F-4D97-AF65-F5344CB8AC3E}">
        <p14:creationId xmlns:p14="http://schemas.microsoft.com/office/powerpoint/2010/main" val="271499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A8A2A467-3A8C-425F-A08B-F0A43615B79D}" type="slidenum">
              <a:rPr lang="en-US"/>
              <a:pPr>
                <a:defRPr/>
              </a:pPr>
              <a:t>‹#›</a:t>
            </a:fld>
            <a:endParaRPr lang="en-US"/>
          </a:p>
        </p:txBody>
      </p:sp>
    </p:spTree>
    <p:extLst>
      <p:ext uri="{BB962C8B-B14F-4D97-AF65-F5344CB8AC3E}">
        <p14:creationId xmlns:p14="http://schemas.microsoft.com/office/powerpoint/2010/main" val="405232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9BB776B-4C09-4708-8FC1-8CF601116D2B}" type="slidenum">
              <a:rPr lang="en-US"/>
              <a:pPr>
                <a:defRPr/>
              </a:pPr>
              <a:t>‹#›</a:t>
            </a:fld>
            <a:endParaRPr lang="en-US"/>
          </a:p>
        </p:txBody>
      </p:sp>
    </p:spTree>
    <p:extLst>
      <p:ext uri="{BB962C8B-B14F-4D97-AF65-F5344CB8AC3E}">
        <p14:creationId xmlns:p14="http://schemas.microsoft.com/office/powerpoint/2010/main" val="33597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767BE8E-B377-4965-983F-AF954D0CE56D}" type="slidenum">
              <a:rPr lang="en-US"/>
              <a:pPr>
                <a:defRPr/>
              </a:pPr>
              <a:t>‹#›</a:t>
            </a:fld>
            <a:endParaRPr lang="en-US"/>
          </a:p>
        </p:txBody>
      </p:sp>
    </p:spTree>
    <p:extLst>
      <p:ext uri="{BB962C8B-B14F-4D97-AF65-F5344CB8AC3E}">
        <p14:creationId xmlns:p14="http://schemas.microsoft.com/office/powerpoint/2010/main" val="385364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2AF9870-A49D-4E0B-AF55-759055B23787}" type="slidenum">
              <a:rPr lang="en-US"/>
              <a:pPr>
                <a:defRPr/>
              </a:pPr>
              <a:t>‹#›</a:t>
            </a:fld>
            <a:endParaRPr lang="en-US"/>
          </a:p>
        </p:txBody>
      </p:sp>
    </p:spTree>
    <p:extLst>
      <p:ext uri="{BB962C8B-B14F-4D97-AF65-F5344CB8AC3E}">
        <p14:creationId xmlns:p14="http://schemas.microsoft.com/office/powerpoint/2010/main" val="418076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D586801B-49B4-4E96-A819-12B6CDF2EB80}" type="slidenum">
              <a:rPr lang="en-US"/>
              <a:pPr>
                <a:defRPr/>
              </a:pPr>
              <a:t>‹#›</a:t>
            </a:fld>
            <a:endParaRPr lang="en-US"/>
          </a:p>
        </p:txBody>
      </p:sp>
    </p:spTree>
    <p:extLst>
      <p:ext uri="{BB962C8B-B14F-4D97-AF65-F5344CB8AC3E}">
        <p14:creationId xmlns:p14="http://schemas.microsoft.com/office/powerpoint/2010/main" val="18985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8E3412C-814B-4C04-B88B-738364700C21}" type="slidenum">
              <a:rPr lang="en-US"/>
              <a:pPr>
                <a:defRPr/>
              </a:pPr>
              <a:t>‹#›</a:t>
            </a:fld>
            <a:endParaRPr lang="en-US"/>
          </a:p>
        </p:txBody>
      </p:sp>
    </p:spTree>
    <p:extLst>
      <p:ext uri="{BB962C8B-B14F-4D97-AF65-F5344CB8AC3E}">
        <p14:creationId xmlns:p14="http://schemas.microsoft.com/office/powerpoint/2010/main" val="282866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2A702F4A-69D5-4952-B92B-14DFA61360CA}" type="slidenum">
              <a:rPr lang="en-US"/>
              <a:pPr>
                <a:defRPr/>
              </a:pPr>
              <a:t>‹#›</a:t>
            </a:fld>
            <a:endParaRPr lang="en-US"/>
          </a:p>
        </p:txBody>
      </p:sp>
    </p:spTree>
    <p:extLst>
      <p:ext uri="{BB962C8B-B14F-4D97-AF65-F5344CB8AC3E}">
        <p14:creationId xmlns:p14="http://schemas.microsoft.com/office/powerpoint/2010/main" val="288176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1A2ABE4B-3CB0-42B7-ADC1-1B0ECF8FC02D}" type="slidenum">
              <a:rPr lang="en-US"/>
              <a:pPr>
                <a:defRPr/>
              </a:pPr>
              <a:t>‹#›</a:t>
            </a:fld>
            <a:endParaRPr lang="en-US"/>
          </a:p>
        </p:txBody>
      </p:sp>
    </p:spTree>
    <p:extLst>
      <p:ext uri="{BB962C8B-B14F-4D97-AF65-F5344CB8AC3E}">
        <p14:creationId xmlns:p14="http://schemas.microsoft.com/office/powerpoint/2010/main" val="232739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16A7A78-4C6E-4C48-9F2B-27E04706C47A}" type="slidenum">
              <a:rPr lang="en-US"/>
              <a:pPr>
                <a:defRPr/>
              </a:pPr>
              <a:t>‹#›</a:t>
            </a:fld>
            <a:endParaRPr lang="en-US"/>
          </a:p>
        </p:txBody>
      </p:sp>
    </p:spTree>
    <p:extLst>
      <p:ext uri="{BB962C8B-B14F-4D97-AF65-F5344CB8AC3E}">
        <p14:creationId xmlns:p14="http://schemas.microsoft.com/office/powerpoint/2010/main" val="341549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5B17E7C6-DB6E-4A42-8D44-A7079CE5D598}" type="slidenum">
              <a:rPr lang="en-US"/>
              <a:pPr>
                <a:defRPr/>
              </a:pPr>
              <a:t>‹#›</a:t>
            </a:fld>
            <a:endParaRPr lang="en-US"/>
          </a:p>
        </p:txBody>
      </p:sp>
    </p:spTree>
    <p:extLst>
      <p:ext uri="{BB962C8B-B14F-4D97-AF65-F5344CB8AC3E}">
        <p14:creationId xmlns:p14="http://schemas.microsoft.com/office/powerpoint/2010/main" val="23126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AC858265-69B6-4B1A-9598-8D9E43BB9111}" type="slidenum">
              <a:rPr lang="en-US"/>
              <a:pPr>
                <a:defRPr/>
              </a:pPr>
              <a:t>‹#›</a:t>
            </a:fld>
            <a:endParaRPr lang="en-US"/>
          </a:p>
        </p:txBody>
      </p:sp>
    </p:spTree>
    <p:extLst>
      <p:ext uri="{BB962C8B-B14F-4D97-AF65-F5344CB8AC3E}">
        <p14:creationId xmlns:p14="http://schemas.microsoft.com/office/powerpoint/2010/main" val="50048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784602DC-1C7A-441C-99D4-90ED0352845F}" type="slidenum">
              <a:rPr lang="en-US"/>
              <a:pPr>
                <a:defRPr/>
              </a:pPr>
              <a:t>‹#›</a:t>
            </a:fld>
            <a:endParaRPr lang="en-US"/>
          </a:p>
        </p:txBody>
      </p:sp>
    </p:spTree>
    <p:extLst>
      <p:ext uri="{BB962C8B-B14F-4D97-AF65-F5344CB8AC3E}">
        <p14:creationId xmlns:p14="http://schemas.microsoft.com/office/powerpoint/2010/main" val="63902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F575DE74-A06A-4662-9D3A-B0E216BC8460}" type="slidenum">
              <a:rPr lang="en-US"/>
              <a:pPr>
                <a:defRPr/>
              </a:pPr>
              <a:t>‹#›</a:t>
            </a:fld>
            <a:endParaRPr lang="en-US"/>
          </a:p>
        </p:txBody>
      </p:sp>
    </p:spTree>
    <p:extLst>
      <p:ext uri="{BB962C8B-B14F-4D97-AF65-F5344CB8AC3E}">
        <p14:creationId xmlns:p14="http://schemas.microsoft.com/office/powerpoint/2010/main" val="257577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BB80913-C02C-49B6-87A0-B3BFFFDA3F9B}" type="slidenum">
              <a:rPr lang="en-US"/>
              <a:pPr>
                <a:defRPr/>
              </a:pPr>
              <a:t>‹#›</a:t>
            </a:fld>
            <a:endParaRPr lang="en-US"/>
          </a:p>
        </p:txBody>
      </p:sp>
    </p:spTree>
    <p:extLst>
      <p:ext uri="{BB962C8B-B14F-4D97-AF65-F5344CB8AC3E}">
        <p14:creationId xmlns:p14="http://schemas.microsoft.com/office/powerpoint/2010/main" val="2732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2F9495-B6CF-43AC-917C-449DCA6A200D}" type="slidenum">
              <a:rPr lang="en-US"/>
              <a:pPr>
                <a:defRPr/>
              </a:pPr>
              <a:t>‹#›</a:t>
            </a:fld>
            <a:endParaRPr lang="en-US"/>
          </a:p>
        </p:txBody>
      </p:sp>
    </p:spTree>
    <p:extLst>
      <p:ext uri="{BB962C8B-B14F-4D97-AF65-F5344CB8AC3E}">
        <p14:creationId xmlns:p14="http://schemas.microsoft.com/office/powerpoint/2010/main" val="88634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867716C8-FDA2-49AA-A44E-88ADB2770561}" type="slidenum">
              <a:rPr lang="en-US"/>
              <a:pPr>
                <a:defRPr/>
              </a:pPr>
              <a:t>‹#›</a:t>
            </a:fld>
            <a:endParaRPr lang="en-US"/>
          </a:p>
        </p:txBody>
      </p:sp>
    </p:spTree>
    <p:extLst>
      <p:ext uri="{BB962C8B-B14F-4D97-AF65-F5344CB8AC3E}">
        <p14:creationId xmlns:p14="http://schemas.microsoft.com/office/powerpoint/2010/main" val="292263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3266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885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310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76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72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919AF270-C3CF-49A1-8DF3-C7517900ED4E}" type="slidenum">
              <a:rPr lang="en-US"/>
              <a:pPr>
                <a:defRPr/>
              </a:pPr>
              <a:t>‹#›</a:t>
            </a:fld>
            <a:endParaRPr lang="en-US"/>
          </a:p>
        </p:txBody>
      </p:sp>
    </p:spTree>
    <p:extLst>
      <p:ext uri="{BB962C8B-B14F-4D97-AF65-F5344CB8AC3E}">
        <p14:creationId xmlns:p14="http://schemas.microsoft.com/office/powerpoint/2010/main" val="169628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2005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01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97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157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096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045E5563-6284-447B-9C67-EC73D86F8A2E}" type="slidenum">
              <a:rPr lang="en-US"/>
              <a:pPr>
                <a:defRPr/>
              </a:pPr>
              <a:t>‹#›</a:t>
            </a:fld>
            <a:endParaRPr lang="en-US"/>
          </a:p>
        </p:txBody>
      </p:sp>
    </p:spTree>
    <p:extLst>
      <p:ext uri="{BB962C8B-B14F-4D97-AF65-F5344CB8AC3E}">
        <p14:creationId xmlns:p14="http://schemas.microsoft.com/office/powerpoint/2010/main" val="231462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C20E72E9-8693-4CC1-804F-64036F730F99}" type="slidenum">
              <a:rPr lang="en-US"/>
              <a:pPr>
                <a:defRPr/>
              </a:pPr>
              <a:t>‹#›</a:t>
            </a:fld>
            <a:endParaRPr lang="en-US"/>
          </a:p>
        </p:txBody>
      </p:sp>
    </p:spTree>
    <p:extLst>
      <p:ext uri="{BB962C8B-B14F-4D97-AF65-F5344CB8AC3E}">
        <p14:creationId xmlns:p14="http://schemas.microsoft.com/office/powerpoint/2010/main" val="412118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F283081-9E36-4BFD-B87E-F70A09F9DFAF}" type="slidenum">
              <a:rPr lang="en-US"/>
              <a:pPr>
                <a:defRPr/>
              </a:pPr>
              <a:t>‹#›</a:t>
            </a:fld>
            <a:endParaRPr lang="en-US"/>
          </a:p>
        </p:txBody>
      </p:sp>
    </p:spTree>
    <p:extLst>
      <p:ext uri="{BB962C8B-B14F-4D97-AF65-F5344CB8AC3E}">
        <p14:creationId xmlns:p14="http://schemas.microsoft.com/office/powerpoint/2010/main" val="86827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40A81215-6094-4606-8BBE-BC9E82C03C91}" type="slidenum">
              <a:rPr lang="en-US"/>
              <a:pPr>
                <a:defRPr/>
              </a:pPr>
              <a:t>‹#›</a:t>
            </a:fld>
            <a:endParaRPr lang="en-US"/>
          </a:p>
        </p:txBody>
      </p:sp>
    </p:spTree>
    <p:extLst>
      <p:ext uri="{BB962C8B-B14F-4D97-AF65-F5344CB8AC3E}">
        <p14:creationId xmlns:p14="http://schemas.microsoft.com/office/powerpoint/2010/main" val="385187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3009DB7E-EF7A-4F3F-A372-41348EABE33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0004BDC-5B11-4D9D-9655-70A8FC1B09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Text Box 1"/>
          <p:cNvSpPr txBox="1">
            <a:spLocks noGrp="1" noChangeArrowheads="1"/>
          </p:cNvSpPr>
          <p:nvPr>
            <p:ph type="sldNum" sz="quarter" idx="4"/>
          </p:nvPr>
        </p:nvSpPr>
        <p:spPr bwMode="auto">
          <a:xfrm>
            <a:off x="24526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1539D958-FD59-4085-B037-494BC13926D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Text Box 1"/>
          <p:cNvSpPr txBox="1">
            <a:spLocks noGrp="1" noChangeArrowheads="1"/>
          </p:cNvSpPr>
          <p:nvPr>
            <p:ph type="sldNum" sz="quarter" idx="4"/>
          </p:nvPr>
        </p:nvSpPr>
        <p:spPr bwMode="auto">
          <a:xfrm>
            <a:off x="25034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FBA83FD-CC1D-4B8C-86EC-A3061FD4535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35.xml"/><Relationship Id="rId4" Type="http://schemas.openxmlformats.org/officeDocument/2006/relationships/image" Target="../media/image10.tmp"/></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grpSp>
        <p:nvGrpSpPr>
          <p:cNvPr id="5122" name="Group 4"/>
          <p:cNvGrpSpPr>
            <a:grpSpLocks/>
          </p:cNvGrpSpPr>
          <p:nvPr/>
        </p:nvGrpSpPr>
        <p:grpSpPr bwMode="auto">
          <a:xfrm>
            <a:off x="2438400" y="4648200"/>
            <a:ext cx="9742488" cy="5029200"/>
            <a:chOff x="0" y="0"/>
            <a:chExt cx="6137" cy="3168"/>
          </a:xfrm>
        </p:grpSpPr>
        <p:sp>
          <p:nvSpPr>
            <p:cNvPr id="5124" name="Line 1"/>
            <p:cNvSpPr>
              <a:spLocks noChangeShapeType="1"/>
            </p:cNvSpPr>
            <p:nvPr/>
          </p:nvSpPr>
          <p:spPr bwMode="auto">
            <a:xfrm>
              <a:off x="8" y="0"/>
              <a:ext cx="6129"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125" name="Rectangle 2"/>
            <p:cNvSpPr>
              <a:spLocks/>
            </p:cNvSpPr>
            <p:nvPr/>
          </p:nvSpPr>
          <p:spPr bwMode="auto">
            <a:xfrm>
              <a:off x="0" y="672"/>
              <a:ext cx="5704"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9600" dirty="0" smtClean="0">
                  <a:solidFill>
                    <a:srgbClr val="1E1D1D"/>
                  </a:solidFill>
                  <a:latin typeface="Bebas Neue" pitchFamily="34" charset="0"/>
                  <a:ea typeface="Bebas Neue" pitchFamily="34" charset="0"/>
                  <a:cs typeface="Bebas Neue" pitchFamily="34" charset="0"/>
                  <a:sym typeface="Bebas Neue" pitchFamily="34" charset="0"/>
                </a:rPr>
                <a:t>Local </a:t>
              </a:r>
              <a:r>
                <a:rPr lang="en-GB" sz="9600" dirty="0">
                  <a:solidFill>
                    <a:srgbClr val="1E1D1D"/>
                  </a:solidFill>
                  <a:latin typeface="Bebas Neue" pitchFamily="34" charset="0"/>
                  <a:ea typeface="Bebas Neue" pitchFamily="34" charset="0"/>
                  <a:cs typeface="Bebas Neue" pitchFamily="34" charset="0"/>
                  <a:sym typeface="Bebas Neue" pitchFamily="34" charset="0"/>
                </a:rPr>
                <a:t>Traffic </a:t>
              </a:r>
              <a:r>
                <a:rPr lang="en-GB" sz="9600" dirty="0" smtClean="0">
                  <a:solidFill>
                    <a:srgbClr val="1E1D1D"/>
                  </a:solidFill>
                  <a:latin typeface="Bebas Neue" pitchFamily="34" charset="0"/>
                  <a:ea typeface="Bebas Neue" pitchFamily="34" charset="0"/>
                  <a:cs typeface="Bebas Neue" pitchFamily="34" charset="0"/>
                  <a:sym typeface="Bebas Neue" pitchFamily="34" charset="0"/>
                </a:rPr>
                <a:t>Blueprint</a:t>
              </a:r>
            </a:p>
            <a:p>
              <a:pPr algn="l">
                <a:lnSpc>
                  <a:spcPct val="80000"/>
                </a:lnSpc>
              </a:pPr>
              <a:r>
                <a:rPr lang="en-GB" sz="6600" dirty="0" smtClean="0">
                  <a:solidFill>
                    <a:srgbClr val="1E1D1D"/>
                  </a:solidFill>
                  <a:latin typeface="Bebas Neue" pitchFamily="34" charset="0"/>
                  <a:ea typeface="Bebas Neue" pitchFamily="34" charset="0"/>
                  <a:cs typeface="Bebas Neue" pitchFamily="34" charset="0"/>
                  <a:sym typeface="Bebas Neue" pitchFamily="34" charset="0"/>
                </a:rPr>
                <a:t>Online profit </a:t>
              </a:r>
              <a:r>
                <a:rPr lang="en-GB" sz="6600" dirty="0">
                  <a:solidFill>
                    <a:srgbClr val="1E1D1D"/>
                  </a:solidFill>
                  <a:latin typeface="Bebas Neue" pitchFamily="34" charset="0"/>
                  <a:ea typeface="Bebas Neue" pitchFamily="34" charset="0"/>
                  <a:cs typeface="Bebas Neue" pitchFamily="34" charset="0"/>
                  <a:sym typeface="Bebas Neue" pitchFamily="34" charset="0"/>
                </a:rPr>
                <a:t>Strategies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126" name="Rectangle 3"/>
            <p:cNvSpPr>
              <a:spLocks/>
            </p:cNvSpPr>
            <p:nvPr/>
          </p:nvSpPr>
          <p:spPr bwMode="auto">
            <a:xfrm>
              <a:off x="40" y="136"/>
              <a:ext cx="5704"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600" dirty="0" smtClean="0">
                  <a:solidFill>
                    <a:schemeClr val="tx1"/>
                  </a:solidFill>
                  <a:latin typeface="Arial" charset="0"/>
                  <a:ea typeface="Helvetica Neue Light" charset="0"/>
                  <a:cs typeface="Arial" charset="0"/>
                  <a:sym typeface="Helvetica Neue Light" charset="0"/>
                </a:rPr>
                <a:t>YOUR NAME YOUR BUSINESS</a:t>
              </a:r>
              <a:endParaRPr lang="en-US" sz="3600" dirty="0">
                <a:solidFill>
                  <a:schemeClr val="tx1"/>
                </a:solidFill>
                <a:latin typeface="Arial" charset="0"/>
                <a:ea typeface="Helvetica Neue Light" charset="0"/>
                <a:cs typeface="Arial" charset="0"/>
                <a:sym typeface="Helvetica Neue Light" charset="0"/>
              </a:endParaRPr>
            </a:p>
          </p:txBody>
        </p:sp>
      </p:gr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85" t="3781" r="7824"/>
          <a:stretch/>
        </p:blipFill>
        <p:spPr>
          <a:xfrm>
            <a:off x="12180888" y="879576"/>
            <a:ext cx="11995608" cy="128364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Top 4 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693150" cy="3759200"/>
            <a:chOff x="0" y="80"/>
            <a:chExt cx="5476" cy="2368"/>
          </a:xfrm>
        </p:grpSpPr>
        <p:sp>
          <p:nvSpPr>
            <p:cNvPr id="48149" name="Rectangle 2"/>
            <p:cNvSpPr>
              <a:spLocks/>
            </p:cNvSpPr>
            <p:nvPr/>
          </p:nvSpPr>
          <p:spPr bwMode="auto">
            <a:xfrm>
              <a:off x="4"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dirty="0"/>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reach</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Double investment</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 CTR</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Highly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1563" cy="3717925"/>
            <a:chOff x="0" y="96"/>
            <a:chExt cx="5475" cy="2342"/>
          </a:xfrm>
        </p:grpSpPr>
        <p:sp>
          <p:nvSpPr>
            <p:cNvPr id="48145" name="Rectangle 7"/>
            <p:cNvSpPr>
              <a:spLocks/>
            </p:cNvSpPr>
            <p:nvPr/>
          </p:nvSpPr>
          <p:spPr bwMode="auto">
            <a:xfrm>
              <a:off x="3" y="726"/>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chemeClr val="tx1"/>
                  </a:solidFill>
                  <a:latin typeface="Bebas Neue" pitchFamily="34" charset="0"/>
                  <a:ea typeface="Bebas Neue" pitchFamily="34" charset="0"/>
                  <a:cs typeface="Bebas Neue" pitchFamily="34" charset="0"/>
                  <a:sym typeface="Bebas Neue" pitchFamily="34" charset="0"/>
                </a:rPr>
                <a:t>Email marketing</a:t>
              </a:r>
              <a:endParaRPr lang="en-US" sz="7200" dirty="0">
                <a:solidFill>
                  <a:schemeClr val="tx1"/>
                </a:solidFill>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Extremely low cost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a:t>
              </a: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Easy to track</a:t>
              </a:r>
            </a:p>
            <a:p>
              <a:pPr marL="977900" indent="-635000" algn="l">
                <a:buClr>
                  <a:srgbClr val="139FD2"/>
                </a:buClr>
                <a:buSzPct val="125000"/>
                <a:buFont typeface="Helvetica Light" charset="0"/>
                <a:buChar char="•"/>
              </a:pPr>
              <a:endParaRPr lang="en-US" sz="3600" dirty="0" smtClean="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89200" y="4178300"/>
            <a:ext cx="8724901" cy="3756025"/>
            <a:chOff x="0" y="80"/>
            <a:chExt cx="5496" cy="2366"/>
          </a:xfrm>
        </p:grpSpPr>
        <p:sp>
          <p:nvSpPr>
            <p:cNvPr id="48140" name="Rectangle 12"/>
            <p:cNvSpPr>
              <a:spLocks/>
            </p:cNvSpPr>
            <p:nvPr/>
          </p:nvSpPr>
          <p:spPr bwMode="auto">
            <a:xfrm>
              <a:off x="2" y="734"/>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Instant results</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Laser targeting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Multiple channels</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694113"/>
            <a:chOff x="0" y="96"/>
            <a:chExt cx="5496" cy="2327"/>
          </a:xfrm>
        </p:grpSpPr>
        <p:sp>
          <p:nvSpPr>
            <p:cNvPr id="48136" name="Rectangle 18"/>
            <p:cNvSpPr>
              <a:spLocks/>
            </p:cNvSpPr>
            <p:nvPr/>
          </p:nvSpPr>
          <p:spPr bwMode="auto">
            <a:xfrm>
              <a:off x="1" y="711"/>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Rank On Google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Autopilot</a:t>
              </a: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27412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4D0749E-300E-499A-88F6-0D5C1A9A798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301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simple steps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3012" name="Group 6"/>
          <p:cNvGrpSpPr>
            <a:grpSpLocks/>
          </p:cNvGrpSpPr>
          <p:nvPr/>
        </p:nvGrpSpPr>
        <p:grpSpPr bwMode="auto">
          <a:xfrm>
            <a:off x="16459200" y="4381500"/>
            <a:ext cx="4597400" cy="6273800"/>
            <a:chOff x="0" y="0"/>
            <a:chExt cx="2896" cy="3952"/>
          </a:xfrm>
        </p:grpSpPr>
        <p:sp>
          <p:nvSpPr>
            <p:cNvPr id="43025" name="Rectangle 2"/>
            <p:cNvSpPr>
              <a:spLocks/>
            </p:cNvSpPr>
            <p:nvPr/>
          </p:nvSpPr>
          <p:spPr bwMode="auto">
            <a:xfrm>
              <a:off x="0" y="3264"/>
              <a:ext cx="28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Will your offer convert when they see it?</a:t>
              </a:r>
              <a:endParaRPr lang="en-US" sz="3600" dirty="0">
                <a:solidFill>
                  <a:srgbClr val="1E1D1D"/>
                </a:solidFill>
                <a:latin typeface="Arial" charset="0"/>
                <a:ea typeface="Helvetica Light" charset="0"/>
                <a:cs typeface="Arial" charset="0"/>
                <a:sym typeface="Helvetica Light" charset="0"/>
              </a:endParaRPr>
            </a:p>
          </p:txBody>
        </p:sp>
        <p:grpSp>
          <p:nvGrpSpPr>
            <p:cNvPr id="43026" name="Group 5"/>
            <p:cNvGrpSpPr>
              <a:grpSpLocks/>
            </p:cNvGrpSpPr>
            <p:nvPr/>
          </p:nvGrpSpPr>
          <p:grpSpPr bwMode="auto">
            <a:xfrm>
              <a:off x="8" y="0"/>
              <a:ext cx="2880" cy="2880"/>
              <a:chOff x="0" y="0"/>
              <a:chExt cx="2880" cy="2880"/>
            </a:xfrm>
          </p:grpSpPr>
          <p:sp>
            <p:nvSpPr>
              <p:cNvPr id="43027" name="Oval 3"/>
              <p:cNvSpPr>
                <a:spLocks/>
              </p:cNvSpPr>
              <p:nvPr/>
            </p:nvSpPr>
            <p:spPr bwMode="auto">
              <a:xfrm>
                <a:off x="0" y="0"/>
                <a:ext cx="2880" cy="2880"/>
              </a:xfrm>
              <a:prstGeom prst="ellipse">
                <a:avLst/>
              </a:prstGeom>
              <a:solidFill>
                <a:srgbClr val="70AE45"/>
              </a:solidFill>
              <a:ln w="25400">
                <a:solidFill>
                  <a:srgbClr val="70AE45"/>
                </a:solidFill>
                <a:miter lim="800000"/>
                <a:headEnd/>
                <a:tailEnd/>
              </a:ln>
            </p:spPr>
            <p:txBody>
              <a:bodyPr lIns="508000" tIns="508000" rIns="508000" bIns="508000"/>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Offer </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28" name="AutoShape 4"/>
              <p:cNvSpPr>
                <a:spLocks/>
              </p:cNvSpPr>
              <p:nvPr/>
            </p:nvSpPr>
            <p:spPr bwMode="auto">
              <a:xfrm>
                <a:off x="1088" y="1640"/>
                <a:ext cx="704" cy="672"/>
              </a:xfrm>
              <a:custGeom>
                <a:avLst/>
                <a:gdLst>
                  <a:gd name="T0" fmla="*/ 0 w 21516"/>
                  <a:gd name="T1" fmla="*/ 0 h 21600"/>
                  <a:gd name="T2" fmla="*/ 0 w 21516"/>
                  <a:gd name="T3" fmla="*/ 0 h 21600"/>
                  <a:gd name="T4" fmla="*/ 0 w 21516"/>
                  <a:gd name="T5" fmla="*/ 0 h 21600"/>
                  <a:gd name="T6" fmla="*/ 0 w 21516"/>
                  <a:gd name="T7" fmla="*/ 0 h 21600"/>
                  <a:gd name="T8" fmla="*/ 0 w 21516"/>
                  <a:gd name="T9" fmla="*/ 0 h 21600"/>
                  <a:gd name="T10" fmla="*/ 0 w 21516"/>
                  <a:gd name="T11" fmla="*/ 0 h 21600"/>
                  <a:gd name="T12" fmla="*/ 0 w 21516"/>
                  <a:gd name="T13" fmla="*/ 0 h 21600"/>
                  <a:gd name="T14" fmla="*/ 0 w 21516"/>
                  <a:gd name="T15" fmla="*/ 0 h 21600"/>
                  <a:gd name="T16" fmla="*/ 0 w 21516"/>
                  <a:gd name="T17" fmla="*/ 0 h 21600"/>
                  <a:gd name="T18" fmla="*/ 0 w 21516"/>
                  <a:gd name="T19" fmla="*/ 0 h 21600"/>
                  <a:gd name="T20" fmla="*/ 0 w 21516"/>
                  <a:gd name="T21" fmla="*/ 0 h 21600"/>
                  <a:gd name="T22" fmla="*/ 0 w 21516"/>
                  <a:gd name="T23" fmla="*/ 0 h 21600"/>
                  <a:gd name="T24" fmla="*/ 0 w 21516"/>
                  <a:gd name="T25" fmla="*/ 0 h 21600"/>
                  <a:gd name="T26" fmla="*/ 0 w 21516"/>
                  <a:gd name="T27" fmla="*/ 0 h 21600"/>
                  <a:gd name="T28" fmla="*/ 0 w 21516"/>
                  <a:gd name="T29" fmla="*/ 0 h 21600"/>
                  <a:gd name="T30" fmla="*/ 0 w 21516"/>
                  <a:gd name="T31" fmla="*/ 0 h 21600"/>
                  <a:gd name="T32" fmla="*/ 0 w 21516"/>
                  <a:gd name="T33" fmla="*/ 0 h 21600"/>
                  <a:gd name="T34" fmla="*/ 0 w 21516"/>
                  <a:gd name="T35" fmla="*/ 0 h 21600"/>
                  <a:gd name="T36" fmla="*/ 0 w 21516"/>
                  <a:gd name="T37" fmla="*/ 0 h 21600"/>
                  <a:gd name="T38" fmla="*/ 0 w 21516"/>
                  <a:gd name="T39" fmla="*/ 0 h 21600"/>
                  <a:gd name="T40" fmla="*/ 0 w 21516"/>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516" h="21600">
                    <a:moveTo>
                      <a:pt x="10758" y="12237"/>
                    </a:moveTo>
                    <a:cubicBezTo>
                      <a:pt x="13286" y="12237"/>
                      <a:pt x="15410" y="9250"/>
                      <a:pt x="15947" y="5738"/>
                    </a:cubicBezTo>
                    <a:cubicBezTo>
                      <a:pt x="15311" y="5626"/>
                      <a:pt x="14827" y="5034"/>
                      <a:pt x="14827" y="4320"/>
                    </a:cubicBezTo>
                    <a:cubicBezTo>
                      <a:pt x="14827" y="3522"/>
                      <a:pt x="15427" y="2883"/>
                      <a:pt x="16180" y="2883"/>
                    </a:cubicBezTo>
                    <a:cubicBezTo>
                      <a:pt x="16924" y="2883"/>
                      <a:pt x="17534" y="3522"/>
                      <a:pt x="17534" y="4320"/>
                    </a:cubicBezTo>
                    <a:cubicBezTo>
                      <a:pt x="17534" y="4799"/>
                      <a:pt x="17310" y="5231"/>
                      <a:pt x="16969" y="5494"/>
                    </a:cubicBezTo>
                    <a:cubicBezTo>
                      <a:pt x="16476" y="9833"/>
                      <a:pt x="13877" y="13148"/>
                      <a:pt x="10758" y="13148"/>
                    </a:cubicBezTo>
                    <a:cubicBezTo>
                      <a:pt x="7639" y="13148"/>
                      <a:pt x="5040" y="9833"/>
                      <a:pt x="4547" y="5494"/>
                    </a:cubicBezTo>
                    <a:cubicBezTo>
                      <a:pt x="4206" y="5231"/>
                      <a:pt x="3982" y="4799"/>
                      <a:pt x="3982" y="4320"/>
                    </a:cubicBezTo>
                    <a:cubicBezTo>
                      <a:pt x="3982" y="3522"/>
                      <a:pt x="4592" y="2883"/>
                      <a:pt x="5336" y="2883"/>
                    </a:cubicBezTo>
                    <a:cubicBezTo>
                      <a:pt x="6088" y="2883"/>
                      <a:pt x="6689" y="3522"/>
                      <a:pt x="6689" y="4320"/>
                    </a:cubicBezTo>
                    <a:cubicBezTo>
                      <a:pt x="6689" y="5034"/>
                      <a:pt x="6205" y="5626"/>
                      <a:pt x="5569" y="5738"/>
                    </a:cubicBezTo>
                    <a:cubicBezTo>
                      <a:pt x="6116" y="9250"/>
                      <a:pt x="8230" y="12237"/>
                      <a:pt x="10758" y="12237"/>
                    </a:cubicBezTo>
                    <a:close/>
                    <a:moveTo>
                      <a:pt x="21513" y="20164"/>
                    </a:moveTo>
                    <a:lnTo>
                      <a:pt x="19667" y="0"/>
                    </a:lnTo>
                    <a:lnTo>
                      <a:pt x="1849" y="0"/>
                    </a:lnTo>
                    <a:lnTo>
                      <a:pt x="3" y="20164"/>
                    </a:lnTo>
                    <a:cubicBezTo>
                      <a:pt x="-42" y="20952"/>
                      <a:pt x="523" y="21600"/>
                      <a:pt x="1275" y="21600"/>
                    </a:cubicBezTo>
                    <a:lnTo>
                      <a:pt x="20249" y="21600"/>
                    </a:lnTo>
                    <a:cubicBezTo>
                      <a:pt x="20993" y="21600"/>
                      <a:pt x="21558" y="20952"/>
                      <a:pt x="21513" y="20164"/>
                    </a:cubicBezTo>
                    <a:close/>
                    <a:moveTo>
                      <a:pt x="21513" y="20164"/>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grpSp>
        <p:nvGrpSpPr>
          <p:cNvPr id="3" name="Group 2"/>
          <p:cNvGrpSpPr/>
          <p:nvPr/>
        </p:nvGrpSpPr>
        <p:grpSpPr>
          <a:xfrm>
            <a:off x="2490788" y="4381500"/>
            <a:ext cx="6348412" cy="6273800"/>
            <a:chOff x="2490788" y="4381500"/>
            <a:chExt cx="6348412" cy="6273800"/>
          </a:xfrm>
        </p:grpSpPr>
        <p:sp>
          <p:nvSpPr>
            <p:cNvPr id="43020" name="Rectangle 7"/>
            <p:cNvSpPr>
              <a:spLocks/>
            </p:cNvSpPr>
            <p:nvPr/>
          </p:nvSpPr>
          <p:spPr bwMode="auto">
            <a:xfrm>
              <a:off x="2490788" y="9563100"/>
              <a:ext cx="45985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Who is your target audience?</a:t>
              </a:r>
              <a:endParaRPr lang="en-US" sz="3600" dirty="0">
                <a:solidFill>
                  <a:srgbClr val="1E1D1D"/>
                </a:solidFill>
                <a:latin typeface="Arial" charset="0"/>
                <a:ea typeface="Helvetica Light" charset="0"/>
                <a:cs typeface="Arial" charset="0"/>
                <a:sym typeface="Helvetica Light" charset="0"/>
              </a:endParaRPr>
            </a:p>
          </p:txBody>
        </p:sp>
        <p:grpSp>
          <p:nvGrpSpPr>
            <p:cNvPr id="2" name="Group 1"/>
            <p:cNvGrpSpPr/>
            <p:nvPr/>
          </p:nvGrpSpPr>
          <p:grpSpPr>
            <a:xfrm>
              <a:off x="2500315" y="4381500"/>
              <a:ext cx="4573143" cy="4572000"/>
              <a:chOff x="2500315" y="4381500"/>
              <a:chExt cx="4573143" cy="4572000"/>
            </a:xfrm>
          </p:grpSpPr>
          <p:sp>
            <p:nvSpPr>
              <p:cNvPr id="43023" name="Oval 8"/>
              <p:cNvSpPr>
                <a:spLocks/>
              </p:cNvSpPr>
              <p:nvPr/>
            </p:nvSpPr>
            <p:spPr bwMode="auto">
              <a:xfrm>
                <a:off x="2500315" y="4381500"/>
                <a:ext cx="4573143" cy="4572000"/>
              </a:xfrm>
              <a:prstGeom prst="ellipse">
                <a:avLst/>
              </a:prstGeom>
              <a:solidFill>
                <a:srgbClr val="139FD2"/>
              </a:solidFill>
              <a:ln w="25400">
                <a:solidFill>
                  <a:srgbClr val="139FD2"/>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Demo- graphic</a:t>
                </a:r>
              </a:p>
            </p:txBody>
          </p:sp>
          <p:sp>
            <p:nvSpPr>
              <p:cNvPr id="21" name="AutoShape 11"/>
              <p:cNvSpPr>
                <a:spLocks/>
              </p:cNvSpPr>
              <p:nvPr/>
            </p:nvSpPr>
            <p:spPr bwMode="auto">
              <a:xfrm>
                <a:off x="4254086" y="6985000"/>
                <a:ext cx="1065600" cy="1065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chemeClr val="bg1"/>
              </a:solidFill>
              <a:ln>
                <a:noFill/>
              </a:ln>
            </p:spPr>
            <p:txBody>
              <a:bodyPr lIns="0" tIns="0" rIns="0" bIns="0"/>
              <a:lstStyle/>
              <a:p>
                <a:endParaRPr lang="en-US"/>
              </a:p>
            </p:txBody>
          </p:sp>
        </p:grpSp>
        <p:sp>
          <p:nvSpPr>
            <p:cNvPr id="43022" name="AutoShape 11"/>
            <p:cNvSpPr>
              <a:spLocks/>
            </p:cNvSpPr>
            <p:nvPr/>
          </p:nvSpPr>
          <p:spPr bwMode="auto">
            <a:xfrm>
              <a:off x="7721321" y="5803900"/>
              <a:ext cx="1117879" cy="17145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43014" name="Group 18"/>
          <p:cNvGrpSpPr>
            <a:grpSpLocks/>
          </p:cNvGrpSpPr>
          <p:nvPr/>
        </p:nvGrpSpPr>
        <p:grpSpPr bwMode="auto">
          <a:xfrm>
            <a:off x="9475788" y="4381500"/>
            <a:ext cx="6335712" cy="6883400"/>
            <a:chOff x="0" y="0"/>
            <a:chExt cx="3990" cy="4336"/>
          </a:xfrm>
        </p:grpSpPr>
        <p:sp>
          <p:nvSpPr>
            <p:cNvPr id="43015" name="Rectangle 13"/>
            <p:cNvSpPr>
              <a:spLocks/>
            </p:cNvSpPr>
            <p:nvPr/>
          </p:nvSpPr>
          <p:spPr bwMode="auto">
            <a:xfrm>
              <a:off x="0" y="3304"/>
              <a:ext cx="289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platform will connect with them?</a:t>
              </a:r>
              <a:endParaRPr lang="en-US" sz="3600" dirty="0">
                <a:solidFill>
                  <a:srgbClr val="1E1D1D"/>
                </a:solidFill>
                <a:latin typeface="Arial" charset="0"/>
                <a:ea typeface="Helvetica Light" charset="0"/>
                <a:cs typeface="Arial" charset="0"/>
                <a:sym typeface="Helvetica Light" charset="0"/>
              </a:endParaRPr>
            </a:p>
          </p:txBody>
        </p:sp>
        <p:grpSp>
          <p:nvGrpSpPr>
            <p:cNvPr id="43016" name="Group 16"/>
            <p:cNvGrpSpPr>
              <a:grpSpLocks/>
            </p:cNvGrpSpPr>
            <p:nvPr/>
          </p:nvGrpSpPr>
          <p:grpSpPr bwMode="auto">
            <a:xfrm>
              <a:off x="6" y="0"/>
              <a:ext cx="2880" cy="2880"/>
              <a:chOff x="0" y="0"/>
              <a:chExt cx="2880" cy="2880"/>
            </a:xfrm>
          </p:grpSpPr>
          <p:sp>
            <p:nvSpPr>
              <p:cNvPr id="43018" name="Oval 14"/>
              <p:cNvSpPr>
                <a:spLocks/>
              </p:cNvSpPr>
              <p:nvPr/>
            </p:nvSpPr>
            <p:spPr bwMode="auto">
              <a:xfrm>
                <a:off x="0" y="0"/>
                <a:ext cx="2880" cy="2880"/>
              </a:xfrm>
              <a:prstGeom prst="ellipse">
                <a:avLst/>
              </a:prstGeom>
              <a:solidFill>
                <a:srgbClr val="D31E25"/>
              </a:solidFill>
              <a:ln w="25400">
                <a:solidFill>
                  <a:srgbClr val="E8E8E8"/>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Marketing</a:t>
                </a:r>
              </a:p>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platform</a:t>
                </a:r>
                <a:endParaRPr lang="en-US" sz="48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19" name="AutoShape 15"/>
              <p:cNvSpPr>
                <a:spLocks/>
              </p:cNvSpPr>
              <p:nvPr/>
            </p:nvSpPr>
            <p:spPr bwMode="auto">
              <a:xfrm>
                <a:off x="976" y="1640"/>
                <a:ext cx="808"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5400" y="15660"/>
                    </a:moveTo>
                    <a:cubicBezTo>
                      <a:pt x="5400" y="15963"/>
                      <a:pt x="5598" y="16200"/>
                      <a:pt x="5850" y="16200"/>
                    </a:cubicBezTo>
                    <a:lnTo>
                      <a:pt x="19350" y="16200"/>
                    </a:lnTo>
                    <a:cubicBezTo>
                      <a:pt x="19602" y="16200"/>
                      <a:pt x="19800" y="15963"/>
                      <a:pt x="19800" y="15660"/>
                    </a:cubicBezTo>
                    <a:cubicBezTo>
                      <a:pt x="19800" y="15358"/>
                      <a:pt x="19602" y="15120"/>
                      <a:pt x="19350" y="15120"/>
                    </a:cubicBezTo>
                    <a:lnTo>
                      <a:pt x="5850" y="15120"/>
                    </a:lnTo>
                    <a:cubicBezTo>
                      <a:pt x="5598" y="15120"/>
                      <a:pt x="5400" y="15358"/>
                      <a:pt x="5400" y="15660"/>
                    </a:cubicBezTo>
                    <a:close/>
                    <a:moveTo>
                      <a:pt x="16200" y="19440"/>
                    </a:moveTo>
                    <a:cubicBezTo>
                      <a:pt x="16200" y="20628"/>
                      <a:pt x="17010" y="21600"/>
                      <a:pt x="18000" y="21600"/>
                    </a:cubicBezTo>
                    <a:cubicBezTo>
                      <a:pt x="18990" y="21600"/>
                      <a:pt x="19800" y="20628"/>
                      <a:pt x="19800" y="19440"/>
                    </a:cubicBezTo>
                    <a:cubicBezTo>
                      <a:pt x="19800" y="18252"/>
                      <a:pt x="18990" y="17280"/>
                      <a:pt x="18000" y="17280"/>
                    </a:cubicBezTo>
                    <a:cubicBezTo>
                      <a:pt x="17010" y="17280"/>
                      <a:pt x="16200" y="18252"/>
                      <a:pt x="16200" y="19440"/>
                    </a:cubicBezTo>
                    <a:close/>
                    <a:moveTo>
                      <a:pt x="5400" y="19440"/>
                    </a:moveTo>
                    <a:cubicBezTo>
                      <a:pt x="5400" y="20628"/>
                      <a:pt x="6210" y="21600"/>
                      <a:pt x="7200" y="21600"/>
                    </a:cubicBezTo>
                    <a:cubicBezTo>
                      <a:pt x="8190" y="21600"/>
                      <a:pt x="9000" y="20628"/>
                      <a:pt x="9000" y="19440"/>
                    </a:cubicBezTo>
                    <a:cubicBezTo>
                      <a:pt x="9000" y="18252"/>
                      <a:pt x="8190" y="17280"/>
                      <a:pt x="7200" y="17280"/>
                    </a:cubicBezTo>
                    <a:cubicBezTo>
                      <a:pt x="6210" y="17280"/>
                      <a:pt x="5400" y="18252"/>
                      <a:pt x="5400" y="19440"/>
                    </a:cubicBezTo>
                    <a:close/>
                    <a:moveTo>
                      <a:pt x="19809" y="14008"/>
                    </a:moveTo>
                    <a:lnTo>
                      <a:pt x="21600" y="4417"/>
                    </a:lnTo>
                    <a:lnTo>
                      <a:pt x="3870" y="2884"/>
                    </a:lnTo>
                    <a:lnTo>
                      <a:pt x="2520" y="1836"/>
                    </a:lnTo>
                    <a:cubicBezTo>
                      <a:pt x="2547" y="1728"/>
                      <a:pt x="2583" y="1620"/>
                      <a:pt x="2583" y="1501"/>
                    </a:cubicBezTo>
                    <a:cubicBezTo>
                      <a:pt x="2583" y="670"/>
                      <a:pt x="1998" y="0"/>
                      <a:pt x="1287" y="0"/>
                    </a:cubicBezTo>
                    <a:cubicBezTo>
                      <a:pt x="576" y="0"/>
                      <a:pt x="0" y="670"/>
                      <a:pt x="0" y="1501"/>
                    </a:cubicBezTo>
                    <a:cubicBezTo>
                      <a:pt x="0" y="2322"/>
                      <a:pt x="576" y="2991"/>
                      <a:pt x="1287" y="2991"/>
                    </a:cubicBezTo>
                    <a:cubicBezTo>
                      <a:pt x="1377" y="2991"/>
                      <a:pt x="1458" y="2959"/>
                      <a:pt x="1548" y="2938"/>
                    </a:cubicBezTo>
                    <a:lnTo>
                      <a:pt x="3132" y="4169"/>
                    </a:lnTo>
                    <a:lnTo>
                      <a:pt x="5760" y="14040"/>
                    </a:lnTo>
                    <a:cubicBezTo>
                      <a:pt x="5760" y="14040"/>
                      <a:pt x="19809" y="14008"/>
                      <a:pt x="19809" y="14008"/>
                    </a:cubicBezTo>
                    <a:close/>
                    <a:moveTo>
                      <a:pt x="19809" y="14008"/>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43017" name="AutoShape 17"/>
            <p:cNvSpPr>
              <a:spLocks/>
            </p:cNvSpPr>
            <p:nvPr/>
          </p:nvSpPr>
          <p:spPr bwMode="auto">
            <a:xfrm>
              <a:off x="3286" y="896"/>
              <a:ext cx="704" cy="10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274010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Case study</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Experian’s latest study with regard email marketing found that:</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b="1" dirty="0" smtClean="0">
                <a:solidFill>
                  <a:srgbClr val="1E1D1D"/>
                </a:solidFill>
                <a:latin typeface="Arial" pitchFamily="34" charset="0"/>
                <a:ea typeface="Helvetica Light" charset="0"/>
                <a:cs typeface="Arial" pitchFamily="34" charset="0"/>
                <a:sym typeface="Helvetica Light" charset="0"/>
              </a:rPr>
              <a:t>For every $1 spent, </a:t>
            </a:r>
            <a:r>
              <a:rPr lang="en-GB" sz="3600" b="1" dirty="0" smtClean="0">
                <a:solidFill>
                  <a:srgbClr val="1E1D1D"/>
                </a:solidFill>
                <a:latin typeface="Arial" pitchFamily="34" charset="0"/>
                <a:ea typeface="Helvetica Light" charset="0"/>
                <a:cs typeface="Arial" pitchFamily="34" charset="0"/>
                <a:sym typeface="Helvetica Light" charset="0"/>
              </a:rPr>
              <a:t>$44.25 </a:t>
            </a:r>
            <a:r>
              <a:rPr lang="en-GB" sz="3600" b="1" dirty="0">
                <a:solidFill>
                  <a:srgbClr val="1E1D1D"/>
                </a:solidFill>
                <a:latin typeface="Arial" pitchFamily="34" charset="0"/>
                <a:ea typeface="Helvetica Light" charset="0"/>
                <a:cs typeface="Arial" pitchFamily="34" charset="0"/>
                <a:sym typeface="Helvetica Light" charset="0"/>
              </a:rPr>
              <a:t>is the average return on email marketing investment.</a:t>
            </a:r>
            <a:endParaRPr lang="en-US" sz="3600" b="1" dirty="0">
              <a:solidFill>
                <a:srgbClr val="1E1D1D"/>
              </a:solidFill>
              <a:latin typeface="Arial" pitchFamily="34" charset="0"/>
              <a:ea typeface="Helvetica Light" charset="0"/>
              <a:cs typeface="Arial" pitchFamily="34" charset="0"/>
              <a:sym typeface="Helvetica Light" charset="0"/>
            </a:endParaRP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Now with returns like that can you really afford to ignore email marketing?</a:t>
            </a: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9" name="AutoShape 3"/>
          <p:cNvSpPr>
            <a:spLocks/>
          </p:cNvSpPr>
          <p:nvPr/>
        </p:nvSpPr>
        <p:spPr bwMode="auto">
          <a:xfrm>
            <a:off x="16739018" y="6553200"/>
            <a:ext cx="3149182" cy="3124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spTree>
    <p:extLst>
      <p:ext uri="{BB962C8B-B14F-4D97-AF65-F5344CB8AC3E}">
        <p14:creationId xmlns:p14="http://schemas.microsoft.com/office/powerpoint/2010/main" val="254898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65201" y="4343400"/>
            <a:ext cx="8713788" cy="6350000"/>
            <a:chOff x="120" y="72"/>
            <a:chExt cx="5489" cy="4000"/>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Why you should be using 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126"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63" y="976"/>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91% of </a:t>
              </a:r>
              <a:r>
                <a:rPr lang="en-US" sz="3600" dirty="0" smtClean="0">
                  <a:solidFill>
                    <a:schemeClr val="tx1"/>
                  </a:solidFill>
                  <a:latin typeface="Arial" pitchFamily="34" charset="0"/>
                  <a:ea typeface="Helvetica Light" charset="0"/>
                  <a:cs typeface="Arial" pitchFamily="34" charset="0"/>
                  <a:sym typeface="Helvetica Light" charset="0"/>
                </a:rPr>
                <a:t>consumers check their email daily (Exact Target).</a:t>
              </a:r>
              <a:endParaRPr lang="en-US" sz="3600" dirty="0">
                <a:solidFill>
                  <a:schemeClr val="tx1"/>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74% of consumers prefer to receive commercial communications via email (Merkle).</a:t>
              </a: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66% of consumers have made a purchase online as a result of an email marketing message (DMA).</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1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52900"/>
            <a:ext cx="10883900" cy="842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5488" r="4108"/>
          <a:stretch/>
        </p:blipFill>
        <p:spPr>
          <a:xfrm>
            <a:off x="2514599" y="4250871"/>
            <a:ext cx="10613571" cy="78268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benefits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704263" cy="3759200"/>
            <a:chOff x="0" y="80"/>
            <a:chExt cx="5483" cy="2368"/>
          </a:xfrm>
        </p:grpSpPr>
        <p:sp>
          <p:nvSpPr>
            <p:cNvPr id="48149" name="Rectangle 2"/>
            <p:cNvSpPr>
              <a:spLocks/>
            </p:cNvSpPr>
            <p:nvPr/>
          </p:nvSpPr>
          <p:spPr bwMode="auto">
            <a:xfrm>
              <a:off x="11"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Easy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Very easy to formulate and with a little practice you can produce some outstanding templates, which can be used over and over again.</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global</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At the touch of a button you can instantly have your message in front of somebody at the other side of the world.</a:t>
              </a: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51100" y="4191000"/>
            <a:ext cx="8724900" cy="3759200"/>
            <a:chOff x="0" y="80"/>
            <a:chExt cx="5496" cy="2368"/>
          </a:xfrm>
        </p:grpSpPr>
        <p:sp>
          <p:nvSpPr>
            <p:cNvPr id="48140" name="Rectangle 12"/>
            <p:cNvSpPr>
              <a:spLocks/>
            </p:cNvSpPr>
            <p:nvPr/>
          </p:nvSpPr>
          <p:spPr bwMode="auto">
            <a:xfrm>
              <a:off x="1"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FDBE36"/>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Extremely low cost compared to other forms of marketing. </a:t>
                </a:r>
                <a:r>
                  <a:rPr lang="en-US" sz="3600" dirty="0">
                    <a:solidFill>
                      <a:srgbClr val="1E1D1D"/>
                    </a:solidFill>
                    <a:latin typeface="Arial" charset="0"/>
                    <a:ea typeface="Helvetica Light" charset="0"/>
                    <a:cs typeface="Arial" charset="0"/>
                    <a:sym typeface="Helvetica Light" charset="0"/>
                  </a:rPr>
                  <a:t>S</a:t>
                </a:r>
                <a:r>
                  <a:rPr lang="en-US" sz="3600" dirty="0" smtClean="0">
                    <a:solidFill>
                      <a:srgbClr val="1E1D1D"/>
                    </a:solidFill>
                    <a:latin typeface="Arial" charset="0"/>
                    <a:ea typeface="Helvetica Light" charset="0"/>
                    <a:cs typeface="Arial" charset="0"/>
                    <a:sym typeface="Helvetica Light" charset="0"/>
                  </a:rPr>
                  <a:t>erious email marketers should  however invest in a auto responder.</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cost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759200"/>
            <a:chOff x="0" y="96"/>
            <a:chExt cx="5496" cy="2368"/>
          </a:xfrm>
        </p:grpSpPr>
        <p:sp>
          <p:nvSpPr>
            <p:cNvPr id="48136" name="Rectangle 18"/>
            <p:cNvSpPr>
              <a:spLocks/>
            </p:cNvSpPr>
            <p:nvPr/>
          </p:nvSpPr>
          <p:spPr bwMode="auto">
            <a:xfrm>
              <a:off x="12"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tracking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With the help of a tracking software (auto responder) emails are very easy to track and test with the information received.</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07522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benefits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712200" cy="3759200"/>
            <a:chOff x="0" y="80"/>
            <a:chExt cx="5488" cy="2368"/>
          </a:xfrm>
        </p:grpSpPr>
        <p:sp>
          <p:nvSpPr>
            <p:cNvPr id="48149" name="Rectangle 2"/>
            <p:cNvSpPr>
              <a:spLocks/>
            </p:cNvSpPr>
            <p:nvPr/>
          </p:nvSpPr>
          <p:spPr bwMode="auto">
            <a:xfrm>
              <a:off x="16"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Call to action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You can easily add a call to action statements within your email</a:t>
              </a:r>
              <a:r>
                <a:rPr lang="en-US" sz="3600" dirty="0">
                  <a:solidFill>
                    <a:srgbClr val="1E1D1D"/>
                  </a:solidFill>
                  <a:latin typeface="Arial" charset="0"/>
                  <a:ea typeface="Helvetica Light" charset="0"/>
                  <a:cs typeface="Arial" charset="0"/>
                  <a:sym typeface="Helvetica Light" charset="0"/>
                </a:rPr>
                <a:t>.</a:t>
              </a:r>
              <a:r>
                <a:rPr lang="en-US" sz="3600" dirty="0" smtClean="0">
                  <a:solidFill>
                    <a:srgbClr val="1E1D1D"/>
                  </a:solidFill>
                  <a:latin typeface="Arial" charset="0"/>
                  <a:ea typeface="Helvetica Light" charset="0"/>
                  <a:cs typeface="Arial" charset="0"/>
                  <a:sym typeface="Helvetica Light" charset="0"/>
                </a:rPr>
                <a:t> This added with a powerful message can increase your ROI% significantly.</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ROI%</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As we have already discussed the average ROI% can be extremely good - If your campaign is set up correctly!</a:t>
              </a: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51100" y="4191000"/>
            <a:ext cx="8724900" cy="3759200"/>
            <a:chOff x="0" y="80"/>
            <a:chExt cx="5496" cy="2368"/>
          </a:xfrm>
        </p:grpSpPr>
        <p:sp>
          <p:nvSpPr>
            <p:cNvPr id="48140" name="Rectangle 12"/>
            <p:cNvSpPr>
              <a:spLocks/>
            </p:cNvSpPr>
            <p:nvPr/>
          </p:nvSpPr>
          <p:spPr bwMode="auto">
            <a:xfrm>
              <a:off x="16"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FDBE36"/>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If your message contains value to your customer, they will quite happily share this information, further more increasing awareness of your brand.</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Sharing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37600" cy="3759200"/>
            <a:chOff x="0" y="96"/>
            <a:chExt cx="5504" cy="2368"/>
          </a:xfrm>
        </p:grpSpPr>
        <p:sp>
          <p:nvSpPr>
            <p:cNvPr id="48136" name="Rectangle 18"/>
            <p:cNvSpPr>
              <a:spLocks/>
            </p:cNvSpPr>
            <p:nvPr/>
          </p:nvSpPr>
          <p:spPr bwMode="auto">
            <a:xfrm>
              <a:off x="32"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segmentation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Segmenting your own subscribers is a great way to laser target your buyers and capitalize on your already popular brand.</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667268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9FF471D-B407-4684-B411-B497F24FF64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5363" name="Group 6"/>
          <p:cNvGrpSpPr>
            <a:grpSpLocks/>
          </p:cNvGrpSpPr>
          <p:nvPr/>
        </p:nvGrpSpPr>
        <p:grpSpPr bwMode="auto">
          <a:xfrm>
            <a:off x="13423900" y="4191000"/>
            <a:ext cx="8751888" cy="7543800"/>
            <a:chOff x="0" y="32"/>
            <a:chExt cx="5513" cy="4752"/>
          </a:xfrm>
        </p:grpSpPr>
        <p:sp>
          <p:nvSpPr>
            <p:cNvPr id="15366" name="Rectangle 2"/>
            <p:cNvSpPr>
              <a:spLocks/>
            </p:cNvSpPr>
            <p:nvPr/>
          </p:nvSpPr>
          <p:spPr bwMode="auto">
            <a:xfrm>
              <a:off x="16" y="8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accounts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7" name="Line 3"/>
            <p:cNvSpPr>
              <a:spLocks noChangeShapeType="1"/>
            </p:cNvSpPr>
            <p:nvPr/>
          </p:nvSpPr>
          <p:spPr bwMode="auto">
            <a:xfrm>
              <a:off x="0" y="736"/>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5368" name="AutoShape 4"/>
            <p:cNvSpPr>
              <a:spLocks/>
            </p:cNvSpPr>
            <p:nvPr/>
          </p:nvSpPr>
          <p:spPr bwMode="auto">
            <a:xfrm>
              <a:off x="8" y="32"/>
              <a:ext cx="840" cy="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20019" y="21600"/>
                  </a:moveTo>
                  <a:lnTo>
                    <a:pt x="1543" y="21600"/>
                  </a:lnTo>
                  <a:cubicBezTo>
                    <a:pt x="802" y="21600"/>
                    <a:pt x="0" y="20498"/>
                    <a:pt x="0" y="19473"/>
                  </a:cubicBezTo>
                  <a:lnTo>
                    <a:pt x="0" y="2160"/>
                  </a:lnTo>
                  <a:cubicBezTo>
                    <a:pt x="0" y="1113"/>
                    <a:pt x="787" y="0"/>
                    <a:pt x="1581" y="0"/>
                  </a:cubicBezTo>
                  <a:lnTo>
                    <a:pt x="20057" y="0"/>
                  </a:lnTo>
                  <a:cubicBezTo>
                    <a:pt x="20798" y="0"/>
                    <a:pt x="21600" y="1102"/>
                    <a:pt x="21600" y="2127"/>
                  </a:cubicBezTo>
                  <a:lnTo>
                    <a:pt x="21600" y="19440"/>
                  </a:lnTo>
                  <a:cubicBezTo>
                    <a:pt x="21600" y="20487"/>
                    <a:pt x="20813" y="21600"/>
                    <a:pt x="20019" y="21600"/>
                  </a:cubicBezTo>
                  <a:close/>
                  <a:moveTo>
                    <a:pt x="20057" y="2160"/>
                  </a:moveTo>
                  <a:lnTo>
                    <a:pt x="1543" y="2160"/>
                  </a:lnTo>
                  <a:lnTo>
                    <a:pt x="1543" y="19440"/>
                  </a:lnTo>
                  <a:lnTo>
                    <a:pt x="20057" y="19440"/>
                  </a:lnTo>
                  <a:cubicBezTo>
                    <a:pt x="20057" y="19440"/>
                    <a:pt x="20057" y="2160"/>
                    <a:pt x="20057" y="2160"/>
                  </a:cubicBezTo>
                  <a:close/>
                  <a:moveTo>
                    <a:pt x="11571" y="14040"/>
                  </a:moveTo>
                  <a:lnTo>
                    <a:pt x="16107" y="7690"/>
                  </a:lnTo>
                  <a:lnTo>
                    <a:pt x="14472" y="5400"/>
                  </a:lnTo>
                  <a:lnTo>
                    <a:pt x="18491" y="5465"/>
                  </a:lnTo>
                  <a:lnTo>
                    <a:pt x="18499" y="6480"/>
                  </a:lnTo>
                  <a:lnTo>
                    <a:pt x="18514" y="6480"/>
                  </a:lnTo>
                  <a:lnTo>
                    <a:pt x="18499" y="6513"/>
                  </a:lnTo>
                  <a:lnTo>
                    <a:pt x="18514" y="11059"/>
                  </a:lnTo>
                  <a:lnTo>
                    <a:pt x="16879" y="8770"/>
                  </a:lnTo>
                  <a:lnTo>
                    <a:pt x="11571" y="16200"/>
                  </a:lnTo>
                  <a:lnTo>
                    <a:pt x="8486" y="11880"/>
                  </a:lnTo>
                  <a:lnTo>
                    <a:pt x="3857" y="17280"/>
                  </a:lnTo>
                  <a:lnTo>
                    <a:pt x="3857" y="15120"/>
                  </a:lnTo>
                  <a:lnTo>
                    <a:pt x="8486" y="9720"/>
                  </a:lnTo>
                  <a:cubicBezTo>
                    <a:pt x="8486" y="9720"/>
                    <a:pt x="11571" y="14040"/>
                    <a:pt x="11571" y="14040"/>
                  </a:cubicBezTo>
                  <a:close/>
                  <a:moveTo>
                    <a:pt x="11571" y="14040"/>
                  </a:moveTo>
                </a:path>
              </a:pathLst>
            </a:custGeom>
            <a:solidFill>
              <a:srgbClr val="70AE45"/>
            </a:solidFill>
            <a:ln>
              <a:noFill/>
            </a:ln>
            <a:extLst>
              <a:ext uri="{91240B29-F687-4F45-9708-019B960494DF}">
                <a14:hiddenLine xmlns:a14="http://schemas.microsoft.com/office/drawing/2010/main" w="12700" cap="flat">
                  <a:solidFill>
                    <a:srgbClr val="70AE45"/>
                  </a:solidFill>
                  <a:miter lim="800000"/>
                  <a:headEnd type="none" w="med" len="med"/>
                  <a:tailEnd type="none" w="med" len="med"/>
                </a14:hiddenLine>
              </a:ext>
            </a:extLst>
          </p:spPr>
          <p:txBody>
            <a:bodyPr lIns="0" tIns="0" rIns="0" bIns="0"/>
            <a:lstStyle/>
            <a:p>
              <a:endParaRPr lang="en-US"/>
            </a:p>
          </p:txBody>
        </p:sp>
        <p:sp>
          <p:nvSpPr>
            <p:cNvPr id="20485" name="Rectangle 5"/>
            <p:cNvSpPr>
              <a:spLocks/>
            </p:cNvSpPr>
            <p:nvPr/>
          </p:nvSpPr>
          <p:spPr bwMode="auto">
            <a:xfrm>
              <a:off x="41" y="1688"/>
              <a:ext cx="5472"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The predictive growth of email accounts, </a:t>
              </a:r>
              <a:r>
                <a:rPr lang="en-GB" sz="3600" dirty="0" smtClean="0">
                  <a:solidFill>
                    <a:srgbClr val="1E1D1D"/>
                  </a:solidFill>
                  <a:latin typeface="Arial" pitchFamily="34" charset="0"/>
                  <a:ea typeface="Helvetica Light" charset="0"/>
                  <a:cs typeface="Arial" pitchFamily="34" charset="0"/>
                  <a:sym typeface="Helvetica Light" charset="0"/>
                </a:rPr>
                <a:t>is by </a:t>
              </a:r>
              <a:r>
                <a:rPr lang="en-GB" sz="3600" dirty="0">
                  <a:solidFill>
                    <a:srgbClr val="1E1D1D"/>
                  </a:solidFill>
                  <a:latin typeface="Arial" pitchFamily="34" charset="0"/>
                  <a:ea typeface="Helvetica Light" charset="0"/>
                  <a:cs typeface="Arial" pitchFamily="34" charset="0"/>
                  <a:sym typeface="Helvetica Light" charset="0"/>
                </a:rPr>
                <a:t>2016, the number will reach 4.3 billion</a:t>
              </a:r>
              <a:r>
                <a:rPr lang="en-GB" sz="3600" dirty="0" smtClean="0">
                  <a:solidFill>
                    <a:srgbClr val="1E1D1D"/>
                  </a:solidFill>
                  <a:latin typeface="Arial" pitchFamily="34" charset="0"/>
                  <a:ea typeface="Helvetica Light" charset="0"/>
                  <a:cs typeface="Arial" pitchFamily="34" charset="0"/>
                  <a:sym typeface="Helvetica Light" charset="0"/>
                </a:rPr>
                <a:t>.</a:t>
              </a:r>
            </a:p>
            <a:p>
              <a:pPr algn="l">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r>
                <a:rPr lang="en-GB" sz="3600" dirty="0" smtClean="0">
                  <a:solidFill>
                    <a:srgbClr val="1E1D1D"/>
                  </a:solidFill>
                  <a:latin typeface="Arial" pitchFamily="34" charset="0"/>
                  <a:ea typeface="Helvetica Light" charset="0"/>
                  <a:cs typeface="Arial" pitchFamily="34" charset="0"/>
                  <a:sym typeface="Helvetica Light" charset="0"/>
                </a:rPr>
                <a:t>Over 18-months - </a:t>
              </a:r>
              <a:r>
                <a:rPr lang="en-GB" sz="3600" dirty="0">
                  <a:solidFill>
                    <a:srgbClr val="1E1D1D"/>
                  </a:solidFill>
                  <a:latin typeface="Arial" pitchFamily="34" charset="0"/>
                  <a:ea typeface="Helvetica Light" charset="0"/>
                  <a:cs typeface="Arial" pitchFamily="34" charset="0"/>
                  <a:sym typeface="Helvetica Light" charset="0"/>
                </a:rPr>
                <a:t>SocialTwist monitored 119 referral campaigns from leading brands and </a:t>
              </a:r>
              <a:r>
                <a:rPr lang="en-GB" sz="3600" dirty="0" smtClean="0">
                  <a:solidFill>
                    <a:srgbClr val="1E1D1D"/>
                  </a:solidFill>
                  <a:latin typeface="Arial" pitchFamily="34" charset="0"/>
                  <a:ea typeface="Helvetica Light" charset="0"/>
                  <a:cs typeface="Arial" pitchFamily="34" charset="0"/>
                  <a:sym typeface="Helvetica Light" charset="0"/>
                </a:rPr>
                <a:t>companies. Email ruled supreme, by almost double over Facebook &amp; Twitter with regards converting members into buyers!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sp>
        <p:nvSpPr>
          <p:cNvPr id="15364"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Growth of email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2" name="Chart 1"/>
          <p:cNvGraphicFramePr>
            <a:graphicFrameLocks/>
          </p:cNvGraphicFramePr>
          <p:nvPr>
            <p:extLst/>
          </p:nvPr>
        </p:nvGraphicFramePr>
        <p:xfrm>
          <a:off x="2667000" y="3505200"/>
          <a:ext cx="9296400" cy="845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7100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Auto responders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The benefits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An auto responder is an essential tool with regards email marketing, here are a few benefits.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E</a:t>
              </a:r>
              <a:r>
                <a:rPr lang="en-US" sz="3600" dirty="0" smtClean="0">
                  <a:solidFill>
                    <a:srgbClr val="1E1D1D"/>
                  </a:solidFill>
                  <a:latin typeface="Arial" pitchFamily="34" charset="0"/>
                  <a:ea typeface="Helvetica Light" charset="0"/>
                  <a:cs typeface="Arial" pitchFamily="34" charset="0"/>
                  <a:sym typeface="Helvetica Light" charset="0"/>
                </a:rPr>
                <a:t>verything can be automated.</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Niche targeted customers.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Measurable results.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Deliverability tends to be higher.</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145072"/>
              <a:ext cx="2520000" cy="1255728"/>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Get response</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aweber</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415572"/>
              <a:ext cx="2520000" cy="1255728"/>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Mail chimp</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List wire</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4181225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081C6A38-AD1B-4E8E-AF97-7C3D9385B12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5"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address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6" name="Line 2"/>
          <p:cNvSpPr>
            <a:spLocks noChangeShapeType="1"/>
          </p:cNvSpPr>
          <p:nvPr/>
        </p:nvSpPr>
        <p:spPr bwMode="auto">
          <a:xfrm>
            <a:off x="2451100" y="582295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197" name="Rectangle 3"/>
          <p:cNvSpPr>
            <a:spLocks/>
          </p:cNvSpPr>
          <p:nvPr/>
        </p:nvSpPr>
        <p:spPr bwMode="auto">
          <a:xfrm>
            <a:off x="24765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How to acquire 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3316" name="Rectangle 4"/>
          <p:cNvSpPr>
            <a:spLocks/>
          </p:cNvSpPr>
          <p:nvPr/>
        </p:nvSpPr>
        <p:spPr bwMode="auto">
          <a:xfrm>
            <a:off x="2516188" y="7302500"/>
            <a:ext cx="86868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anose="020B0604020202020204"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Give something away</a:t>
            </a:r>
          </a:p>
          <a:p>
            <a:pPr marL="342900" algn="l">
              <a:buClr>
                <a:srgbClr val="FDBE36"/>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a:t>
            </a: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Run a competition.</a:t>
            </a:r>
          </a:p>
          <a:p>
            <a:pPr marL="914400" indent="-571500" algn="l">
              <a:buClr>
                <a:srgbClr val="FDBE36"/>
              </a:buClr>
              <a:buSzPct val="125000"/>
              <a:buFont typeface="Arial" panose="020B0604020202020204"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a:solidFill>
                  <a:srgbClr val="1E1D1D"/>
                </a:solidFill>
                <a:latin typeface="Arial" pitchFamily="34" charset="0"/>
                <a:ea typeface="Helvetica Light" charset="0"/>
                <a:cs typeface="Arial" pitchFamily="34" charset="0"/>
                <a:sym typeface="Helvetica Light" charset="0"/>
              </a:rPr>
              <a:t>Contact us </a:t>
            </a:r>
            <a:r>
              <a:rPr lang="en-US" sz="3600" dirty="0" smtClean="0">
                <a:solidFill>
                  <a:srgbClr val="1E1D1D"/>
                </a:solidFill>
                <a:latin typeface="Arial" pitchFamily="34" charset="0"/>
                <a:ea typeface="Helvetica Light" charset="0"/>
                <a:cs typeface="Arial" pitchFamily="34" charset="0"/>
                <a:sym typeface="Helvetica Light" charset="0"/>
              </a:rPr>
              <a:t>form.</a:t>
            </a: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News letter.</a:t>
            </a: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8199" name="Group 7"/>
          <p:cNvGrpSpPr>
            <a:grpSpLocks/>
          </p:cNvGrpSpPr>
          <p:nvPr/>
        </p:nvGrpSpPr>
        <p:grpSpPr bwMode="auto">
          <a:xfrm>
            <a:off x="2476500" y="4267200"/>
            <a:ext cx="1333500" cy="1333500"/>
            <a:chOff x="0" y="-16"/>
            <a:chExt cx="840" cy="840"/>
          </a:xfrm>
        </p:grpSpPr>
        <p:sp>
          <p:nvSpPr>
            <p:cNvPr id="8206" name="Oval 5"/>
            <p:cNvSpPr>
              <a:spLocks/>
            </p:cNvSpPr>
            <p:nvPr/>
          </p:nvSpPr>
          <p:spPr bwMode="auto">
            <a:xfrm>
              <a:off x="0" y="-16"/>
              <a:ext cx="840" cy="840"/>
            </a:xfrm>
            <a:prstGeom prst="ellipse">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7"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8200" name="Rectangle 9"/>
          <p:cNvSpPr>
            <a:spLocks/>
          </p:cNvSpPr>
          <p:nvPr/>
        </p:nvSpPr>
        <p:spPr bwMode="auto">
          <a:xfrm>
            <a:off x="134493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relevant to your niche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8201" name="Rectangle 10"/>
          <p:cNvSpPr>
            <a:spLocks/>
          </p:cNvSpPr>
          <p:nvPr/>
        </p:nvSpPr>
        <p:spPr bwMode="auto">
          <a:xfrm>
            <a:off x="13449300" y="7302500"/>
            <a:ext cx="8407400"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“One of my clients simply added a goldfish bowl at the end of the bar &amp; asked his customers to drop their business cards into it, this gave them a chance of winning a FREE meal.</a:t>
            </a:r>
            <a:r>
              <a:rPr lang="en-US" sz="3600" dirty="0">
                <a:solidFill>
                  <a:srgbClr val="1E1D1D"/>
                </a:solidFill>
                <a:latin typeface="Arial" charset="0"/>
                <a:ea typeface="Helvetica Light" charset="0"/>
                <a:cs typeface="Arial" charset="0"/>
                <a:sym typeface="Helvetica Light" charset="0"/>
              </a:rPr>
              <a:t> </a:t>
            </a:r>
            <a:r>
              <a:rPr lang="en-US" sz="3600" dirty="0" smtClean="0">
                <a:solidFill>
                  <a:srgbClr val="1E1D1D"/>
                </a:solidFill>
                <a:latin typeface="Arial" charset="0"/>
                <a:ea typeface="Helvetica Light" charset="0"/>
                <a:cs typeface="Arial" charset="0"/>
                <a:sym typeface="Helvetica Light" charset="0"/>
              </a:rPr>
              <a:t>With the details he then sent out relevant offer’s and business increased by 30%!”</a:t>
            </a:r>
          </a:p>
          <a:p>
            <a:pPr algn="l"/>
            <a:endParaRPr lang="en-US" sz="3600" dirty="0">
              <a:solidFill>
                <a:srgbClr val="1E1D1D"/>
              </a:solidFill>
              <a:latin typeface="Arial" charset="0"/>
              <a:ea typeface="Helvetica Light" charset="0"/>
              <a:cs typeface="Arial" charset="0"/>
              <a:sym typeface="Helvetica Light" charset="0"/>
            </a:endParaRPr>
          </a:p>
          <a:p>
            <a:pPr algn="l"/>
            <a:endParaRPr lang="en-US" sz="3600" dirty="0">
              <a:solidFill>
                <a:srgbClr val="1E1D1D"/>
              </a:solidFill>
              <a:latin typeface="Arial" charset="0"/>
              <a:ea typeface="Helvetica Light" charset="0"/>
              <a:cs typeface="Arial" charset="0"/>
              <a:sym typeface="Helvetica Light" charset="0"/>
            </a:endParaRPr>
          </a:p>
        </p:txBody>
      </p:sp>
      <p:sp>
        <p:nvSpPr>
          <p:cNvPr id="8202" name="Line 11"/>
          <p:cNvSpPr>
            <a:spLocks noChangeShapeType="1"/>
          </p:cNvSpPr>
          <p:nvPr/>
        </p:nvSpPr>
        <p:spPr bwMode="auto">
          <a:xfrm>
            <a:off x="13423900" y="582295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8203" name="Group 14"/>
          <p:cNvGrpSpPr>
            <a:grpSpLocks/>
          </p:cNvGrpSpPr>
          <p:nvPr/>
        </p:nvGrpSpPr>
        <p:grpSpPr bwMode="auto">
          <a:xfrm>
            <a:off x="13462000" y="4267200"/>
            <a:ext cx="1333500" cy="1333500"/>
            <a:chOff x="0" y="-16"/>
            <a:chExt cx="840" cy="840"/>
          </a:xfrm>
        </p:grpSpPr>
        <p:sp>
          <p:nvSpPr>
            <p:cNvPr id="8204" name="Oval 12"/>
            <p:cNvSpPr>
              <a:spLocks/>
            </p:cNvSpPr>
            <p:nvPr/>
          </p:nvSpPr>
          <p:spPr bwMode="auto">
            <a:xfrm>
              <a:off x="0" y="-16"/>
              <a:ext cx="840" cy="840"/>
            </a:xfrm>
            <a:prstGeom prst="ellipse">
              <a:avLst/>
            </a:prstGeom>
            <a:solidFill>
              <a:srgbClr val="D31E25"/>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5" name="AutoShape 13"/>
            <p:cNvSpPr>
              <a:spLocks/>
            </p:cNvSpPr>
            <p:nvPr/>
          </p:nvSpPr>
          <p:spPr bwMode="auto">
            <a:xfrm>
              <a:off x="224" y="235"/>
              <a:ext cx="392" cy="384"/>
            </a:xfrm>
            <a:custGeom>
              <a:avLst/>
              <a:gdLst>
                <a:gd name="T0" fmla="*/ 0 w 21591"/>
                <a:gd name="T1" fmla="*/ 0 h 20478"/>
                <a:gd name="T2" fmla="*/ 0 w 21591"/>
                <a:gd name="T3" fmla="*/ 0 h 20478"/>
                <a:gd name="T4" fmla="*/ 0 w 21591"/>
                <a:gd name="T5" fmla="*/ 0 h 20478"/>
                <a:gd name="T6" fmla="*/ 0 w 21591"/>
                <a:gd name="T7" fmla="*/ 0 h 20478"/>
                <a:gd name="T8" fmla="*/ 0 w 21591"/>
                <a:gd name="T9" fmla="*/ 0 h 20478"/>
                <a:gd name="T10" fmla="*/ 0 w 21591"/>
                <a:gd name="T11" fmla="*/ 0 h 20478"/>
                <a:gd name="T12" fmla="*/ 0 w 21591"/>
                <a:gd name="T13" fmla="*/ 0 h 20478"/>
                <a:gd name="T14" fmla="*/ 0 w 21591"/>
                <a:gd name="T15" fmla="*/ 0 h 20478"/>
                <a:gd name="T16" fmla="*/ 0 w 21591"/>
                <a:gd name="T17" fmla="*/ 0 h 20478"/>
                <a:gd name="T18" fmla="*/ 0 w 21591"/>
                <a:gd name="T19" fmla="*/ 0 h 20478"/>
                <a:gd name="T20" fmla="*/ 0 w 21591"/>
                <a:gd name="T21" fmla="*/ 0 h 20478"/>
                <a:gd name="T22" fmla="*/ 0 w 21591"/>
                <a:gd name="T23" fmla="*/ 0 h 20478"/>
                <a:gd name="T24" fmla="*/ 0 w 21591"/>
                <a:gd name="T25" fmla="*/ 0 h 20478"/>
                <a:gd name="T26" fmla="*/ 0 w 21591"/>
                <a:gd name="T27" fmla="*/ 0 h 20478"/>
                <a:gd name="T28" fmla="*/ 0 w 21591"/>
                <a:gd name="T29" fmla="*/ 0 h 20478"/>
                <a:gd name="T30" fmla="*/ 0 w 21591"/>
                <a:gd name="T31" fmla="*/ 0 h 20478"/>
                <a:gd name="T32" fmla="*/ 0 w 21591"/>
                <a:gd name="T33" fmla="*/ 0 h 20478"/>
                <a:gd name="T34" fmla="*/ 0 w 21591"/>
                <a:gd name="T35" fmla="*/ 0 h 20478"/>
                <a:gd name="T36" fmla="*/ 0 w 21591"/>
                <a:gd name="T37" fmla="*/ 0 h 20478"/>
                <a:gd name="T38" fmla="*/ 0 w 21591"/>
                <a:gd name="T39" fmla="*/ 0 h 20478"/>
                <a:gd name="T40" fmla="*/ 0 w 21591"/>
                <a:gd name="T41" fmla="*/ 0 h 20478"/>
                <a:gd name="T42" fmla="*/ 0 w 21591"/>
                <a:gd name="T43" fmla="*/ 0 h 20478"/>
                <a:gd name="T44" fmla="*/ 0 w 21591"/>
                <a:gd name="T45" fmla="*/ 0 h 20478"/>
                <a:gd name="T46" fmla="*/ 0 w 21591"/>
                <a:gd name="T47" fmla="*/ 0 h 20478"/>
                <a:gd name="T48" fmla="*/ 0 w 21591"/>
                <a:gd name="T49" fmla="*/ 0 h 20478"/>
                <a:gd name="T50" fmla="*/ 0 w 21591"/>
                <a:gd name="T51" fmla="*/ 0 h 20478"/>
                <a:gd name="T52" fmla="*/ 0 w 21591"/>
                <a:gd name="T53" fmla="*/ 0 h 20478"/>
                <a:gd name="T54" fmla="*/ 0 w 21591"/>
                <a:gd name="T55" fmla="*/ 0 h 20478"/>
                <a:gd name="T56" fmla="*/ 0 w 21591"/>
                <a:gd name="T57" fmla="*/ 0 h 20478"/>
                <a:gd name="T58" fmla="*/ 0 w 21591"/>
                <a:gd name="T59" fmla="*/ 0 h 20478"/>
                <a:gd name="T60" fmla="*/ 0 w 21591"/>
                <a:gd name="T61" fmla="*/ 0 h 20478"/>
                <a:gd name="T62" fmla="*/ 0 w 21591"/>
                <a:gd name="T63" fmla="*/ 0 h 204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91" h="20478">
                  <a:moveTo>
                    <a:pt x="0" y="12691"/>
                  </a:moveTo>
                  <a:lnTo>
                    <a:pt x="0" y="19074"/>
                  </a:lnTo>
                  <a:cubicBezTo>
                    <a:pt x="0" y="19575"/>
                    <a:pt x="423" y="19986"/>
                    <a:pt x="939" y="19986"/>
                  </a:cubicBezTo>
                  <a:cubicBezTo>
                    <a:pt x="1455" y="19986"/>
                    <a:pt x="1878" y="19575"/>
                    <a:pt x="1878" y="19074"/>
                  </a:cubicBezTo>
                  <a:lnTo>
                    <a:pt x="1878" y="12691"/>
                  </a:lnTo>
                  <a:cubicBezTo>
                    <a:pt x="1878" y="12190"/>
                    <a:pt x="1455" y="11779"/>
                    <a:pt x="939" y="11779"/>
                  </a:cubicBezTo>
                  <a:cubicBezTo>
                    <a:pt x="423" y="11779"/>
                    <a:pt x="0" y="12190"/>
                    <a:pt x="0" y="12691"/>
                  </a:cubicBezTo>
                  <a:close/>
                  <a:moveTo>
                    <a:pt x="12528" y="8132"/>
                  </a:moveTo>
                  <a:lnTo>
                    <a:pt x="11711" y="8132"/>
                  </a:lnTo>
                  <a:cubicBezTo>
                    <a:pt x="11655" y="8141"/>
                    <a:pt x="11608" y="8132"/>
                    <a:pt x="11608" y="8132"/>
                  </a:cubicBezTo>
                  <a:lnTo>
                    <a:pt x="11711" y="8132"/>
                  </a:lnTo>
                  <a:cubicBezTo>
                    <a:pt x="12002" y="8087"/>
                    <a:pt x="12763" y="7613"/>
                    <a:pt x="11918" y="3665"/>
                  </a:cubicBezTo>
                  <a:cubicBezTo>
                    <a:pt x="10903" y="-1122"/>
                    <a:pt x="8922" y="154"/>
                    <a:pt x="8922" y="154"/>
                  </a:cubicBezTo>
                  <a:cubicBezTo>
                    <a:pt x="8922" y="154"/>
                    <a:pt x="8443" y="3610"/>
                    <a:pt x="8396" y="4202"/>
                  </a:cubicBezTo>
                  <a:cubicBezTo>
                    <a:pt x="8180" y="6701"/>
                    <a:pt x="5043" y="10584"/>
                    <a:pt x="5043" y="10584"/>
                  </a:cubicBezTo>
                  <a:cubicBezTo>
                    <a:pt x="5043" y="10904"/>
                    <a:pt x="2817" y="11351"/>
                    <a:pt x="2817" y="11679"/>
                  </a:cubicBezTo>
                  <a:cubicBezTo>
                    <a:pt x="2836" y="14487"/>
                    <a:pt x="2817" y="16895"/>
                    <a:pt x="2817" y="19803"/>
                  </a:cubicBezTo>
                  <a:cubicBezTo>
                    <a:pt x="4902" y="19256"/>
                    <a:pt x="6020" y="20478"/>
                    <a:pt x="10481" y="20478"/>
                  </a:cubicBezTo>
                  <a:cubicBezTo>
                    <a:pt x="11936" y="20478"/>
                    <a:pt x="13758" y="20241"/>
                    <a:pt x="15289" y="19986"/>
                  </a:cubicBezTo>
                  <a:lnTo>
                    <a:pt x="18397" y="19986"/>
                  </a:lnTo>
                  <a:cubicBezTo>
                    <a:pt x="19102" y="19913"/>
                    <a:pt x="20219" y="19648"/>
                    <a:pt x="20398" y="18663"/>
                  </a:cubicBezTo>
                  <a:cubicBezTo>
                    <a:pt x="20520" y="17979"/>
                    <a:pt x="19929" y="17433"/>
                    <a:pt x="19431" y="17250"/>
                  </a:cubicBezTo>
                  <a:lnTo>
                    <a:pt x="19938" y="17250"/>
                  </a:lnTo>
                  <a:cubicBezTo>
                    <a:pt x="20726" y="17168"/>
                    <a:pt x="21337" y="16321"/>
                    <a:pt x="21243" y="15427"/>
                  </a:cubicBezTo>
                  <a:cubicBezTo>
                    <a:pt x="21168" y="14661"/>
                    <a:pt x="20407" y="13968"/>
                    <a:pt x="19750" y="13858"/>
                  </a:cubicBezTo>
                  <a:cubicBezTo>
                    <a:pt x="19750" y="13858"/>
                    <a:pt x="21600" y="13685"/>
                    <a:pt x="21591" y="12327"/>
                  </a:cubicBezTo>
                  <a:cubicBezTo>
                    <a:pt x="21591" y="11424"/>
                    <a:pt x="20698" y="10777"/>
                    <a:pt x="19806" y="10868"/>
                  </a:cubicBezTo>
                  <a:lnTo>
                    <a:pt x="19299" y="10868"/>
                  </a:lnTo>
                  <a:cubicBezTo>
                    <a:pt x="20078" y="10786"/>
                    <a:pt x="20642" y="10001"/>
                    <a:pt x="20548" y="9099"/>
                  </a:cubicBezTo>
                  <a:cubicBezTo>
                    <a:pt x="20454" y="8205"/>
                    <a:pt x="19750" y="7393"/>
                    <a:pt x="18961" y="7476"/>
                  </a:cubicBezTo>
                  <a:cubicBezTo>
                    <a:pt x="18961" y="7476"/>
                    <a:pt x="12528" y="8132"/>
                    <a:pt x="12528" y="8132"/>
                  </a:cubicBezTo>
                  <a:close/>
                  <a:moveTo>
                    <a:pt x="12528" y="8132"/>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361538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523494043"/>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Structure</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Email</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Free Offer</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One</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Add Value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Two - Four</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Value + Build Up</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Four - Six</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Sale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Seven</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Content is king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There are many different ways to implement a marketing email strategy, but one option is the 7 message sequence.</a:t>
              </a: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Offer something relevant for FREE.</a:t>
              </a:r>
            </a:p>
            <a:p>
              <a:pPr marL="342900" algn="l">
                <a:buClr>
                  <a:srgbClr val="139FD2"/>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 </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Follow up the offer with lot’s of value.</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Make your pitch on the 7</a:t>
              </a:r>
              <a:r>
                <a:rPr lang="en-US" sz="3600" baseline="30000" dirty="0" smtClean="0">
                  <a:solidFill>
                    <a:srgbClr val="1E1D1D"/>
                  </a:solidFill>
                  <a:latin typeface="Arial" pitchFamily="34" charset="0"/>
                  <a:ea typeface="Helvetica Light" charset="0"/>
                  <a:cs typeface="Arial" pitchFamily="34" charset="0"/>
                  <a:sym typeface="Helvetica Light" charset="0"/>
                </a:rPr>
                <a:t>th</a:t>
              </a:r>
              <a:r>
                <a:rPr lang="en-US" sz="3600" dirty="0" smtClean="0">
                  <a:solidFill>
                    <a:srgbClr val="1E1D1D"/>
                  </a:solidFill>
                  <a:latin typeface="Arial" pitchFamily="34" charset="0"/>
                  <a:ea typeface="Helvetica Light" charset="0"/>
                  <a:cs typeface="Arial" pitchFamily="34" charset="0"/>
                  <a:sym typeface="Helvetica Light" charset="0"/>
                </a:rPr>
                <a:t> message</a:t>
              </a:r>
              <a:r>
                <a:rPr lang="en-US" sz="3600" dirty="0">
                  <a:solidFill>
                    <a:srgbClr val="1E1D1D"/>
                  </a:solidFill>
                  <a:latin typeface="Arial" pitchFamily="34" charset="0"/>
                  <a:ea typeface="Helvetica Light" charset="0"/>
                  <a:cs typeface="Arial" pitchFamily="34" charset="0"/>
                  <a:sym typeface="Helvetica Light" charset="0"/>
                </a:rPr>
                <a:t>.</a:t>
              </a: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campaign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Introduction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Traffic basics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marketing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structure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The subject line needs to be attention grabbing without being to long, its needs to be so irresistible that readers cant help but open it. </a:t>
              </a:r>
              <a:r>
                <a:rPr lang="en-US" sz="3600" dirty="0">
                  <a:solidFill>
                    <a:srgbClr val="1E1D1D"/>
                  </a:solidFill>
                  <a:latin typeface="Arial" charset="0"/>
                  <a:ea typeface="Helvetica Light" charset="0"/>
                  <a:cs typeface="Arial" charset="0"/>
                  <a:sym typeface="Helvetica Light" charset="0"/>
                </a:rPr>
                <a:t>S</a:t>
              </a:r>
              <a:r>
                <a:rPr lang="en-US" sz="3600" dirty="0" smtClean="0">
                  <a:solidFill>
                    <a:srgbClr val="1E1D1D"/>
                  </a:solidFill>
                  <a:latin typeface="Arial" charset="0"/>
                  <a:ea typeface="Helvetica Light" charset="0"/>
                  <a:cs typeface="Arial" charset="0"/>
                  <a:sym typeface="Helvetica Light" charset="0"/>
                </a:rPr>
                <a:t>plit test different subject lines, to find the best opening rates. </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Subject line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body</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Once your email is open you need to keep them interested, it is consider best practice to add value before you pitch any sale. You want your readers to be looking forward to receiving mailings from you.</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proofread</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Before you send any message always proofread, many readers will instantly dispose of your email if there are obvious mistakes! </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offer</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This could be categorized as a free offer or discount to get your subscribers interested or even your main offer, they both should be relevant and add value to your reader.</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47825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email tips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simple</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add video</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optimize for mobiles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For better interaction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Emails are a great for communication, the skill is adding value and not being perceived as spam! </a:t>
              </a:r>
              <a:endParaRPr lang="en-US" sz="3600" dirty="0">
                <a:solidFill>
                  <a:srgbClr val="1E1D1D"/>
                </a:solidFill>
                <a:latin typeface="Arial" charset="0"/>
                <a:ea typeface="Helvetica Light" charset="0"/>
                <a:cs typeface="Arial" charset="0"/>
                <a:sym typeface="Helvetica Light" charset="0"/>
              </a:endParaRPr>
            </a:p>
          </p:txBody>
        </p:sp>
      </p:grpSp>
      <p:pic>
        <p:nvPicPr>
          <p:cNvPr id="18"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 name="Picture 1" descr="Edit your Message - Google Chrome"/>
          <p:cNvPicPr>
            <a:picLocks noChangeAspect="1"/>
          </p:cNvPicPr>
          <p:nvPr/>
        </p:nvPicPr>
        <p:blipFill rotWithShape="1">
          <a:blip r:embed="rId4">
            <a:extLst>
              <a:ext uri="{28A0092B-C50C-407E-A947-70E740481C1C}">
                <a14:useLocalDpi xmlns:a14="http://schemas.microsoft.com/office/drawing/2010/main" val="0"/>
              </a:ext>
            </a:extLst>
          </a:blip>
          <a:srcRect l="14429" t="15971" r="48871" b="4142"/>
          <a:stretch/>
        </p:blipFill>
        <p:spPr>
          <a:xfrm>
            <a:off x="12942888" y="-195942"/>
            <a:ext cx="11474979" cy="13979675"/>
          </a:xfrm>
          <a:prstGeom prst="rect">
            <a:avLst/>
          </a:prstGeom>
        </p:spPr>
      </p:pic>
    </p:spTree>
    <p:extLst>
      <p:ext uri="{BB962C8B-B14F-4D97-AF65-F5344CB8AC3E}">
        <p14:creationId xmlns:p14="http://schemas.microsoft.com/office/powerpoint/2010/main" val="3782287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9A94B5A-F0B7-47B6-8C08-A357517D5C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7411" name="Line 1"/>
          <p:cNvSpPr>
            <a:spLocks noChangeShapeType="1"/>
          </p:cNvSpPr>
          <p:nvPr/>
        </p:nvSpPr>
        <p:spPr bwMode="auto">
          <a:xfrm>
            <a:off x="2635250" y="6629400"/>
            <a:ext cx="11861800"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12" name="Rectangle 2"/>
          <p:cNvSpPr>
            <a:spLocks/>
          </p:cNvSpPr>
          <p:nvPr/>
        </p:nvSpPr>
        <p:spPr bwMode="auto">
          <a:xfrm>
            <a:off x="3035300" y="55880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opened by iPhones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7413" name="Rectangle 3"/>
          <p:cNvSpPr>
            <a:spLocks/>
          </p:cNvSpPr>
          <p:nvPr/>
        </p:nvSpPr>
        <p:spPr bwMode="auto">
          <a:xfrm>
            <a:off x="3035300" y="71120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optimized for mobiles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7414" name="Rectangle 4"/>
          <p:cNvSpPr>
            <a:spLocks/>
          </p:cNvSpPr>
          <p:nvPr/>
        </p:nvSpPr>
        <p:spPr bwMode="auto">
          <a:xfrm>
            <a:off x="3035300" y="8636000"/>
            <a:ext cx="7556500" cy="9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delete none optimized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7415" name="Group 9"/>
          <p:cNvGrpSpPr>
            <a:grpSpLocks/>
          </p:cNvGrpSpPr>
          <p:nvPr/>
        </p:nvGrpSpPr>
        <p:grpSpPr bwMode="auto">
          <a:xfrm>
            <a:off x="2620963" y="4775200"/>
            <a:ext cx="13304837" cy="3378200"/>
            <a:chOff x="63" y="0"/>
            <a:chExt cx="8381" cy="2128"/>
          </a:xfrm>
        </p:grpSpPr>
        <p:sp>
          <p:nvSpPr>
            <p:cNvPr id="17423" name="Line 8"/>
            <p:cNvSpPr>
              <a:spLocks noChangeShapeType="1"/>
            </p:cNvSpPr>
            <p:nvPr/>
          </p:nvSpPr>
          <p:spPr bwMode="auto">
            <a:xfrm rot="10800000" flipH="1">
              <a:off x="6313" y="13"/>
              <a:ext cx="2131"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4" name="Line 6"/>
            <p:cNvSpPr>
              <a:spLocks noChangeShapeType="1"/>
            </p:cNvSpPr>
            <p:nvPr/>
          </p:nvSpPr>
          <p:spPr bwMode="auto">
            <a:xfrm>
              <a:off x="63" y="2128"/>
              <a:ext cx="6307"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5" name="Line 7"/>
            <p:cNvSpPr>
              <a:spLocks noChangeShapeType="1"/>
            </p:cNvSpPr>
            <p:nvPr/>
          </p:nvSpPr>
          <p:spPr bwMode="auto">
            <a:xfrm rot="10800000" flipH="1">
              <a:off x="6336" y="0"/>
              <a:ext cx="0" cy="2112"/>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7416" name="Group 14"/>
          <p:cNvGrpSpPr>
            <a:grpSpLocks/>
          </p:cNvGrpSpPr>
          <p:nvPr/>
        </p:nvGrpSpPr>
        <p:grpSpPr bwMode="auto">
          <a:xfrm>
            <a:off x="2679700" y="2857500"/>
            <a:ext cx="16141700" cy="6819900"/>
            <a:chOff x="152" y="0"/>
            <a:chExt cx="10168" cy="4296"/>
          </a:xfrm>
        </p:grpSpPr>
        <p:sp>
          <p:nvSpPr>
            <p:cNvPr id="17419" name="Line 10"/>
            <p:cNvSpPr>
              <a:spLocks noChangeShapeType="1"/>
            </p:cNvSpPr>
            <p:nvPr/>
          </p:nvSpPr>
          <p:spPr bwMode="auto">
            <a:xfrm>
              <a:off x="152" y="4296"/>
              <a:ext cx="6889"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0" name="Line 11"/>
            <p:cNvSpPr>
              <a:spLocks noChangeShapeType="1"/>
            </p:cNvSpPr>
            <p:nvPr/>
          </p:nvSpPr>
          <p:spPr bwMode="auto">
            <a:xfrm rot="10800000" flipH="1">
              <a:off x="7008" y="0"/>
              <a:ext cx="0" cy="4288"/>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1" name="Line 12"/>
            <p:cNvSpPr>
              <a:spLocks noChangeShapeType="1"/>
            </p:cNvSpPr>
            <p:nvPr/>
          </p:nvSpPr>
          <p:spPr bwMode="auto">
            <a:xfrm>
              <a:off x="7032" y="37"/>
              <a:ext cx="3288" cy="2"/>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2" name="Line 13"/>
            <p:cNvSpPr>
              <a:spLocks noChangeShapeType="1"/>
            </p:cNvSpPr>
            <p:nvPr/>
          </p:nvSpPr>
          <p:spPr bwMode="auto">
            <a:xfrm rot="10800000" flipH="1">
              <a:off x="10280" y="43"/>
              <a:ext cx="0" cy="1037"/>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7417" name="Rectangle 15"/>
          <p:cNvSpPr>
            <a:spLocks/>
          </p:cNvSpPr>
          <p:nvPr/>
        </p:nvSpPr>
        <p:spPr bwMode="auto">
          <a:xfrm>
            <a:off x="2438400" y="1104900"/>
            <a:ext cx="109601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&amp; mobiles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2" name="Chart 1"/>
          <p:cNvGraphicFramePr>
            <a:graphicFrameLocks/>
          </p:cNvGraphicFramePr>
          <p:nvPr>
            <p:extLst>
              <p:ext uri="{D42A27DB-BD31-4B8C-83A1-F6EECF244321}">
                <p14:modId xmlns:p14="http://schemas.microsoft.com/office/powerpoint/2010/main" val="3616870215"/>
              </p:ext>
            </p:extLst>
          </p:nvPr>
        </p:nvGraphicFramePr>
        <p:xfrm>
          <a:off x="13398500" y="3200400"/>
          <a:ext cx="8305800" cy="92551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summary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It still is one of the best methods of communicating with your readers. The majority of people now have an email account and check it regularly.</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value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What value can you supply your readers and what can you provide to get people to subscribe? Remember people respond well to any kind of relevant value.</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The list</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Many people say that “The money is in the list!” and they are correct. Your task is to keep building your list and then turning your list into customers or clients.</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contact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 need a way of communicating with your potential customers, think of ways that you and your business can acquire that all important email address.</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96120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Here’s Why Aweber Kicks Ass For Email Marketing :: LazyAssStoner.com - Google Chrome"/>
          <p:cNvPicPr>
            <a:picLocks noChangeAspect="1"/>
          </p:cNvPicPr>
          <p:nvPr/>
        </p:nvPicPr>
        <p:blipFill rotWithShape="1">
          <a:blip r:embed="rId3">
            <a:extLst>
              <a:ext uri="{28A0092B-C50C-407E-A947-70E740481C1C}">
                <a14:useLocalDpi xmlns:a14="http://schemas.microsoft.com/office/drawing/2010/main" val="0"/>
              </a:ext>
            </a:extLst>
          </a:blip>
          <a:srcRect l="13785" t="34183" r="41147" b="3648"/>
          <a:stretch/>
        </p:blipFill>
        <p:spPr>
          <a:xfrm>
            <a:off x="1015657" y="4618800"/>
            <a:ext cx="11404943" cy="8136000"/>
          </a:xfrm>
          <a:prstGeom prst="rect">
            <a:avLst/>
          </a:prstGeom>
        </p:spPr>
      </p:pic>
      <p:sp>
        <p:nvSpPr>
          <p:cNvPr id="1433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726F64-D00D-45AE-BC8A-82FAA12A5AD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4339" name="Group 7"/>
          <p:cNvGrpSpPr>
            <a:grpSpLocks/>
          </p:cNvGrpSpPr>
          <p:nvPr/>
        </p:nvGrpSpPr>
        <p:grpSpPr bwMode="auto">
          <a:xfrm>
            <a:off x="12941300" y="5638800"/>
            <a:ext cx="8724900" cy="4038600"/>
            <a:chOff x="0" y="64"/>
            <a:chExt cx="5496" cy="2544"/>
          </a:xfrm>
        </p:grpSpPr>
        <p:sp>
          <p:nvSpPr>
            <p:cNvPr id="14342" name="Line 1"/>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3" name="Rectangle 2"/>
            <p:cNvSpPr>
              <a:spLocks/>
            </p:cNvSpPr>
            <p:nvPr/>
          </p:nvSpPr>
          <p:spPr bwMode="auto">
            <a:xfrm>
              <a:off x="24" y="6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1686 sent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4" name="Line 3"/>
            <p:cNvSpPr>
              <a:spLocks noChangeShapeType="1"/>
            </p:cNvSpPr>
            <p:nvPr/>
          </p:nvSpPr>
          <p:spPr bwMode="auto">
            <a:xfrm>
              <a:off x="0" y="164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5" name="Rectangle 4"/>
            <p:cNvSpPr>
              <a:spLocks/>
            </p:cNvSpPr>
            <p:nvPr/>
          </p:nvSpPr>
          <p:spPr bwMode="auto">
            <a:xfrm>
              <a:off x="24" y="10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305 opens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6" name="Line 5"/>
            <p:cNvSpPr>
              <a:spLocks noChangeShapeType="1"/>
            </p:cNvSpPr>
            <p:nvPr/>
          </p:nvSpPr>
          <p:spPr bwMode="auto">
            <a:xfrm>
              <a:off x="0" y="260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7" name="Rectangle 6"/>
            <p:cNvSpPr>
              <a:spLocks/>
            </p:cNvSpPr>
            <p:nvPr/>
          </p:nvSpPr>
          <p:spPr bwMode="auto">
            <a:xfrm>
              <a:off x="24" y="198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$364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4341" name="Rectangle 9"/>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81470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manage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testing</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Your auto responder account gives you all the tools necessary to monitor your results. </a:t>
              </a:r>
              <a:r>
                <a:rPr lang="en-GB" sz="2600" dirty="0">
                  <a:solidFill>
                    <a:srgbClr val="1E1D1D"/>
                  </a:solidFill>
                  <a:latin typeface="Arial" charset="0"/>
                  <a:ea typeface="Helvetica Light" charset="0"/>
                  <a:cs typeface="Arial" charset="0"/>
                  <a:sym typeface="Helvetica Light" charset="0"/>
                </a:rPr>
                <a:t>U</a:t>
              </a:r>
              <a:r>
                <a:rPr lang="en-GB" sz="2600" dirty="0" smtClean="0">
                  <a:solidFill>
                    <a:srgbClr val="1E1D1D"/>
                  </a:solidFill>
                  <a:latin typeface="Arial" charset="0"/>
                  <a:ea typeface="Helvetica Light" charset="0"/>
                  <a:cs typeface="Arial" charset="0"/>
                  <a:sym typeface="Helvetica Light" charset="0"/>
                </a:rPr>
                <a:t>se them to see which emails are the best. </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update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Constantly</a:t>
              </a:r>
            </a:p>
            <a:p>
              <a:pPr>
                <a:lnSpc>
                  <a:spcPct val="80000"/>
                </a:lnSpc>
              </a:pP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Always add new content to your messages, keep your readers interested by adding constant value, then add your pitch.</a:t>
              </a:r>
              <a:endParaRPr lang="en-GB"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sequence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emails</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Create your email messages and upload them to your account, remember to proof read everything before you send them.</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auto</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responder</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Join and set up your auto responder account. Add all the information you can to your account and watch your delivery rates soar. </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251851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2616094700"/>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Auto Responder</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Responder Sequence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Manage Campaign</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$597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Full Training</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your Email Marketing.</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Set up your auto responder.</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Create a auto responder sequence.</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Fully manage your email campaign.</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Training.</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2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754806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8B71ACD-A266-4E0B-963A-81C923BC0AE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50179" name="AutoShape 1"/>
          <p:cNvSpPr>
            <a:spLocks/>
          </p:cNvSpPr>
          <p:nvPr/>
        </p:nvSpPr>
        <p:spPr bwMode="auto">
          <a:xfrm>
            <a:off x="5753100" y="23926800"/>
            <a:ext cx="228600" cy="303213"/>
          </a:xfrm>
          <a:custGeom>
            <a:avLst/>
            <a:gdLst>
              <a:gd name="T0" fmla="*/ 143621580 w 21600"/>
              <a:gd name="T1" fmla="*/ 0 h 21555"/>
              <a:gd name="T2" fmla="*/ 0 w 21600"/>
              <a:gd name="T3" fmla="*/ 302794748 h 21555"/>
              <a:gd name="T4" fmla="*/ 41249801 w 21600"/>
              <a:gd name="T5" fmla="*/ 488120854 h 21555"/>
              <a:gd name="T6" fmla="*/ 51185826 w 21600"/>
              <a:gd name="T7" fmla="*/ 475826035 h 21555"/>
              <a:gd name="T8" fmla="*/ 55401210 w 21600"/>
              <a:gd name="T9" fmla="*/ 437137336 h 21555"/>
              <a:gd name="T10" fmla="*/ 52540778 w 21600"/>
              <a:gd name="T11" fmla="*/ 410042374 h 21555"/>
              <a:gd name="T12" fmla="*/ 39142173 w 21600"/>
              <a:gd name="T13" fmla="*/ 315089764 h 21555"/>
              <a:gd name="T14" fmla="*/ 138201897 w 21600"/>
              <a:gd name="T15" fmla="*/ 82657594 h 21555"/>
              <a:gd name="T16" fmla="*/ 221755272 w 21600"/>
              <a:gd name="T17" fmla="*/ 268648955 h 21555"/>
              <a:gd name="T18" fmla="*/ 158074053 w 21600"/>
              <a:gd name="T19" fmla="*/ 526453167 h 21555"/>
              <a:gd name="T20" fmla="*/ 126308665 w 21600"/>
              <a:gd name="T21" fmla="*/ 432948045 h 21555"/>
              <a:gd name="T22" fmla="*/ 144073192 w 21600"/>
              <a:gd name="T23" fmla="*/ 260935838 h 21555"/>
              <a:gd name="T24" fmla="*/ 116974789 w 21600"/>
              <a:gd name="T25" fmla="*/ 188184847 h 21555"/>
              <a:gd name="T26" fmla="*/ 78284229 w 21600"/>
              <a:gd name="T27" fmla="*/ 313678498 h 21555"/>
              <a:gd name="T28" fmla="*/ 84607241 w 21600"/>
              <a:gd name="T29" fmla="*/ 390384874 h 21555"/>
              <a:gd name="T30" fmla="*/ 58713254 w 21600"/>
              <a:gd name="T31" fmla="*/ 654493905 h 21555"/>
              <a:gd name="T32" fmla="*/ 58110998 w 21600"/>
              <a:gd name="T33" fmla="*/ 838762135 h 21555"/>
              <a:gd name="T34" fmla="*/ 62928521 w 21600"/>
              <a:gd name="T35" fmla="*/ 841581910 h 21555"/>
              <a:gd name="T36" fmla="*/ 99210262 w 21600"/>
              <a:gd name="T37" fmla="*/ 682961167 h 21555"/>
              <a:gd name="T38" fmla="*/ 113361671 w 21600"/>
              <a:gd name="T39" fmla="*/ 549673670 h 21555"/>
              <a:gd name="T40" fmla="*/ 162439869 w 21600"/>
              <a:gd name="T41" fmla="*/ 610168623 h 21555"/>
              <a:gd name="T42" fmla="*/ 270984006 w 21600"/>
              <a:gd name="T43" fmla="*/ 277851325 h 21555"/>
              <a:gd name="T44" fmla="*/ 143621580 w 21600"/>
              <a:gd name="T45" fmla="*/ 0 h 21555"/>
              <a:gd name="T46" fmla="*/ 143621580 w 21600"/>
              <a:gd name="T47" fmla="*/ 0 h 215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555">
                <a:moveTo>
                  <a:pt x="11448" y="0"/>
                </a:moveTo>
                <a:cubicBezTo>
                  <a:pt x="3840" y="0"/>
                  <a:pt x="0" y="4221"/>
                  <a:pt x="0" y="7733"/>
                </a:cubicBezTo>
                <a:cubicBezTo>
                  <a:pt x="0" y="9862"/>
                  <a:pt x="1044" y="11756"/>
                  <a:pt x="3288" y="12466"/>
                </a:cubicBezTo>
                <a:cubicBezTo>
                  <a:pt x="3648" y="12583"/>
                  <a:pt x="3984" y="12466"/>
                  <a:pt x="4080" y="12152"/>
                </a:cubicBezTo>
                <a:lnTo>
                  <a:pt x="4416" y="11164"/>
                </a:lnTo>
                <a:cubicBezTo>
                  <a:pt x="4524" y="10850"/>
                  <a:pt x="4476" y="10742"/>
                  <a:pt x="4188" y="10472"/>
                </a:cubicBezTo>
                <a:cubicBezTo>
                  <a:pt x="3540" y="9879"/>
                  <a:pt x="3120" y="9125"/>
                  <a:pt x="3120" y="8047"/>
                </a:cubicBezTo>
                <a:cubicBezTo>
                  <a:pt x="3120" y="4913"/>
                  <a:pt x="6156" y="2111"/>
                  <a:pt x="11016" y="2111"/>
                </a:cubicBezTo>
                <a:cubicBezTo>
                  <a:pt x="15312" y="2111"/>
                  <a:pt x="17676" y="4141"/>
                  <a:pt x="17676" y="6861"/>
                </a:cubicBezTo>
                <a:cubicBezTo>
                  <a:pt x="17676" y="10428"/>
                  <a:pt x="15636" y="13445"/>
                  <a:pt x="12600" y="13445"/>
                </a:cubicBezTo>
                <a:cubicBezTo>
                  <a:pt x="10920" y="13445"/>
                  <a:pt x="9672" y="12367"/>
                  <a:pt x="10068" y="11057"/>
                </a:cubicBezTo>
                <a:cubicBezTo>
                  <a:pt x="10548" y="9485"/>
                  <a:pt x="11484" y="7796"/>
                  <a:pt x="11484" y="6664"/>
                </a:cubicBezTo>
                <a:cubicBezTo>
                  <a:pt x="11484" y="5649"/>
                  <a:pt x="10788" y="4806"/>
                  <a:pt x="9324" y="4806"/>
                </a:cubicBezTo>
                <a:cubicBezTo>
                  <a:pt x="7608" y="4806"/>
                  <a:pt x="6240" y="6170"/>
                  <a:pt x="6240" y="8011"/>
                </a:cubicBezTo>
                <a:cubicBezTo>
                  <a:pt x="6240" y="9179"/>
                  <a:pt x="6744" y="9970"/>
                  <a:pt x="6744" y="9970"/>
                </a:cubicBezTo>
                <a:lnTo>
                  <a:pt x="4680" y="16715"/>
                </a:lnTo>
                <a:cubicBezTo>
                  <a:pt x="4068" y="18717"/>
                  <a:pt x="4596" y="21168"/>
                  <a:pt x="4632" y="21421"/>
                </a:cubicBezTo>
                <a:cubicBezTo>
                  <a:pt x="4668" y="21564"/>
                  <a:pt x="4908" y="21600"/>
                  <a:pt x="5016" y="21493"/>
                </a:cubicBezTo>
                <a:cubicBezTo>
                  <a:pt x="5172" y="21331"/>
                  <a:pt x="7212" y="19382"/>
                  <a:pt x="7908" y="17442"/>
                </a:cubicBezTo>
                <a:cubicBezTo>
                  <a:pt x="8112" y="16885"/>
                  <a:pt x="9036" y="14038"/>
                  <a:pt x="9036" y="14038"/>
                </a:cubicBezTo>
                <a:cubicBezTo>
                  <a:pt x="9600" y="14855"/>
                  <a:pt x="11220" y="15583"/>
                  <a:pt x="12948" y="15583"/>
                </a:cubicBezTo>
                <a:cubicBezTo>
                  <a:pt x="18108" y="15583"/>
                  <a:pt x="21600" y="11955"/>
                  <a:pt x="21600" y="7096"/>
                </a:cubicBezTo>
                <a:cubicBezTo>
                  <a:pt x="21600" y="3422"/>
                  <a:pt x="17568" y="0"/>
                  <a:pt x="11448" y="0"/>
                </a:cubicBezTo>
                <a:close/>
                <a:moveTo>
                  <a:pt x="11448"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0" name="AutoShape 2"/>
          <p:cNvSpPr>
            <a:spLocks/>
          </p:cNvSpPr>
          <p:nvPr/>
        </p:nvSpPr>
        <p:spPr bwMode="auto">
          <a:xfrm>
            <a:off x="3175000" y="23914100"/>
            <a:ext cx="317500" cy="304800"/>
          </a:xfrm>
          <a:custGeom>
            <a:avLst/>
            <a:gdLst>
              <a:gd name="T0" fmla="*/ 443676484 w 21600"/>
              <a:gd name="T1" fmla="*/ 356851331 h 21600"/>
              <a:gd name="T2" fmla="*/ 564678998 w 21600"/>
              <a:gd name="T3" fmla="*/ 356851331 h 21600"/>
              <a:gd name="T4" fmla="*/ 564678998 w 21600"/>
              <a:gd name="T5" fmla="*/ 463906672 h 21600"/>
              <a:gd name="T6" fmla="*/ 685681717 w 21600"/>
              <a:gd name="T7" fmla="*/ 463906672 h 21600"/>
              <a:gd name="T8" fmla="*/ 685681717 w 21600"/>
              <a:gd name="T9" fmla="*/ 570962226 h 21600"/>
              <a:gd name="T10" fmla="*/ 564678998 w 21600"/>
              <a:gd name="T11" fmla="*/ 570962226 h 21600"/>
              <a:gd name="T12" fmla="*/ 564678998 w 21600"/>
              <a:gd name="T13" fmla="*/ 678017567 h 21600"/>
              <a:gd name="T14" fmla="*/ 443676484 w 21600"/>
              <a:gd name="T15" fmla="*/ 678017567 h 21600"/>
              <a:gd name="T16" fmla="*/ 443676484 w 21600"/>
              <a:gd name="T17" fmla="*/ 570962226 h 21600"/>
              <a:gd name="T18" fmla="*/ 322673765 w 21600"/>
              <a:gd name="T19" fmla="*/ 570962226 h 21600"/>
              <a:gd name="T20" fmla="*/ 322673765 w 21600"/>
              <a:gd name="T21" fmla="*/ 463906672 h 21600"/>
              <a:gd name="T22" fmla="*/ 443676484 w 21600"/>
              <a:gd name="T23" fmla="*/ 463906672 h 21600"/>
              <a:gd name="T24" fmla="*/ 443676484 w 21600"/>
              <a:gd name="T25" fmla="*/ 356851331 h 21600"/>
              <a:gd name="T26" fmla="*/ 80668342 w 21600"/>
              <a:gd name="T27" fmla="*/ 0 h 21600"/>
              <a:gd name="T28" fmla="*/ 0 w 21600"/>
              <a:gd name="T29" fmla="*/ 71370232 h 21600"/>
              <a:gd name="T30" fmla="*/ 0 w 21600"/>
              <a:gd name="T31" fmla="*/ 785072908 h 21600"/>
              <a:gd name="T32" fmla="*/ 80668342 w 21600"/>
              <a:gd name="T33" fmla="*/ 856443324 h 21600"/>
              <a:gd name="T34" fmla="*/ 927687140 w 21600"/>
              <a:gd name="T35" fmla="*/ 856443324 h 21600"/>
              <a:gd name="T36" fmla="*/ 1008355482 w 21600"/>
              <a:gd name="T37" fmla="*/ 785072908 h 21600"/>
              <a:gd name="T38" fmla="*/ 1008355482 w 21600"/>
              <a:gd name="T39" fmla="*/ 71370232 h 21600"/>
              <a:gd name="T40" fmla="*/ 927687140 w 21600"/>
              <a:gd name="T41" fmla="*/ 0 h 21600"/>
              <a:gd name="T42" fmla="*/ 80668342 w 21600"/>
              <a:gd name="T43" fmla="*/ 0 h 21600"/>
              <a:gd name="T44" fmla="*/ 114139486 w 21600"/>
              <a:gd name="T45" fmla="*/ 35685109 h 21600"/>
              <a:gd name="T46" fmla="*/ 242005217 w 21600"/>
              <a:gd name="T47" fmla="*/ 35685109 h 21600"/>
              <a:gd name="T48" fmla="*/ 242005217 w 21600"/>
              <a:gd name="T49" fmla="*/ 214110880 h 21600"/>
              <a:gd name="T50" fmla="*/ 40334171 w 21600"/>
              <a:gd name="T51" fmla="*/ 214110880 h 21600"/>
              <a:gd name="T52" fmla="*/ 40334171 w 21600"/>
              <a:gd name="T53" fmla="*/ 100988848 h 21600"/>
              <a:gd name="T54" fmla="*/ 114139486 w 21600"/>
              <a:gd name="T55" fmla="*/ 35685109 h 21600"/>
              <a:gd name="T56" fmla="*/ 282339609 w 21600"/>
              <a:gd name="T57" fmla="*/ 35685109 h 21600"/>
              <a:gd name="T58" fmla="*/ 484010655 w 21600"/>
              <a:gd name="T59" fmla="*/ 35685109 h 21600"/>
              <a:gd name="T60" fmla="*/ 484010655 w 21600"/>
              <a:gd name="T61" fmla="*/ 214110880 h 21600"/>
              <a:gd name="T62" fmla="*/ 282339609 w 21600"/>
              <a:gd name="T63" fmla="*/ 214110880 h 21600"/>
              <a:gd name="T64" fmla="*/ 282339609 w 21600"/>
              <a:gd name="T65" fmla="*/ 35685109 h 21600"/>
              <a:gd name="T66" fmla="*/ 524344827 w 21600"/>
              <a:gd name="T67" fmla="*/ 35685109 h 21600"/>
              <a:gd name="T68" fmla="*/ 726015873 w 21600"/>
              <a:gd name="T69" fmla="*/ 35685109 h 21600"/>
              <a:gd name="T70" fmla="*/ 726015873 w 21600"/>
              <a:gd name="T71" fmla="*/ 214110880 h 21600"/>
              <a:gd name="T72" fmla="*/ 524344827 w 21600"/>
              <a:gd name="T73" fmla="*/ 214110880 h 21600"/>
              <a:gd name="T74" fmla="*/ 524344827 w 21600"/>
              <a:gd name="T75" fmla="*/ 35685109 h 21600"/>
              <a:gd name="T76" fmla="*/ 766350264 w 21600"/>
              <a:gd name="T77" fmla="*/ 35685109 h 21600"/>
              <a:gd name="T78" fmla="*/ 894215996 w 21600"/>
              <a:gd name="T79" fmla="*/ 35685109 h 21600"/>
              <a:gd name="T80" fmla="*/ 968021311 w 21600"/>
              <a:gd name="T81" fmla="*/ 100988848 h 21600"/>
              <a:gd name="T82" fmla="*/ 968021311 w 21600"/>
              <a:gd name="T83" fmla="*/ 214110880 h 21600"/>
              <a:gd name="T84" fmla="*/ 766350264 w 21600"/>
              <a:gd name="T85" fmla="*/ 214110880 h 21600"/>
              <a:gd name="T86" fmla="*/ 766350264 w 21600"/>
              <a:gd name="T87" fmla="*/ 35685109 h 21600"/>
              <a:gd name="T88" fmla="*/ 766350264 w 21600"/>
              <a:gd name="T89" fmla="*/ 35685109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9504" y="9000"/>
                </a:moveTo>
                <a:lnTo>
                  <a:pt x="12096" y="9000"/>
                </a:lnTo>
                <a:lnTo>
                  <a:pt x="12096" y="11700"/>
                </a:lnTo>
                <a:lnTo>
                  <a:pt x="14688" y="11700"/>
                </a:lnTo>
                <a:lnTo>
                  <a:pt x="14688" y="14400"/>
                </a:lnTo>
                <a:lnTo>
                  <a:pt x="12096" y="14400"/>
                </a:lnTo>
                <a:lnTo>
                  <a:pt x="12096" y="17100"/>
                </a:lnTo>
                <a:lnTo>
                  <a:pt x="9504" y="17100"/>
                </a:lnTo>
                <a:lnTo>
                  <a:pt x="9504" y="14400"/>
                </a:lnTo>
                <a:lnTo>
                  <a:pt x="6912" y="14400"/>
                </a:lnTo>
                <a:lnTo>
                  <a:pt x="6912" y="11700"/>
                </a:lnTo>
                <a:lnTo>
                  <a:pt x="9504" y="11700"/>
                </a:lnTo>
                <a:cubicBezTo>
                  <a:pt x="9504" y="11700"/>
                  <a:pt x="9504" y="9000"/>
                  <a:pt x="9504" y="9000"/>
                </a:cubicBezTo>
                <a:close/>
                <a:moveTo>
                  <a:pt x="1728" y="0"/>
                </a:moveTo>
                <a:cubicBezTo>
                  <a:pt x="778" y="0"/>
                  <a:pt x="0" y="810"/>
                  <a:pt x="0" y="1800"/>
                </a:cubicBezTo>
                <a:lnTo>
                  <a:pt x="0" y="19800"/>
                </a:lnTo>
                <a:cubicBezTo>
                  <a:pt x="0" y="20791"/>
                  <a:pt x="778" y="21600"/>
                  <a:pt x="1728" y="21600"/>
                </a:cubicBezTo>
                <a:lnTo>
                  <a:pt x="19872" y="21600"/>
                </a:lnTo>
                <a:cubicBezTo>
                  <a:pt x="20822" y="21600"/>
                  <a:pt x="21600" y="20791"/>
                  <a:pt x="21600" y="19800"/>
                </a:cubicBezTo>
                <a:lnTo>
                  <a:pt x="21600" y="1800"/>
                </a:lnTo>
                <a:cubicBezTo>
                  <a:pt x="21600" y="810"/>
                  <a:pt x="20822" y="0"/>
                  <a:pt x="19872" y="0"/>
                </a:cubicBezTo>
                <a:cubicBezTo>
                  <a:pt x="19872" y="0"/>
                  <a:pt x="1728" y="0"/>
                  <a:pt x="1728" y="0"/>
                </a:cubicBezTo>
                <a:close/>
                <a:moveTo>
                  <a:pt x="2445" y="900"/>
                </a:moveTo>
                <a:lnTo>
                  <a:pt x="5184" y="900"/>
                </a:lnTo>
                <a:lnTo>
                  <a:pt x="5184" y="5400"/>
                </a:lnTo>
                <a:lnTo>
                  <a:pt x="864" y="5400"/>
                </a:lnTo>
                <a:lnTo>
                  <a:pt x="864" y="2547"/>
                </a:lnTo>
                <a:cubicBezTo>
                  <a:pt x="864" y="1637"/>
                  <a:pt x="1573" y="900"/>
                  <a:pt x="2445" y="900"/>
                </a:cubicBezTo>
                <a:close/>
                <a:moveTo>
                  <a:pt x="6048" y="900"/>
                </a:moveTo>
                <a:lnTo>
                  <a:pt x="10368" y="900"/>
                </a:lnTo>
                <a:lnTo>
                  <a:pt x="10368" y="5400"/>
                </a:lnTo>
                <a:lnTo>
                  <a:pt x="6048" y="5400"/>
                </a:lnTo>
                <a:cubicBezTo>
                  <a:pt x="6048" y="5400"/>
                  <a:pt x="6048" y="900"/>
                  <a:pt x="6048" y="900"/>
                </a:cubicBezTo>
                <a:close/>
                <a:moveTo>
                  <a:pt x="11232" y="900"/>
                </a:moveTo>
                <a:lnTo>
                  <a:pt x="15552" y="900"/>
                </a:lnTo>
                <a:lnTo>
                  <a:pt x="15552" y="5400"/>
                </a:lnTo>
                <a:lnTo>
                  <a:pt x="11232" y="5400"/>
                </a:lnTo>
                <a:cubicBezTo>
                  <a:pt x="11232" y="5400"/>
                  <a:pt x="11232" y="900"/>
                  <a:pt x="11232" y="900"/>
                </a:cubicBezTo>
                <a:close/>
                <a:moveTo>
                  <a:pt x="16416" y="900"/>
                </a:moveTo>
                <a:lnTo>
                  <a:pt x="19155" y="900"/>
                </a:lnTo>
                <a:cubicBezTo>
                  <a:pt x="20027" y="900"/>
                  <a:pt x="20736" y="1637"/>
                  <a:pt x="20736" y="2547"/>
                </a:cubicBezTo>
                <a:lnTo>
                  <a:pt x="20736" y="5400"/>
                </a:lnTo>
                <a:lnTo>
                  <a:pt x="16416" y="5400"/>
                </a:lnTo>
                <a:cubicBezTo>
                  <a:pt x="16416" y="5400"/>
                  <a:pt x="16416" y="900"/>
                  <a:pt x="16416" y="900"/>
                </a:cubicBezTo>
                <a:close/>
                <a:moveTo>
                  <a:pt x="16416" y="90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1" name="AutoShape 3"/>
          <p:cNvSpPr>
            <a:spLocks/>
          </p:cNvSpPr>
          <p:nvPr/>
        </p:nvSpPr>
        <p:spPr bwMode="auto">
          <a:xfrm>
            <a:off x="2616200" y="23952200"/>
            <a:ext cx="152400" cy="254000"/>
          </a:xfrm>
          <a:custGeom>
            <a:avLst/>
            <a:gdLst>
              <a:gd name="T0" fmla="*/ 26228590 w 21600"/>
              <a:gd name="T1" fmla="*/ 392581024 h 21600"/>
              <a:gd name="T2" fmla="*/ 9278154 w 21600"/>
              <a:gd name="T3" fmla="*/ 324222627 h 21600"/>
              <a:gd name="T4" fmla="*/ 27923631 w 21600"/>
              <a:gd name="T5" fmla="*/ 257737387 h 21600"/>
              <a:gd name="T6" fmla="*/ 34302354 w 21600"/>
              <a:gd name="T7" fmla="*/ 262670807 h 21600"/>
              <a:gd name="T8" fmla="*/ 44561838 w 21600"/>
              <a:gd name="T9" fmla="*/ 312864429 h 21600"/>
              <a:gd name="T10" fmla="*/ 44874067 w 21600"/>
              <a:gd name="T11" fmla="*/ 326077933 h 21600"/>
              <a:gd name="T12" fmla="*/ 26228590 w 21600"/>
              <a:gd name="T13" fmla="*/ 392581024 h 21600"/>
              <a:gd name="T14" fmla="*/ 28815750 w 21600"/>
              <a:gd name="T15" fmla="*/ 173679215 h 21600"/>
              <a:gd name="T16" fmla="*/ 14764703 w 21600"/>
              <a:gd name="T17" fmla="*/ 93560924 h 21600"/>
              <a:gd name="T18" fmla="*/ 24667365 w 21600"/>
              <a:gd name="T19" fmla="*/ 18164904 h 21600"/>
              <a:gd name="T20" fmla="*/ 38715922 w 21600"/>
              <a:gd name="T21" fmla="*/ 97060244 h 21600"/>
              <a:gd name="T22" fmla="*/ 28815750 w 21600"/>
              <a:gd name="T23" fmla="*/ 173679215 h 21600"/>
              <a:gd name="T24" fmla="*/ 42509920 w 21600"/>
              <a:gd name="T25" fmla="*/ 237697680 h 21600"/>
              <a:gd name="T26" fmla="*/ 35774369 w 21600"/>
              <a:gd name="T27" fmla="*/ 198041001 h 21600"/>
              <a:gd name="T28" fmla="*/ 40681070 w 21600"/>
              <a:gd name="T29" fmla="*/ 161288483 h 21600"/>
              <a:gd name="T30" fmla="*/ 47907314 w 21600"/>
              <a:gd name="T31" fmla="*/ 94573960 h 21600"/>
              <a:gd name="T32" fmla="*/ 39652646 w 21600"/>
              <a:gd name="T33" fmla="*/ 20651176 h 21600"/>
              <a:gd name="T34" fmla="*/ 47773498 w 21600"/>
              <a:gd name="T35" fmla="*/ 20651176 h 21600"/>
              <a:gd name="T36" fmla="*/ 53527720 w 21600"/>
              <a:gd name="T37" fmla="*/ 0 h 21600"/>
              <a:gd name="T38" fmla="*/ 27879026 w 21600"/>
              <a:gd name="T39" fmla="*/ 0 h 21600"/>
              <a:gd name="T40" fmla="*/ 5531203 w 21600"/>
              <a:gd name="T41" fmla="*/ 93752858 h 21600"/>
              <a:gd name="T42" fmla="*/ 25068798 w 21600"/>
              <a:gd name="T43" fmla="*/ 186682944 h 21600"/>
              <a:gd name="T44" fmla="*/ 27475102 w 21600"/>
              <a:gd name="T45" fmla="*/ 186261740 h 21600"/>
              <a:gd name="T46" fmla="*/ 26183985 w 21600"/>
              <a:gd name="T47" fmla="*/ 210239798 h 21600"/>
              <a:gd name="T48" fmla="*/ 29663270 w 21600"/>
              <a:gd name="T49" fmla="*/ 245538578 h 21600"/>
              <a:gd name="T50" fmla="*/ 25202607 w 21600"/>
              <a:gd name="T51" fmla="*/ 245748351 h 21600"/>
              <a:gd name="T52" fmla="*/ 0 w 21600"/>
              <a:gd name="T53" fmla="*/ 337855536 h 21600"/>
              <a:gd name="T54" fmla="*/ 26270705 w 21600"/>
              <a:gd name="T55" fmla="*/ 413022427 h 21600"/>
              <a:gd name="T56" fmla="*/ 51475802 w 21600"/>
              <a:gd name="T57" fmla="*/ 320915112 h 21600"/>
              <a:gd name="T58" fmla="*/ 42509920 w 21600"/>
              <a:gd name="T59" fmla="*/ 237697680 h 21600"/>
              <a:gd name="T60" fmla="*/ 42509920 w 21600"/>
              <a:gd name="T61" fmla="*/ 23769768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0584" y="20531"/>
                </a:moveTo>
                <a:cubicBezTo>
                  <a:pt x="6606" y="20531"/>
                  <a:pt x="3744" y="18911"/>
                  <a:pt x="3744" y="16956"/>
                </a:cubicBezTo>
                <a:cubicBezTo>
                  <a:pt x="3744" y="15045"/>
                  <a:pt x="7290" y="13446"/>
                  <a:pt x="11268" y="13479"/>
                </a:cubicBezTo>
                <a:cubicBezTo>
                  <a:pt x="12186" y="13479"/>
                  <a:pt x="13068" y="13575"/>
                  <a:pt x="13842" y="13737"/>
                </a:cubicBezTo>
                <a:cubicBezTo>
                  <a:pt x="16001" y="14710"/>
                  <a:pt x="17550" y="15260"/>
                  <a:pt x="17982" y="16362"/>
                </a:cubicBezTo>
                <a:cubicBezTo>
                  <a:pt x="18072" y="16589"/>
                  <a:pt x="18108" y="16815"/>
                  <a:pt x="18108" y="17053"/>
                </a:cubicBezTo>
                <a:cubicBezTo>
                  <a:pt x="18108" y="19009"/>
                  <a:pt x="16164" y="20531"/>
                  <a:pt x="10584" y="20531"/>
                </a:cubicBezTo>
                <a:close/>
                <a:moveTo>
                  <a:pt x="11628" y="9083"/>
                </a:moveTo>
                <a:cubicBezTo>
                  <a:pt x="8946" y="9029"/>
                  <a:pt x="6427" y="7150"/>
                  <a:pt x="5958" y="4893"/>
                </a:cubicBezTo>
                <a:cubicBezTo>
                  <a:pt x="5508" y="2625"/>
                  <a:pt x="7290" y="896"/>
                  <a:pt x="9954" y="950"/>
                </a:cubicBezTo>
                <a:cubicBezTo>
                  <a:pt x="12618" y="994"/>
                  <a:pt x="15156" y="2819"/>
                  <a:pt x="15623" y="5076"/>
                </a:cubicBezTo>
                <a:cubicBezTo>
                  <a:pt x="16073" y="7344"/>
                  <a:pt x="14292" y="9137"/>
                  <a:pt x="11628" y="9083"/>
                </a:cubicBezTo>
                <a:close/>
                <a:moveTo>
                  <a:pt x="17154" y="12431"/>
                </a:moveTo>
                <a:cubicBezTo>
                  <a:pt x="16218" y="12010"/>
                  <a:pt x="14436" y="10962"/>
                  <a:pt x="14436" y="10357"/>
                </a:cubicBezTo>
                <a:cubicBezTo>
                  <a:pt x="14436" y="9634"/>
                  <a:pt x="14742" y="9277"/>
                  <a:pt x="16416" y="8435"/>
                </a:cubicBezTo>
                <a:cubicBezTo>
                  <a:pt x="18127" y="7571"/>
                  <a:pt x="19332" y="6361"/>
                  <a:pt x="19332" y="4946"/>
                </a:cubicBezTo>
                <a:cubicBezTo>
                  <a:pt x="19332" y="3261"/>
                  <a:pt x="18180" y="1620"/>
                  <a:pt x="16001" y="1080"/>
                </a:cubicBezTo>
                <a:lnTo>
                  <a:pt x="19278" y="1080"/>
                </a:lnTo>
                <a:lnTo>
                  <a:pt x="21600" y="0"/>
                </a:lnTo>
                <a:lnTo>
                  <a:pt x="11250" y="0"/>
                </a:lnTo>
                <a:cubicBezTo>
                  <a:pt x="6606" y="0"/>
                  <a:pt x="2232" y="2269"/>
                  <a:pt x="2232" y="4903"/>
                </a:cubicBezTo>
                <a:cubicBezTo>
                  <a:pt x="2232" y="7593"/>
                  <a:pt x="5400" y="9763"/>
                  <a:pt x="10116" y="9763"/>
                </a:cubicBezTo>
                <a:cubicBezTo>
                  <a:pt x="10458" y="9763"/>
                  <a:pt x="10764" y="9763"/>
                  <a:pt x="11087" y="9741"/>
                </a:cubicBezTo>
                <a:cubicBezTo>
                  <a:pt x="10782" y="10120"/>
                  <a:pt x="10566" y="10551"/>
                  <a:pt x="10566" y="10995"/>
                </a:cubicBezTo>
                <a:cubicBezTo>
                  <a:pt x="10566" y="11740"/>
                  <a:pt x="11178" y="12345"/>
                  <a:pt x="11970" y="12841"/>
                </a:cubicBezTo>
                <a:lnTo>
                  <a:pt x="10170" y="12852"/>
                </a:lnTo>
                <a:cubicBezTo>
                  <a:pt x="4428" y="12852"/>
                  <a:pt x="0" y="15217"/>
                  <a:pt x="0" y="17669"/>
                </a:cubicBezTo>
                <a:cubicBezTo>
                  <a:pt x="0" y="20089"/>
                  <a:pt x="4842" y="21600"/>
                  <a:pt x="10601" y="21600"/>
                </a:cubicBezTo>
                <a:cubicBezTo>
                  <a:pt x="17154" y="21600"/>
                  <a:pt x="20772" y="19203"/>
                  <a:pt x="20772" y="16783"/>
                </a:cubicBezTo>
                <a:cubicBezTo>
                  <a:pt x="20772" y="14839"/>
                  <a:pt x="19890" y="13684"/>
                  <a:pt x="17154" y="12431"/>
                </a:cubicBezTo>
                <a:close/>
                <a:moveTo>
                  <a:pt x="17154" y="12431"/>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2" name="AutoShape 4"/>
          <p:cNvSpPr>
            <a:spLocks/>
          </p:cNvSpPr>
          <p:nvPr/>
        </p:nvSpPr>
        <p:spPr bwMode="auto">
          <a:xfrm>
            <a:off x="1917700" y="23939500"/>
            <a:ext cx="292100" cy="254000"/>
          </a:xfrm>
          <a:custGeom>
            <a:avLst/>
            <a:gdLst>
              <a:gd name="T0" fmla="*/ 722378852 w 21600"/>
              <a:gd name="T1" fmla="*/ 48951327 h 21600"/>
              <a:gd name="T2" fmla="*/ 637266199 w 21600"/>
              <a:gd name="T3" fmla="*/ 65260773 h 21600"/>
              <a:gd name="T4" fmla="*/ 702280276 w 21600"/>
              <a:gd name="T5" fmla="*/ 7649104 h 21600"/>
              <a:gd name="T6" fmla="*/ 608370950 w 21600"/>
              <a:gd name="T7" fmla="*/ 33061275 h 21600"/>
              <a:gd name="T8" fmla="*/ 500014265 w 21600"/>
              <a:gd name="T9" fmla="*/ 0 h 21600"/>
              <a:gd name="T10" fmla="*/ 352093567 w 21600"/>
              <a:gd name="T11" fmla="*/ 104288143 h 21600"/>
              <a:gd name="T12" fmla="*/ 355837748 w 21600"/>
              <a:gd name="T13" fmla="*/ 128036931 h 21600"/>
              <a:gd name="T14" fmla="*/ 50264798 w 21600"/>
              <a:gd name="T15" fmla="*/ 19216934 h 21600"/>
              <a:gd name="T16" fmla="*/ 30166235 w 21600"/>
              <a:gd name="T17" fmla="*/ 71456138 h 21600"/>
              <a:gd name="T18" fmla="*/ 96117736 w 21600"/>
              <a:gd name="T19" fmla="*/ 158402161 h 21600"/>
              <a:gd name="T20" fmla="*/ 28895073 w 21600"/>
              <a:gd name="T21" fmla="*/ 145188799 h 21600"/>
              <a:gd name="T22" fmla="*/ 28895073 w 21600"/>
              <a:gd name="T23" fmla="*/ 146642537 h 21600"/>
              <a:gd name="T24" fmla="*/ 147920711 w 21600"/>
              <a:gd name="T25" fmla="*/ 248845964 h 21600"/>
              <a:gd name="T26" fmla="*/ 108992355 w 21600"/>
              <a:gd name="T27" fmla="*/ 252345284 h 21600"/>
              <a:gd name="T28" fmla="*/ 81034531 w 21600"/>
              <a:gd name="T29" fmla="*/ 250489979 h 21600"/>
              <a:gd name="T30" fmla="*/ 219555248 w 21600"/>
              <a:gd name="T31" fmla="*/ 322980320 h 21600"/>
              <a:gd name="T32" fmla="*/ 35483334 w 21600"/>
              <a:gd name="T33" fmla="*/ 367589917 h 21600"/>
              <a:gd name="T34" fmla="*/ 0 w 21600"/>
              <a:gd name="T35" fmla="*/ 366155676 h 21600"/>
              <a:gd name="T36" fmla="*/ 227080758 w 21600"/>
              <a:gd name="T37" fmla="*/ 413022427 h 21600"/>
              <a:gd name="T38" fmla="*/ 648869831 w 21600"/>
              <a:gd name="T39" fmla="*/ 116469113 h 21600"/>
              <a:gd name="T40" fmla="*/ 648568089 w 21600"/>
              <a:gd name="T41" fmla="*/ 102853902 h 21600"/>
              <a:gd name="T42" fmla="*/ 722378852 w 21600"/>
              <a:gd name="T43" fmla="*/ 48951327 h 21600"/>
              <a:gd name="T44" fmla="*/ 722378852 w 21600"/>
              <a:gd name="T45" fmla="*/ 4895132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5" y="1026"/>
                  <a:pt x="19196" y="1480"/>
                  <a:pt x="18191" y="1729"/>
                </a:cubicBezTo>
                <a:cubicBezTo>
                  <a:pt x="17383" y="659"/>
                  <a:pt x="16228" y="0"/>
                  <a:pt x="14951" y="0"/>
                </a:cubicBezTo>
                <a:cubicBezTo>
                  <a:pt x="12510"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3" name="AutoShape 5"/>
          <p:cNvSpPr>
            <a:spLocks/>
          </p:cNvSpPr>
          <p:nvPr/>
        </p:nvSpPr>
        <p:spPr bwMode="auto">
          <a:xfrm>
            <a:off x="1270000" y="23914100"/>
            <a:ext cx="304800" cy="304800"/>
          </a:xfrm>
          <a:custGeom>
            <a:avLst/>
            <a:gdLst>
              <a:gd name="T0" fmla="*/ 71370232 w 21600"/>
              <a:gd name="T1" fmla="*/ 0 h 21600"/>
              <a:gd name="T2" fmla="*/ 0 w 21600"/>
              <a:gd name="T3" fmla="*/ 71370232 h 21600"/>
              <a:gd name="T4" fmla="*/ 0 w 21600"/>
              <a:gd name="T5" fmla="*/ 785072908 h 21600"/>
              <a:gd name="T6" fmla="*/ 71370232 w 21600"/>
              <a:gd name="T7" fmla="*/ 856443324 h 21600"/>
              <a:gd name="T8" fmla="*/ 422512095 w 21600"/>
              <a:gd name="T9" fmla="*/ 856443324 h 21600"/>
              <a:gd name="T10" fmla="*/ 422512095 w 21600"/>
              <a:gd name="T11" fmla="*/ 529210609 h 21600"/>
              <a:gd name="T12" fmla="*/ 318311389 w 21600"/>
              <a:gd name="T13" fmla="*/ 529210609 h 21600"/>
              <a:gd name="T14" fmla="*/ 324021055 w 21600"/>
              <a:gd name="T15" fmla="*/ 385756291 h 21600"/>
              <a:gd name="T16" fmla="*/ 422512095 w 21600"/>
              <a:gd name="T17" fmla="*/ 385756291 h 21600"/>
              <a:gd name="T18" fmla="*/ 422512095 w 21600"/>
              <a:gd name="T19" fmla="*/ 282269452 h 21600"/>
              <a:gd name="T20" fmla="*/ 563825235 w 21600"/>
              <a:gd name="T21" fmla="*/ 142383623 h 21600"/>
              <a:gd name="T22" fmla="*/ 681942883 w 21600"/>
              <a:gd name="T23" fmla="*/ 143811145 h 21600"/>
              <a:gd name="T24" fmla="*/ 681942883 w 21600"/>
              <a:gd name="T25" fmla="*/ 276916614 h 21600"/>
              <a:gd name="T26" fmla="*/ 605933679 w 21600"/>
              <a:gd name="T27" fmla="*/ 283022534 h 21600"/>
              <a:gd name="T28" fmla="*/ 570248556 w 21600"/>
              <a:gd name="T29" fmla="*/ 294402439 h 21600"/>
              <a:gd name="T30" fmla="*/ 570248556 w 21600"/>
              <a:gd name="T31" fmla="*/ 388611124 h 21600"/>
              <a:gd name="T32" fmla="*/ 704424522 w 21600"/>
              <a:gd name="T33" fmla="*/ 388611124 h 21600"/>
              <a:gd name="T34" fmla="*/ 672664729 w 21600"/>
              <a:gd name="T35" fmla="*/ 532065442 h 21600"/>
              <a:gd name="T36" fmla="*/ 568464220 w 21600"/>
              <a:gd name="T37" fmla="*/ 532065442 h 21600"/>
              <a:gd name="T38" fmla="*/ 568821048 w 21600"/>
              <a:gd name="T39" fmla="*/ 856443324 h 21600"/>
              <a:gd name="T40" fmla="*/ 785072908 w 21600"/>
              <a:gd name="T41" fmla="*/ 856443324 h 21600"/>
              <a:gd name="T42" fmla="*/ 856443324 w 21600"/>
              <a:gd name="T43" fmla="*/ 785072908 h 21600"/>
              <a:gd name="T44" fmla="*/ 856443324 w 21600"/>
              <a:gd name="T45" fmla="*/ 71370232 h 21600"/>
              <a:gd name="T46" fmla="*/ 785072908 w 21600"/>
              <a:gd name="T47" fmla="*/ 0 h 21600"/>
              <a:gd name="T48" fmla="*/ 71370232 w 21600"/>
              <a:gd name="T49" fmla="*/ 0 h 21600"/>
              <a:gd name="T50" fmla="*/ 71370232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50184" name="Group 9"/>
          <p:cNvGrpSpPr>
            <a:grpSpLocks/>
          </p:cNvGrpSpPr>
          <p:nvPr/>
        </p:nvGrpSpPr>
        <p:grpSpPr bwMode="auto">
          <a:xfrm>
            <a:off x="2451100" y="4343400"/>
            <a:ext cx="8751888" cy="2400300"/>
            <a:chOff x="0" y="72"/>
            <a:chExt cx="5513" cy="1512"/>
          </a:xfrm>
        </p:grpSpPr>
        <p:sp>
          <p:nvSpPr>
            <p:cNvPr id="50202" name="Line 6"/>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3" name="Rectangle 7"/>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HOW TO CONTACT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4" name="Rectangle 8"/>
            <p:cNvSpPr>
              <a:spLocks/>
            </p:cNvSpPr>
            <p:nvPr/>
          </p:nvSpPr>
          <p:spPr bwMode="auto">
            <a:xfrm>
              <a:off x="41" y="896"/>
              <a:ext cx="5472"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a:solidFill>
                    <a:srgbClr val="1E1D1D"/>
                  </a:solidFill>
                  <a:latin typeface="Arial" charset="0"/>
                  <a:ea typeface="Helvetica Light" charset="0"/>
                  <a:cs typeface="Arial" charset="0"/>
                  <a:sym typeface="Helvetica Light" charset="0"/>
                </a:rPr>
                <a:t>Don’t hesitate to contact </a:t>
              </a:r>
              <a:r>
                <a:rPr lang="en-US" sz="3600" dirty="0" smtClean="0">
                  <a:solidFill>
                    <a:srgbClr val="1E1D1D"/>
                  </a:solidFill>
                  <a:latin typeface="Arial" charset="0"/>
                  <a:ea typeface="Helvetica Light" charset="0"/>
                  <a:cs typeface="Arial" charset="0"/>
                  <a:sym typeface="Helvetica Light" charset="0"/>
                </a:rPr>
                <a:t>me</a:t>
              </a:r>
              <a:r>
                <a:rPr lang="en-US" sz="3600" dirty="0">
                  <a:solidFill>
                    <a:srgbClr val="1E1D1D"/>
                  </a:solidFill>
                  <a:latin typeface="Arial" charset="0"/>
                  <a:ea typeface="Helvetica Light" charset="0"/>
                  <a:cs typeface="Arial" charset="0"/>
                  <a:sym typeface="Helvetica Light" charset="0"/>
                </a:rPr>
                <a:t>. </a:t>
              </a:r>
            </a:p>
            <a:p>
              <a:pPr algn="l"/>
              <a:r>
                <a:rPr lang="en-US" sz="3600" dirty="0">
                  <a:solidFill>
                    <a:srgbClr val="1E1D1D"/>
                  </a:solidFill>
                  <a:latin typeface="Arial" charset="0"/>
                  <a:ea typeface="Helvetica Light" charset="0"/>
                  <a:cs typeface="Arial" charset="0"/>
                  <a:sym typeface="Helvetica Light" charset="0"/>
                </a:rPr>
                <a:t>I will be happy to answer your questions. </a:t>
              </a:r>
            </a:p>
          </p:txBody>
        </p:sp>
      </p:grpSp>
      <p:sp>
        <p:nvSpPr>
          <p:cNvPr id="50185" name="Rectangle 10"/>
          <p:cNvSpPr>
            <a:spLocks/>
          </p:cNvSpPr>
          <p:nvPr/>
        </p:nvSpPr>
        <p:spPr bwMode="auto">
          <a:xfrm>
            <a:off x="13525500" y="12446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grpSp>
        <p:nvGrpSpPr>
          <p:cNvPr id="50186" name="Group 23"/>
          <p:cNvGrpSpPr>
            <a:grpSpLocks/>
          </p:cNvGrpSpPr>
          <p:nvPr/>
        </p:nvGrpSpPr>
        <p:grpSpPr bwMode="auto">
          <a:xfrm>
            <a:off x="2489200" y="7810500"/>
            <a:ext cx="7035800" cy="3721100"/>
            <a:chOff x="0" y="152"/>
            <a:chExt cx="4432" cy="2344"/>
          </a:xfrm>
        </p:grpSpPr>
        <p:grpSp>
          <p:nvGrpSpPr>
            <p:cNvPr id="50190" name="Group 14"/>
            <p:cNvGrpSpPr>
              <a:grpSpLocks/>
            </p:cNvGrpSpPr>
            <p:nvPr/>
          </p:nvGrpSpPr>
          <p:grpSpPr bwMode="auto">
            <a:xfrm>
              <a:off x="0" y="960"/>
              <a:ext cx="4432" cy="576"/>
              <a:chOff x="0" y="0"/>
              <a:chExt cx="4432" cy="576"/>
            </a:xfrm>
          </p:grpSpPr>
          <p:sp>
            <p:nvSpPr>
              <p:cNvPr id="50199" name="Line 11"/>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0" name="Rectangle 12"/>
              <p:cNvSpPr>
                <a:spLocks/>
              </p:cNvSpPr>
              <p:nvPr/>
            </p:nvSpPr>
            <p:spPr bwMode="auto">
              <a:xfrm>
                <a:off x="688"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a:solidFill>
                      <a:srgbClr val="1E1D1D"/>
                    </a:solidFill>
                    <a:latin typeface="Bebas Neue" pitchFamily="34" charset="0"/>
                    <a:ea typeface="Bebas Neue" pitchFamily="34" charset="0"/>
                    <a:cs typeface="Bebas Neue" pitchFamily="34" charset="0"/>
                    <a:sym typeface="Bebas Neue" pitchFamily="34" charset="0"/>
                  </a:rPr>
                  <a:t>TWITTER</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1" name="AutoShape 13"/>
              <p:cNvSpPr>
                <a:spLocks/>
              </p:cNvSpPr>
              <p:nvPr/>
            </p:nvSpPr>
            <p:spPr bwMode="auto">
              <a:xfrm>
                <a:off x="0" y="88"/>
                <a:ext cx="488"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4" y="1026"/>
                      <a:pt x="19196" y="1480"/>
                      <a:pt x="18191" y="1729"/>
                    </a:cubicBezTo>
                    <a:cubicBezTo>
                      <a:pt x="17383" y="659"/>
                      <a:pt x="16228" y="0"/>
                      <a:pt x="14951" y="0"/>
                    </a:cubicBezTo>
                    <a:cubicBezTo>
                      <a:pt x="12509"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1" name="Group 18"/>
            <p:cNvGrpSpPr>
              <a:grpSpLocks/>
            </p:cNvGrpSpPr>
            <p:nvPr/>
          </p:nvGrpSpPr>
          <p:grpSpPr bwMode="auto">
            <a:xfrm>
              <a:off x="32" y="1920"/>
              <a:ext cx="4400" cy="576"/>
              <a:chOff x="0" y="0"/>
              <a:chExt cx="4400" cy="576"/>
            </a:xfrm>
          </p:grpSpPr>
          <p:sp>
            <p:nvSpPr>
              <p:cNvPr id="50196" name="Line 15"/>
              <p:cNvSpPr>
                <a:spLocks noChangeShapeType="1"/>
              </p:cNvSpPr>
              <p:nvPr/>
            </p:nvSpPr>
            <p:spPr bwMode="auto">
              <a:xfrm>
                <a:off x="632"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7" name="Rectangle 16"/>
              <p:cNvSpPr>
                <a:spLocks/>
              </p:cNvSpPr>
              <p:nvPr/>
            </p:nvSpPr>
            <p:spPr bwMode="auto">
              <a:xfrm>
                <a:off x="656"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FACEBOOK.com:</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98" name="AutoShape 17"/>
              <p:cNvSpPr>
                <a:spLocks/>
              </p:cNvSpPr>
              <p:nvPr/>
            </p:nvSpPr>
            <p:spPr bwMode="auto">
              <a:xfrm>
                <a:off x="0" y="88"/>
                <a:ext cx="432"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2" name="Group 22"/>
            <p:cNvGrpSpPr>
              <a:grpSpLocks/>
            </p:cNvGrpSpPr>
            <p:nvPr/>
          </p:nvGrpSpPr>
          <p:grpSpPr bwMode="auto">
            <a:xfrm>
              <a:off x="0" y="152"/>
              <a:ext cx="4408" cy="376"/>
              <a:chOff x="0" y="152"/>
              <a:chExt cx="4408" cy="376"/>
            </a:xfrm>
          </p:grpSpPr>
          <p:sp>
            <p:nvSpPr>
              <p:cNvPr id="50193" name="Line 19"/>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5" name="AutoShape 21"/>
              <p:cNvSpPr>
                <a:spLocks/>
              </p:cNvSpPr>
              <p:nvPr/>
            </p:nvSpPr>
            <p:spPr bwMode="auto">
              <a:xfrm>
                <a:off x="0" y="152"/>
                <a:ext cx="488" cy="3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3680" y="12485"/>
                    </a:moveTo>
                    <a:lnTo>
                      <a:pt x="10800" y="16560"/>
                    </a:lnTo>
                    <a:lnTo>
                      <a:pt x="7920" y="12471"/>
                    </a:lnTo>
                    <a:lnTo>
                      <a:pt x="1278" y="21571"/>
                    </a:lnTo>
                    <a:cubicBezTo>
                      <a:pt x="1305" y="21586"/>
                      <a:pt x="1323" y="21600"/>
                      <a:pt x="1350" y="21600"/>
                    </a:cubicBezTo>
                    <a:lnTo>
                      <a:pt x="20187" y="21600"/>
                    </a:lnTo>
                    <a:cubicBezTo>
                      <a:pt x="20187" y="21600"/>
                      <a:pt x="13680" y="12485"/>
                      <a:pt x="13680" y="12485"/>
                    </a:cubicBezTo>
                    <a:close/>
                    <a:moveTo>
                      <a:pt x="108" y="1325"/>
                    </a:moveTo>
                    <a:cubicBezTo>
                      <a:pt x="36" y="1584"/>
                      <a:pt x="0" y="1858"/>
                      <a:pt x="0" y="2160"/>
                    </a:cubicBezTo>
                    <a:lnTo>
                      <a:pt x="0" y="19440"/>
                    </a:lnTo>
                    <a:cubicBezTo>
                      <a:pt x="0" y="19757"/>
                      <a:pt x="45" y="20045"/>
                      <a:pt x="126" y="20318"/>
                    </a:cubicBezTo>
                    <a:lnTo>
                      <a:pt x="6903" y="11016"/>
                    </a:lnTo>
                    <a:cubicBezTo>
                      <a:pt x="6903" y="11016"/>
                      <a:pt x="108" y="1325"/>
                      <a:pt x="108" y="1325"/>
                    </a:cubicBezTo>
                    <a:close/>
                    <a:moveTo>
                      <a:pt x="21600" y="2160"/>
                    </a:moveTo>
                    <a:cubicBezTo>
                      <a:pt x="21600" y="1901"/>
                      <a:pt x="21564" y="1671"/>
                      <a:pt x="21510" y="1440"/>
                    </a:cubicBezTo>
                    <a:lnTo>
                      <a:pt x="14706" y="11045"/>
                    </a:lnTo>
                    <a:lnTo>
                      <a:pt x="21420" y="20448"/>
                    </a:lnTo>
                    <a:cubicBezTo>
                      <a:pt x="21528" y="20146"/>
                      <a:pt x="21600" y="19814"/>
                      <a:pt x="21600" y="19440"/>
                    </a:cubicBezTo>
                    <a:cubicBezTo>
                      <a:pt x="21600" y="19440"/>
                      <a:pt x="21600" y="2160"/>
                      <a:pt x="21600" y="2160"/>
                    </a:cubicBezTo>
                    <a:close/>
                    <a:moveTo>
                      <a:pt x="10800" y="13680"/>
                    </a:moveTo>
                    <a:lnTo>
                      <a:pt x="20439" y="58"/>
                    </a:lnTo>
                    <a:cubicBezTo>
                      <a:pt x="20376" y="44"/>
                      <a:pt x="20313" y="0"/>
                      <a:pt x="20250" y="0"/>
                    </a:cubicBezTo>
                    <a:lnTo>
                      <a:pt x="1350" y="0"/>
                    </a:lnTo>
                    <a:cubicBezTo>
                      <a:pt x="1305" y="0"/>
                      <a:pt x="1278" y="29"/>
                      <a:pt x="1233" y="44"/>
                    </a:cubicBezTo>
                    <a:cubicBezTo>
                      <a:pt x="1233" y="44"/>
                      <a:pt x="10800" y="13680"/>
                      <a:pt x="10800" y="13680"/>
                    </a:cubicBezTo>
                    <a:close/>
                    <a:moveTo>
                      <a:pt x="10800" y="1368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5018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3013" y="1830388"/>
            <a:ext cx="7331075" cy="1087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8" name="Rectangle 25"/>
          <p:cNvSpPr>
            <a:spLocks/>
          </p:cNvSpPr>
          <p:nvPr/>
        </p:nvSpPr>
        <p:spPr bwMode="auto">
          <a:xfrm>
            <a:off x="13284200" y="17399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50189" name="Rectangle 26"/>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a:solidFill>
                  <a:srgbClr val="139FD2"/>
                </a:solidFill>
                <a:latin typeface="Bebas Neue" pitchFamily="34" charset="0"/>
                <a:ea typeface="Bebas Neue" pitchFamily="34" charset="0"/>
                <a:cs typeface="Bebas Neue" pitchFamily="34" charset="0"/>
                <a:sym typeface="Bebas Neue" pitchFamily="34" charset="0"/>
              </a:rPr>
              <a:t>THANK YOU</a:t>
            </a:r>
          </a:p>
        </p:txBody>
      </p:sp>
      <p:sp>
        <p:nvSpPr>
          <p:cNvPr id="29" name="Rectangle 12"/>
          <p:cNvSpPr>
            <a:spLocks/>
          </p:cNvSpPr>
          <p:nvPr/>
        </p:nvSpPr>
        <p:spPr bwMode="auto">
          <a:xfrm>
            <a:off x="3562350" y="7543800"/>
            <a:ext cx="5943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pl-PL" sz="48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5658958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and its potential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By 2016</a:t>
            </a:r>
            <a:r>
              <a:rPr lang="en-GB" sz="3600" dirty="0">
                <a:solidFill>
                  <a:schemeClr val="tx1"/>
                </a:solidFill>
                <a:latin typeface="Arial" panose="020B0604020202020204" pitchFamily="34" charset="0"/>
                <a:cs typeface="Arial" panose="020B0604020202020204" pitchFamily="34" charset="0"/>
              </a:rPr>
              <a:t>, more than half </a:t>
            </a:r>
            <a:r>
              <a:rPr lang="en-GB" sz="3600" dirty="0">
                <a:latin typeface="Arial" panose="020B0604020202020204" pitchFamily="34" charset="0"/>
                <a:cs typeface="Arial" panose="020B0604020202020204" pitchFamily="34" charset="0"/>
              </a:rPr>
              <a:t>of the dollars spent in US retail will be influenced by the web</a:t>
            </a:r>
            <a:r>
              <a:rPr lang="en-GB" sz="3600" dirty="0" smtClean="0">
                <a:latin typeface="Arial" panose="020B0604020202020204" pitchFamily="34" charset="0"/>
                <a:cs typeface="Arial" panose="020B0604020202020204" pitchFamily="34"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One in </a:t>
            </a:r>
            <a:r>
              <a:rPr lang="en-GB" sz="3600" dirty="0">
                <a:solidFill>
                  <a:schemeClr val="tx1"/>
                </a:solidFill>
                <a:latin typeface="Arial" panose="020B0604020202020204" pitchFamily="34" charset="0"/>
                <a:cs typeface="Arial" panose="020B0604020202020204" pitchFamily="34" charset="0"/>
              </a:rPr>
              <a:t>every seven </a:t>
            </a:r>
            <a:r>
              <a:rPr lang="en-GB" sz="3600" dirty="0" smtClean="0">
                <a:solidFill>
                  <a:schemeClr val="tx1"/>
                </a:solidFill>
                <a:latin typeface="Arial" panose="020B0604020202020204" pitchFamily="34" charset="0"/>
                <a:cs typeface="Arial" panose="020B0604020202020204" pitchFamily="34" charset="0"/>
              </a:rPr>
              <a:t>minutes </a:t>
            </a:r>
            <a:r>
              <a:rPr lang="en-GB" sz="3600" dirty="0" smtClean="0">
                <a:latin typeface="Arial" panose="020B0604020202020204" pitchFamily="34" charset="0"/>
                <a:cs typeface="Arial" panose="020B0604020202020204" pitchFamily="34" charset="0"/>
              </a:rPr>
              <a:t>spent </a:t>
            </a:r>
            <a:r>
              <a:rPr lang="en-GB" sz="3600" dirty="0">
                <a:latin typeface="Arial" panose="020B0604020202020204" pitchFamily="34" charset="0"/>
                <a:cs typeface="Arial" panose="020B0604020202020204" pitchFamily="34" charset="0"/>
              </a:rPr>
              <a:t>online is spent on Facebook. </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91% of experienced social marketers see</a:t>
            </a:r>
            <a:r>
              <a:rPr lang="en-GB" sz="3600" dirty="0">
                <a:solidFill>
                  <a:schemeClr val="tx1"/>
                </a:solidFill>
                <a:latin typeface="Arial" panose="020B0604020202020204" pitchFamily="34" charset="0"/>
                <a:cs typeface="Arial" panose="020B0604020202020204" pitchFamily="34" charset="0"/>
              </a:rPr>
              <a:t> improved website </a:t>
            </a:r>
            <a:r>
              <a:rPr lang="en-GB" sz="3600" dirty="0" smtClean="0">
                <a:solidFill>
                  <a:schemeClr val="tx1"/>
                </a:solidFill>
                <a:latin typeface="Arial" panose="020B0604020202020204" pitchFamily="34" charset="0"/>
                <a:cs typeface="Arial" panose="020B0604020202020204" pitchFamily="34" charset="0"/>
              </a:rPr>
              <a:t>traffic</a:t>
            </a:r>
            <a:r>
              <a:rPr lang="en-GB" sz="3600" dirty="0">
                <a:solidFill>
                  <a:schemeClr val="tx1"/>
                </a:solidFill>
                <a:latin typeface="Arial" panose="020B0604020202020204" pitchFamily="34" charset="0"/>
                <a:cs typeface="Arial" panose="020B0604020202020204" pitchFamily="34" charset="0"/>
              </a:rPr>
              <a:t> </a:t>
            </a:r>
            <a:r>
              <a:rPr lang="en-GB" sz="3600" dirty="0" smtClean="0">
                <a:latin typeface="Arial" panose="020B0604020202020204" pitchFamily="34" charset="0"/>
                <a:cs typeface="Arial" panose="020B0604020202020204" pitchFamily="34" charset="0"/>
              </a:rPr>
              <a:t>due </a:t>
            </a:r>
            <a:r>
              <a:rPr lang="en-GB" sz="3600" dirty="0">
                <a:latin typeface="Arial" panose="020B0604020202020204" pitchFamily="34" charset="0"/>
                <a:cs typeface="Arial" panose="020B0604020202020204" pitchFamily="34" charset="0"/>
              </a:rPr>
              <a:t>to social media campaigns and 79% are generating more quality leads.</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Internet traffic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 name="AutoShape 11"/>
          <p:cNvSpPr>
            <a:spLocks noChangeAspect="1"/>
          </p:cNvSpPr>
          <p:nvPr/>
        </p:nvSpPr>
        <p:spPr bwMode="auto">
          <a:xfrm>
            <a:off x="16683900" y="7047775"/>
            <a:ext cx="3132000" cy="313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About ME</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T</a:t>
              </a:r>
              <a:r>
                <a:rPr lang="en-US" sz="3600" dirty="0" smtClean="0">
                  <a:solidFill>
                    <a:srgbClr val="1E1D1D"/>
                  </a:solidFill>
                  <a:latin typeface="Arial" pitchFamily="34" charset="0"/>
                  <a:ea typeface="Helvetica Light" charset="0"/>
                  <a:cs typeface="Arial" pitchFamily="34" charset="0"/>
                  <a:sym typeface="Helvetica Light" charset="0"/>
                </a:rPr>
                <a:t>hank-you for joining me today and for allowing me to show you how I can take your business to the next level, with implementing traffic generation.</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I truly believe that what I am going to share with you, can and will have a massive impact on your business - If you follow the steps laid out before you.</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1357" r="8446" b="1112"/>
          <a:stretch/>
        </p:blipFill>
        <p:spPr>
          <a:xfrm>
            <a:off x="11854543" y="87085"/>
            <a:ext cx="12572999" cy="13695017"/>
          </a:xfrm>
          <a:prstGeom prst="rect">
            <a:avLst/>
          </a:prstGeom>
        </p:spPr>
      </p:pic>
    </p:spTree>
    <p:extLst>
      <p:ext uri="{BB962C8B-B14F-4D97-AF65-F5344CB8AC3E}">
        <p14:creationId xmlns:p14="http://schemas.microsoft.com/office/powerpoint/2010/main" val="347449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Company name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we provide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We are a marketing company who provide local companies and individuals the most up to date online </a:t>
              </a:r>
              <a:r>
                <a:rPr lang="en-GB" sz="3600" dirty="0">
                  <a:solidFill>
                    <a:schemeClr val="tx1"/>
                  </a:solidFill>
                  <a:latin typeface="Arial" pitchFamily="34" charset="0"/>
                  <a:ea typeface="Helvetica Light" charset="0"/>
                  <a:cs typeface="Arial" pitchFamily="34" charset="0"/>
                  <a:sym typeface="Helvetica Light" charset="0"/>
                </a:rPr>
                <a:t>strategies for traffic generation.</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We provide a range of </a:t>
              </a:r>
              <a:r>
                <a:rPr lang="en-GB" sz="3600" dirty="0" smtClean="0">
                  <a:solidFill>
                    <a:srgbClr val="1E1D1D"/>
                  </a:solidFill>
                  <a:latin typeface="Arial" pitchFamily="34" charset="0"/>
                  <a:ea typeface="Helvetica Light" charset="0"/>
                  <a:cs typeface="Arial" pitchFamily="34" charset="0"/>
                  <a:sym typeface="Helvetica Light" charset="0"/>
                </a:rPr>
                <a:t>services </a:t>
              </a:r>
              <a:r>
                <a:rPr lang="en-GB" sz="3600" dirty="0">
                  <a:solidFill>
                    <a:srgbClr val="1E1D1D"/>
                  </a:solidFill>
                  <a:latin typeface="Arial" pitchFamily="34" charset="0"/>
                  <a:ea typeface="Helvetica Light" charset="0"/>
                  <a:cs typeface="Arial" pitchFamily="34" charset="0"/>
                  <a:sym typeface="Helvetica Light" charset="0"/>
                </a:rPr>
                <a:t>all tailored made towards making your business as successful as possible.</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1390" r="52506"/>
          <a:stretch/>
        </p:blipFill>
        <p:spPr>
          <a:xfrm>
            <a:off x="13290551" y="-32658"/>
            <a:ext cx="11093449" cy="13748657"/>
          </a:xfrm>
          <a:prstGeom prst="rect">
            <a:avLst/>
          </a:prstGeom>
        </p:spPr>
      </p:pic>
    </p:spTree>
    <p:extLst>
      <p:ext uri="{BB962C8B-B14F-4D97-AF65-F5344CB8AC3E}">
        <p14:creationId xmlns:p14="http://schemas.microsoft.com/office/powerpoint/2010/main" val="253743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p:cNvSpPr>
          <p:nvPr/>
        </p:nvSpPr>
        <p:spPr bwMode="auto">
          <a:xfrm>
            <a:off x="0" y="8636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k.i.s.s</a:t>
            </a:r>
            <a:r>
              <a:rPr lang="en-US" sz="14400" dirty="0">
                <a:solidFill>
                  <a:srgbClr val="FFFFFF"/>
                </a:solidFill>
                <a:latin typeface="Bebas Neue" pitchFamily="34" charset="0"/>
                <a:ea typeface="Bebas Neue" pitchFamily="34" charset="0"/>
                <a:cs typeface="Bebas Neue" pitchFamily="34" charset="0"/>
                <a:sym typeface="Bebas Neue" pitchFamily="34" charset="0"/>
              </a:rPr>
              <a:t>.</a:t>
            </a:r>
            <a:endParaRPr lang="en-US" sz="14400" dirty="0" smtClean="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7651"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415280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creates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leads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clients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72"/>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4334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basics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400" dirty="0" smtClean="0">
                  <a:solidFill>
                    <a:srgbClr val="1E1D1D"/>
                  </a:solidFill>
                  <a:latin typeface="Bebas Neue" pitchFamily="34" charset="0"/>
                  <a:ea typeface="Bebas Neue" pitchFamily="34" charset="0"/>
                  <a:cs typeface="Bebas Neue" pitchFamily="34" charset="0"/>
                  <a:sym typeface="Bebas Neue" pitchFamily="34" charset="0"/>
                </a:rPr>
                <a:t> Not quantity but quality</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400" dirty="0" smtClean="0">
                  <a:solidFill>
                    <a:srgbClr val="1E1D1D"/>
                  </a:solidFill>
                  <a:latin typeface="Bebas Neue" pitchFamily="34" charset="0"/>
                  <a:ea typeface="Bebas Neue" pitchFamily="34" charset="0"/>
                  <a:cs typeface="Bebas Neue" pitchFamily="34" charset="0"/>
                  <a:sym typeface="Bebas Neue" pitchFamily="34" charset="0"/>
                </a:rPr>
                <a:t>focus on one platform  </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Take action</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Traffic doesn’t have to be complicated, just understand basic math. Spend $1 and get $2 back, then you are on the right lines!</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4622" b="18577"/>
          <a:stretch/>
        </p:blipFill>
        <p:spPr>
          <a:xfrm>
            <a:off x="12703629" y="-65314"/>
            <a:ext cx="11964607" cy="13781314"/>
          </a:xfrm>
          <a:prstGeom prst="rect">
            <a:avLst/>
          </a:prstGeom>
        </p:spPr>
      </p:pic>
    </p:spTree>
    <p:extLst>
      <p:ext uri="{BB962C8B-B14F-4D97-AF65-F5344CB8AC3E}">
        <p14:creationId xmlns:p14="http://schemas.microsoft.com/office/powerpoint/2010/main" val="362897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6E4D0A-0C29-4BB0-9B83-89F05B8D9F2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8915"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44034" name="Group 2"/>
          <p:cNvGraphicFramePr>
            <a:graphicFrameLocks noGrp="1"/>
          </p:cNvGraphicFramePr>
          <p:nvPr>
            <p:extLst>
              <p:ext uri="{D42A27DB-BD31-4B8C-83A1-F6EECF244321}">
                <p14:modId xmlns:p14="http://schemas.microsoft.com/office/powerpoint/2010/main" val="1462449789"/>
              </p:ext>
            </p:extLst>
          </p:nvPr>
        </p:nvGraphicFramePr>
        <p:xfrm>
          <a:off x="2463800" y="4279900"/>
          <a:ext cx="19510375" cy="8056566"/>
        </p:xfrm>
        <a:graphic>
          <a:graphicData uri="http://schemas.openxmlformats.org/drawingml/2006/table">
            <a:tbl>
              <a:tblPr/>
              <a:tblGrid>
                <a:gridCol w="3902075"/>
                <a:gridCol w="3902075"/>
                <a:gridCol w="3902075"/>
                <a:gridCol w="3902075"/>
                <a:gridCol w="3902075"/>
              </a:tblGrid>
              <a:tr h="11509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rPr>
                        <a:t>There are so many different traffic sources its hard to know where to begin!</a:t>
                      </a: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7 search</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Email marketing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leadimpact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Solo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Adwords google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D31E2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Banner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eBooks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linkedln</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sitescout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adknowledge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Bing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Facebook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looksmart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Trafficvace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adonnetwork</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giveaways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podcasts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webinars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adswaps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clicksor</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Guest 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Pof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yahoo</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Directcpv</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hangouts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Pulse 360</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youtube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92D050"/>
                    </a:solidFill>
                  </a:tcPr>
                </a:tc>
              </a:tr>
            </a:tbl>
          </a:graphicData>
        </a:graphic>
      </p:graphicFrame>
    </p:spTree>
    <p:extLst>
      <p:ext uri="{BB962C8B-B14F-4D97-AF65-F5344CB8AC3E}">
        <p14:creationId xmlns:p14="http://schemas.microsoft.com/office/powerpoint/2010/main" val="219184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Grid">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Gri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 Bullets">
  <a:themeElements>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 bullets">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2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icture + text">
  <a:themeElements>
    <a:clrScheme name="">
      <a:dk1>
        <a:srgbClr val="000000"/>
      </a:dk1>
      <a:lt1>
        <a:srgbClr val="FFFEFE"/>
      </a:lt1>
      <a:dk2>
        <a:srgbClr val="000000"/>
      </a:dk2>
      <a:lt2>
        <a:srgbClr val="000000"/>
      </a:lt2>
      <a:accent1>
        <a:srgbClr val="2F3136"/>
      </a:accent1>
      <a:accent2>
        <a:srgbClr val="333399"/>
      </a:accent2>
      <a:accent3>
        <a:srgbClr val="FFFEFE"/>
      </a:accent3>
      <a:accent4>
        <a:srgbClr val="000000"/>
      </a:accent4>
      <a:accent5>
        <a:srgbClr val="ADADAE"/>
      </a:accent5>
      <a:accent6>
        <a:srgbClr val="2D2D8A"/>
      </a:accent6>
      <a:hlink>
        <a:srgbClr val="009999"/>
      </a:hlink>
      <a:folHlink>
        <a:srgbClr val="99CC00"/>
      </a:folHlink>
    </a:clrScheme>
    <a:fontScheme name="picture + tex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icture +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laim 3">
  <a:themeElements>
    <a:clrScheme name="">
      <a:dk1>
        <a:srgbClr val="000000"/>
      </a:dk1>
      <a:lt1>
        <a:srgbClr val="FDBE36"/>
      </a:lt1>
      <a:dk2>
        <a:srgbClr val="000000"/>
      </a:dk2>
      <a:lt2>
        <a:srgbClr val="808080"/>
      </a:lt2>
      <a:accent1>
        <a:srgbClr val="FFFFFF"/>
      </a:accent1>
      <a:accent2>
        <a:srgbClr val="333399"/>
      </a:accent2>
      <a:accent3>
        <a:srgbClr val="FEDBAE"/>
      </a:accent3>
      <a:accent4>
        <a:srgbClr val="000000"/>
      </a:accent4>
      <a:accent5>
        <a:srgbClr val="FFFFFF"/>
      </a:accent5>
      <a:accent6>
        <a:srgbClr val="2D2D8A"/>
      </a:accent6>
      <a:hlink>
        <a:srgbClr val="009999"/>
      </a:hlink>
      <a:folHlink>
        <a:srgbClr val="99CC00"/>
      </a:folHlink>
    </a:clrScheme>
    <a:fontScheme name="claim 3">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8736</TotalTime>
  <Pages>0</Pages>
  <Words>3389</Words>
  <Characters>0</Characters>
  <Application>Microsoft Office PowerPoint</Application>
  <PresentationFormat>Custom</PresentationFormat>
  <Lines>0</Lines>
  <Paragraphs>470</Paragraphs>
  <Slides>27</Slides>
  <Notes>27</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27</vt:i4>
      </vt:variant>
    </vt:vector>
  </HeadingPairs>
  <TitlesOfParts>
    <vt:vector size="41" baseType="lpstr">
      <vt:lpstr>Arial</vt:lpstr>
      <vt:lpstr>Bebas Neue</vt:lpstr>
      <vt:lpstr>Calibri</vt:lpstr>
      <vt:lpstr>Gill Sans</vt:lpstr>
      <vt:lpstr>Helvetica Light</vt:lpstr>
      <vt:lpstr>Helvetica Neue</vt:lpstr>
      <vt:lpstr>Helvetica Neue Light</vt:lpstr>
      <vt:lpstr>Times New Roman</vt:lpstr>
      <vt:lpstr>ヒラギノ角ゴ ProN W3</vt:lpstr>
      <vt:lpstr>Grid</vt:lpstr>
      <vt:lpstr>4 Bullets</vt:lpstr>
      <vt:lpstr>2 bullets</vt:lpstr>
      <vt:lpstr>picture + text</vt:lpstr>
      <vt:lpstr>claim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Pennington</dc:creator>
  <cp:lastModifiedBy>Lee Pennington</cp:lastModifiedBy>
  <cp:revision>476</cp:revision>
  <dcterms:modified xsi:type="dcterms:W3CDTF">2014-03-14T14:01:24Z</dcterms:modified>
</cp:coreProperties>
</file>