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2" r:id="rId4"/>
    <p:sldMasterId id="2147483654" r:id="rId5"/>
    <p:sldMasterId id="2147483655" r:id="rId6"/>
  </p:sldMasterIdLst>
  <p:notesMasterIdLst>
    <p:notesMasterId r:id="rId34"/>
  </p:notesMasterIdLst>
  <p:sldIdLst>
    <p:sldId id="415" r:id="rId7"/>
    <p:sldId id="256" r:id="rId8"/>
    <p:sldId id="257" r:id="rId9"/>
    <p:sldId id="261" r:id="rId10"/>
    <p:sldId id="385" r:id="rId11"/>
    <p:sldId id="399" r:id="rId12"/>
    <p:sldId id="316" r:id="rId13"/>
    <p:sldId id="310" r:id="rId14"/>
    <p:sldId id="314" r:id="rId15"/>
    <p:sldId id="352" r:id="rId16"/>
    <p:sldId id="306" r:id="rId17"/>
    <p:sldId id="309" r:id="rId18"/>
    <p:sldId id="263" r:id="rId19"/>
    <p:sldId id="340" r:id="rId20"/>
    <p:sldId id="341" r:id="rId21"/>
    <p:sldId id="342" r:id="rId22"/>
    <p:sldId id="366" r:id="rId23"/>
    <p:sldId id="344" r:id="rId24"/>
    <p:sldId id="345" r:id="rId25"/>
    <p:sldId id="346" r:id="rId26"/>
    <p:sldId id="362" r:id="rId27"/>
    <p:sldId id="387" r:id="rId28"/>
    <p:sldId id="371" r:id="rId29"/>
    <p:sldId id="410" r:id="rId30"/>
    <p:sldId id="407" r:id="rId31"/>
    <p:sldId id="360" r:id="rId32"/>
    <p:sldId id="416" r:id="rId33"/>
  </p:sldIdLst>
  <p:sldSz cx="24384000" cy="13716000"/>
  <p:notesSz cx="6858000" cy="9144000"/>
  <p:defaultTextStyle>
    <a:defPPr>
      <a:defRPr lang="en-US"/>
    </a:defPPr>
    <a:lvl1pPr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25"/>
    <a:srgbClr val="FDBE36"/>
    <a:srgbClr val="139FD2"/>
    <a:srgbClr val="E7E7E8"/>
    <a:srgbClr val="CCCCCC"/>
    <a:srgbClr val="E8E8E8"/>
    <a:srgbClr val="70AE45"/>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97" autoAdjust="0"/>
    <p:restoredTop sz="31957" autoAdjust="0"/>
  </p:normalViewPr>
  <p:slideViewPr>
    <p:cSldViewPr snapToGrid="0">
      <p:cViewPr varScale="1">
        <p:scale>
          <a:sx n="12" d="100"/>
          <a:sy n="12" d="100"/>
        </p:scale>
        <p:origin x="1890" y="-6"/>
      </p:cViewPr>
      <p:guideLst>
        <p:guide orient="horz" pos="4320"/>
        <p:guide pos="7680"/>
      </p:guideLst>
    </p:cSldViewPr>
  </p:slideViewPr>
  <p:outlineViewPr>
    <p:cViewPr>
      <p:scale>
        <a:sx n="33" d="100"/>
        <a:sy n="33" d="100"/>
      </p:scale>
      <p:origin x="0" y="-9972"/>
    </p:cViewPr>
  </p:outlineViewPr>
  <p:notesTextViewPr>
    <p:cViewPr>
      <p:scale>
        <a:sx n="66" d="100"/>
        <a:sy n="66" d="100"/>
      </p:scale>
      <p:origin x="0" y="0"/>
    </p:cViewPr>
  </p:notesTextViewPr>
  <p:sorterViewPr>
    <p:cViewPr>
      <p:scale>
        <a:sx n="100" d="100"/>
        <a:sy n="100" d="100"/>
      </p:scale>
      <p:origin x="0" y="-182634"/>
    </p:cViewPr>
  </p:sorterViewPr>
  <p:notesViewPr>
    <p:cSldViewPr snapToGrid="0">
      <p:cViewPr>
        <p:scale>
          <a:sx n="66" d="100"/>
          <a:sy n="66" d="100"/>
        </p:scale>
        <p:origin x="2628" y="-46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A377FE-C638-45E0-A2C3-D8C2CB3E64DB}"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4320089B-3A20-4C99-BFE9-EB6CE84B64D7}">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b="1" dirty="0">
            <a:latin typeface="Arial" panose="020B0604020202020204" pitchFamily="34" charset="0"/>
            <a:cs typeface="Arial" panose="020B0604020202020204" pitchFamily="34" charset="0"/>
          </a:endParaRPr>
        </a:p>
      </dgm:t>
    </dgm:pt>
    <dgm:pt modelId="{11CBD80C-361B-46D3-997B-46DB0312E02C}" type="parTrans" cxnId="{A4A49AB9-0F16-4C90-8915-EC84428098FC}">
      <dgm:prSet/>
      <dgm:spPr/>
      <dgm:t>
        <a:bodyPr/>
        <a:lstStyle/>
        <a:p>
          <a:endParaRPr lang="en-GB"/>
        </a:p>
      </dgm:t>
    </dgm:pt>
    <dgm:pt modelId="{EABFBF49-5D98-4B5C-A963-98A692E53013}" type="sibTrans" cxnId="{A4A49AB9-0F16-4C90-8915-EC84428098FC}">
      <dgm:prSet/>
      <dgm:spPr/>
      <dgm:t>
        <a:bodyPr/>
        <a:lstStyle/>
        <a:p>
          <a:endParaRPr lang="en-GB"/>
        </a:p>
      </dgm:t>
    </dgm:pt>
    <dgm:pt modelId="{D219CD8E-B508-4122-8415-B3D9FC5FD5F5}">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Essential part to seeing the correct layout of this presentation is to do the following: </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16548894-B470-438B-ACC7-F1EB921A3608}" type="parTrans" cxnId="{FB83AF75-9A7B-4D04-B16A-EDADF7F7C400}">
      <dgm:prSet/>
      <dgm:spPr/>
      <dgm:t>
        <a:bodyPr/>
        <a:lstStyle/>
        <a:p>
          <a:endParaRPr lang="en-GB"/>
        </a:p>
      </dgm:t>
    </dgm:pt>
    <dgm:pt modelId="{098EDD24-1E3A-4CD5-8C0E-CF9779CC9024}" type="sibTrans" cxnId="{FB83AF75-9A7B-4D04-B16A-EDADF7F7C400}">
      <dgm:prSet/>
      <dgm:spPr/>
      <dgm:t>
        <a:bodyPr/>
        <a:lstStyle/>
        <a:p>
          <a:endParaRPr lang="en-GB"/>
        </a:p>
      </dgm:t>
    </dgm:pt>
    <dgm:pt modelId="{19C09E6B-69B0-4197-B3DD-4E40A6E73828}">
      <dgm:prSet custT="1"/>
      <dgm:spPr>
        <a:solidFill>
          <a:srgbClr val="FFC000">
            <a:alpha val="90000"/>
          </a:srgbClr>
        </a:solidFill>
      </dgm:spPr>
      <dgm:t>
        <a:bodyPr/>
        <a:lstStyle/>
        <a:p>
          <a:pPr algn="just" rtl="0"/>
          <a:r>
            <a:rPr lang="en-US" sz="3200" b="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dirty="0">
            <a:latin typeface="Arial" panose="020B0604020202020204" pitchFamily="34" charset="0"/>
            <a:cs typeface="Arial" panose="020B0604020202020204" pitchFamily="34" charset="0"/>
          </a:endParaRPr>
        </a:p>
      </dgm:t>
    </dgm:pt>
    <dgm:pt modelId="{AE426105-7EE4-40AC-A158-F82E2D17CA9E}" type="parTrans" cxnId="{2B1F4320-E18E-4DE3-97C7-0F40C40588E5}">
      <dgm:prSet/>
      <dgm:spPr/>
      <dgm:t>
        <a:bodyPr/>
        <a:lstStyle/>
        <a:p>
          <a:endParaRPr lang="en-GB"/>
        </a:p>
      </dgm:t>
    </dgm:pt>
    <dgm:pt modelId="{CC18A556-8297-424A-AFDB-AAF869E0B231}" type="sibTrans" cxnId="{2B1F4320-E18E-4DE3-97C7-0F40C40588E5}">
      <dgm:prSet/>
      <dgm:spPr/>
      <dgm:t>
        <a:bodyPr/>
        <a:lstStyle/>
        <a:p>
          <a:endParaRPr lang="en-GB"/>
        </a:p>
      </dgm:t>
    </dgm:pt>
    <dgm:pt modelId="{B9F42368-FDE9-4C33-869D-2E38FCC92EEE}">
      <dgm:prSet/>
      <dgm:spPr>
        <a:solidFill>
          <a:srgbClr val="FFC000">
            <a:alpha val="90000"/>
          </a:srgbClr>
        </a:solidFill>
      </dgm:spPr>
      <dgm:t>
        <a:bodyPr/>
        <a:lstStyle/>
        <a:p>
          <a:r>
            <a:rPr lang="en-GB" b="0" dirty="0" smtClean="0">
              <a:latin typeface="Arial" panose="020B0604020202020204" pitchFamily="34" charset="0"/>
              <a:cs typeface="Arial" panose="020B0604020202020204" pitchFamily="34" charset="0"/>
            </a:rPr>
            <a:t>Here’s a link to a free trial of PowerPoint 2010, direct from Microsoft:  </a:t>
          </a:r>
          <a:r>
            <a:rPr lang="en-GB" b="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b="0" dirty="0" smtClean="0">
              <a:latin typeface="Arial" panose="020B0604020202020204" pitchFamily="34" charset="0"/>
              <a:cs typeface="Arial" panose="020B0604020202020204" pitchFamily="34" charset="0"/>
            </a:rPr>
            <a:t>  </a:t>
          </a:r>
          <a:endParaRPr lang="en-GB" b="0" dirty="0">
            <a:latin typeface="Arial" panose="020B0604020202020204" pitchFamily="34" charset="0"/>
            <a:cs typeface="Arial" panose="020B0604020202020204" pitchFamily="34" charset="0"/>
          </a:endParaRPr>
        </a:p>
      </dgm:t>
    </dgm:pt>
    <dgm:pt modelId="{EF8D85CF-4994-44C6-8998-184BE39D1982}" type="parTrans" cxnId="{92928725-B787-4A38-A486-F96548867F6D}">
      <dgm:prSet/>
      <dgm:spPr/>
      <dgm:t>
        <a:bodyPr/>
        <a:lstStyle/>
        <a:p>
          <a:endParaRPr lang="en-GB"/>
        </a:p>
      </dgm:t>
    </dgm:pt>
    <dgm:pt modelId="{FC11C5A5-1BB2-425C-8511-8E0473E563DB}" type="sibTrans" cxnId="{92928725-B787-4A38-A486-F96548867F6D}">
      <dgm:prSet/>
      <dgm:spPr/>
      <dgm:t>
        <a:bodyPr/>
        <a:lstStyle/>
        <a:p>
          <a:endParaRPr lang="en-GB"/>
        </a:p>
      </dgm:t>
    </dgm:pt>
    <dgm:pt modelId="{71D070D8-681A-4F4C-96CA-564E2109F65C}">
      <dgm:prSet/>
      <dgm:spPr>
        <a:solidFill>
          <a:srgbClr val="139FD2"/>
        </a:solidFill>
      </dgm:spPr>
      <dgm:t>
        <a:bodyPr/>
        <a:lstStyle/>
        <a:p>
          <a:r>
            <a:rPr lang="en-GB" b="1"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b="1" dirty="0">
            <a:latin typeface="Arial" panose="020B0604020202020204" pitchFamily="34" charset="0"/>
            <a:cs typeface="Arial" panose="020B0604020202020204" pitchFamily="34" charset="0"/>
          </a:endParaRPr>
        </a:p>
      </dgm:t>
    </dgm:pt>
    <dgm:pt modelId="{71123542-A6D7-4923-B09B-02B9B954FC2B}" type="parTrans" cxnId="{651DD71E-481E-4CAD-971B-BD5EA0BAE30D}">
      <dgm:prSet/>
      <dgm:spPr/>
      <dgm:t>
        <a:bodyPr/>
        <a:lstStyle/>
        <a:p>
          <a:endParaRPr lang="en-GB"/>
        </a:p>
      </dgm:t>
    </dgm:pt>
    <dgm:pt modelId="{5B0DD083-2BEB-404F-A843-EA27856E6F21}" type="sibTrans" cxnId="{651DD71E-481E-4CAD-971B-BD5EA0BAE30D}">
      <dgm:prSet/>
      <dgm:spPr/>
      <dgm:t>
        <a:bodyPr/>
        <a:lstStyle/>
        <a:p>
          <a:endParaRPr lang="en-GB"/>
        </a:p>
      </dgm:t>
    </dgm:pt>
    <dgm:pt modelId="{1886C5CE-44FB-4561-BBE7-70477B4DE8EE}">
      <dgm:prSet/>
      <dgm:spPr>
        <a:solidFill>
          <a:srgbClr val="139FD2"/>
        </a:solidFill>
      </dgm:spPr>
      <dgm:t>
        <a:bodyPr/>
        <a:lstStyle/>
        <a:p>
          <a:pPr rtl="0"/>
          <a:r>
            <a:rPr lang="en-US" b="1"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b="1" dirty="0">
            <a:latin typeface="Arial" panose="020B0604020202020204" pitchFamily="34" charset="0"/>
            <a:cs typeface="Arial" panose="020B0604020202020204" pitchFamily="34" charset="0"/>
          </a:endParaRPr>
        </a:p>
      </dgm:t>
    </dgm:pt>
    <dgm:pt modelId="{A7C79D8F-2208-4E24-86F4-4E5572698689}" type="parTrans" cxnId="{4D5B4C79-3DE4-4455-A041-15A54F3F34DF}">
      <dgm:prSet/>
      <dgm:spPr/>
      <dgm:t>
        <a:bodyPr/>
        <a:lstStyle/>
        <a:p>
          <a:endParaRPr lang="en-GB"/>
        </a:p>
      </dgm:t>
    </dgm:pt>
    <dgm:pt modelId="{533BC350-697C-4615-9A30-6BC477EC4106}" type="sibTrans" cxnId="{4D5B4C79-3DE4-4455-A041-15A54F3F34DF}">
      <dgm:prSet/>
      <dgm:spPr/>
      <dgm:t>
        <a:bodyPr/>
        <a:lstStyle/>
        <a:p>
          <a:endParaRPr lang="en-GB"/>
        </a:p>
      </dgm:t>
    </dgm:pt>
    <dgm:pt modelId="{58B1FCF7-4832-4BE0-8CBF-D01D716EA78F}">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dirty="0">
            <a:latin typeface="Arial" panose="020B0604020202020204" pitchFamily="34" charset="0"/>
            <a:cs typeface="Arial" panose="020B0604020202020204" pitchFamily="34" charset="0"/>
          </a:endParaRPr>
        </a:p>
      </dgm:t>
    </dgm:pt>
    <dgm:pt modelId="{74EF291A-D3C6-4B9F-BE91-19028BABDB47}" type="parTrans" cxnId="{FA1AFEA6-EA80-4068-B823-0A56028C5ECE}">
      <dgm:prSet/>
      <dgm:spPr/>
      <dgm:t>
        <a:bodyPr/>
        <a:lstStyle/>
        <a:p>
          <a:endParaRPr lang="en-GB"/>
        </a:p>
      </dgm:t>
    </dgm:pt>
    <dgm:pt modelId="{E417C6B5-E8E6-4C1C-A617-DB90FA1461E6}" type="sibTrans" cxnId="{FA1AFEA6-EA80-4068-B823-0A56028C5ECE}">
      <dgm:prSet/>
      <dgm:spPr/>
      <dgm:t>
        <a:bodyPr/>
        <a:lstStyle/>
        <a:p>
          <a:endParaRPr lang="en-GB"/>
        </a:p>
      </dgm:t>
    </dgm:pt>
    <dgm:pt modelId="{8B72689D-37EA-4350-B5F5-5DA66D3168F7}">
      <dgm:prSet/>
      <dgm:spPr>
        <a:solidFill>
          <a:srgbClr val="FFC000">
            <a:alpha val="90000"/>
          </a:srgbClr>
        </a:solidFill>
      </dgm:spPr>
      <dgm:t>
        <a:bodyPr/>
        <a:lstStyle/>
        <a:p>
          <a:pPr algn="l" rtl="0"/>
          <a:endParaRPr lang="en-GB" sz="2300" dirty="0">
            <a:latin typeface="+mn-lt"/>
          </a:endParaRPr>
        </a:p>
      </dgm:t>
    </dgm:pt>
    <dgm:pt modelId="{F8804138-F698-4011-BB53-EA7DF80D43FD}" type="parTrans" cxnId="{B5908C7D-D851-4BF4-BFA8-31D3F8B9B30F}">
      <dgm:prSet/>
      <dgm:spPr/>
      <dgm:t>
        <a:bodyPr/>
        <a:lstStyle/>
        <a:p>
          <a:endParaRPr lang="en-GB"/>
        </a:p>
      </dgm:t>
    </dgm:pt>
    <dgm:pt modelId="{68A2FE89-60E0-4608-B5BD-D7903B3837CD}" type="sibTrans" cxnId="{B5908C7D-D851-4BF4-BFA8-31D3F8B9B30F}">
      <dgm:prSet/>
      <dgm:spPr/>
      <dgm:t>
        <a:bodyPr/>
        <a:lstStyle/>
        <a:p>
          <a:endParaRPr lang="en-GB"/>
        </a:p>
      </dgm:t>
    </dgm:pt>
    <dgm:pt modelId="{9E6370DC-4AEC-4A81-9D7A-7C64F69BD1FA}">
      <dgm:prSet custT="1"/>
      <dgm:spPr>
        <a:solidFill>
          <a:srgbClr val="FFC000">
            <a:alpha val="90000"/>
          </a:srgbClr>
        </a:solidFill>
      </dgm:spPr>
      <dgm:t>
        <a:bodyPr/>
        <a:lstStyle/>
        <a:p>
          <a:pPr algn="just" rtl="0"/>
          <a:r>
            <a:rPr lang="en-GB" sz="3200" b="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dirty="0">
            <a:latin typeface="Arial" panose="020B0604020202020204" pitchFamily="34" charset="0"/>
            <a:cs typeface="Arial" panose="020B0604020202020204" pitchFamily="34" charset="0"/>
          </a:endParaRPr>
        </a:p>
      </dgm:t>
    </dgm:pt>
    <dgm:pt modelId="{E8D6588B-CBF8-4244-8975-13A0D9E79C03}" type="parTrans" cxnId="{03C9E0FE-CE0A-4DA8-9CFC-2241EDB9FEC8}">
      <dgm:prSet/>
      <dgm:spPr/>
      <dgm:t>
        <a:bodyPr/>
        <a:lstStyle/>
        <a:p>
          <a:endParaRPr lang="en-GB"/>
        </a:p>
      </dgm:t>
    </dgm:pt>
    <dgm:pt modelId="{77431B0D-ABCA-4C40-AD6F-EE2CF55A55E7}" type="sibTrans" cxnId="{03C9E0FE-CE0A-4DA8-9CFC-2241EDB9FEC8}">
      <dgm:prSet/>
      <dgm:spPr/>
      <dgm:t>
        <a:bodyPr/>
        <a:lstStyle/>
        <a:p>
          <a:endParaRPr lang="en-GB"/>
        </a:p>
      </dgm:t>
    </dgm:pt>
    <dgm:pt modelId="{8D49B34E-3A06-47B0-8821-17950AEF115D}">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See the folder named Installation guide to see more detailed instruction.</a:t>
          </a:r>
          <a:endParaRPr lang="en-GB" dirty="0">
            <a:latin typeface="Arial" panose="020B0604020202020204" pitchFamily="34" charset="0"/>
            <a:cs typeface="Arial" panose="020B0604020202020204" pitchFamily="34" charset="0"/>
          </a:endParaRPr>
        </a:p>
      </dgm:t>
    </dgm:pt>
    <dgm:pt modelId="{50437958-03F9-4CF1-AB46-483EEF3DB50B}" type="parTrans" cxnId="{E05ECC51-F580-4EC3-A1EC-713A2F8753B8}">
      <dgm:prSet/>
      <dgm:spPr/>
      <dgm:t>
        <a:bodyPr/>
        <a:lstStyle/>
        <a:p>
          <a:endParaRPr lang="en-GB"/>
        </a:p>
      </dgm:t>
    </dgm:pt>
    <dgm:pt modelId="{7E561379-A956-4C4D-9E37-9519D25793A8}" type="sibTrans" cxnId="{E05ECC51-F580-4EC3-A1EC-713A2F8753B8}">
      <dgm:prSet/>
      <dgm:spPr/>
      <dgm:t>
        <a:bodyPr/>
        <a:lstStyle/>
        <a:p>
          <a:endParaRPr lang="en-GB"/>
        </a:p>
      </dgm:t>
    </dgm:pt>
    <dgm:pt modelId="{5F4E5925-7D2F-4430-9C27-CF2966AC69FB}">
      <dgm:prSet custT="1"/>
      <dgm:spPr>
        <a:solidFill>
          <a:srgbClr val="FFC000">
            <a:alpha val="90000"/>
          </a:srgbClr>
        </a:solidFill>
      </dgm:spPr>
      <dgm:t>
        <a:bodyPr/>
        <a:lstStyle/>
        <a:p>
          <a:pPr algn="just" rtl="0"/>
          <a:endParaRPr lang="en-GB" sz="3200" b="0" dirty="0">
            <a:latin typeface="+mn-lt"/>
            <a:cs typeface="Arial" panose="020B0604020202020204" pitchFamily="34" charset="0"/>
          </a:endParaRPr>
        </a:p>
      </dgm:t>
    </dgm:pt>
    <dgm:pt modelId="{65ADFF92-EBD9-4CD8-A28A-6CF78CF37617}" type="parTrans" cxnId="{558CB34C-CC7D-4640-B245-D1FDEE65E294}">
      <dgm:prSet/>
      <dgm:spPr/>
      <dgm:t>
        <a:bodyPr/>
        <a:lstStyle/>
        <a:p>
          <a:endParaRPr lang="en-GB"/>
        </a:p>
      </dgm:t>
    </dgm:pt>
    <dgm:pt modelId="{FFE112F0-3E84-4382-B65A-73B203AD46BE}" type="sibTrans" cxnId="{558CB34C-CC7D-4640-B245-D1FDEE65E294}">
      <dgm:prSet/>
      <dgm:spPr/>
      <dgm:t>
        <a:bodyPr/>
        <a:lstStyle/>
        <a:p>
          <a:endParaRPr lang="en-GB"/>
        </a:p>
      </dgm:t>
    </dgm:pt>
    <dgm:pt modelId="{F7965E96-6ED5-4DC4-8560-86E4B6150F21}">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Support: </a:t>
          </a:r>
          <a:r>
            <a:rPr lang="en-GB"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5774FA8D-CC64-4BC0-915D-C64814D50D44}" type="parTrans" cxnId="{B009C980-24D5-4AEE-A275-1E9E90CBE993}">
      <dgm:prSet/>
      <dgm:spPr/>
      <dgm:t>
        <a:bodyPr/>
        <a:lstStyle/>
        <a:p>
          <a:endParaRPr lang="en-GB"/>
        </a:p>
      </dgm:t>
    </dgm:pt>
    <dgm:pt modelId="{3240C0D5-49A3-4DA9-B735-76102405E5ED}" type="sibTrans" cxnId="{B009C980-24D5-4AEE-A275-1E9E90CBE993}">
      <dgm:prSet/>
      <dgm:spPr/>
      <dgm:t>
        <a:bodyPr/>
        <a:lstStyle/>
        <a:p>
          <a:endParaRPr lang="en-GB"/>
        </a:p>
      </dgm:t>
    </dgm:pt>
    <dgm:pt modelId="{A8DC9BF4-9C60-478E-9D78-42053703FCF6}" type="pres">
      <dgm:prSet presAssocID="{50A377FE-C638-45E0-A2C3-D8C2CB3E64DB}" presName="Name0" presStyleCnt="0">
        <dgm:presLayoutVars>
          <dgm:dir/>
          <dgm:animLvl val="lvl"/>
          <dgm:resizeHandles val="exact"/>
        </dgm:presLayoutVars>
      </dgm:prSet>
      <dgm:spPr/>
      <dgm:t>
        <a:bodyPr/>
        <a:lstStyle/>
        <a:p>
          <a:endParaRPr lang="en-GB"/>
        </a:p>
      </dgm:t>
    </dgm:pt>
    <dgm:pt modelId="{26FB0658-AD6E-4F9C-A598-A1F924625210}" type="pres">
      <dgm:prSet presAssocID="{D219CD8E-B508-4122-8415-B3D9FC5FD5F5}" presName="linNode" presStyleCnt="0"/>
      <dgm:spPr/>
    </dgm:pt>
    <dgm:pt modelId="{5F0B5868-9FBD-4ADF-AFAE-E13F58B80ED7}" type="pres">
      <dgm:prSet presAssocID="{D219CD8E-B508-4122-8415-B3D9FC5FD5F5}" presName="parentText" presStyleLbl="node1" presStyleIdx="0" presStyleCnt="4">
        <dgm:presLayoutVars>
          <dgm:chMax val="1"/>
          <dgm:bulletEnabled val="1"/>
        </dgm:presLayoutVars>
      </dgm:prSet>
      <dgm:spPr/>
      <dgm:t>
        <a:bodyPr/>
        <a:lstStyle/>
        <a:p>
          <a:endParaRPr lang="en-GB"/>
        </a:p>
      </dgm:t>
    </dgm:pt>
    <dgm:pt modelId="{315AC3D3-9E86-4131-A312-B1A0B931E54C}" type="pres">
      <dgm:prSet presAssocID="{D219CD8E-B508-4122-8415-B3D9FC5FD5F5}" presName="descendantText" presStyleLbl="alignAccFollowNode1" presStyleIdx="0" presStyleCnt="4">
        <dgm:presLayoutVars>
          <dgm:bulletEnabled val="1"/>
        </dgm:presLayoutVars>
      </dgm:prSet>
      <dgm:spPr/>
      <dgm:t>
        <a:bodyPr/>
        <a:lstStyle/>
        <a:p>
          <a:endParaRPr lang="en-GB"/>
        </a:p>
      </dgm:t>
    </dgm:pt>
    <dgm:pt modelId="{B5537C7D-9A30-41EE-9D37-BE2A1F513449}" type="pres">
      <dgm:prSet presAssocID="{098EDD24-1E3A-4CD5-8C0E-CF9779CC9024}" presName="sp" presStyleCnt="0"/>
      <dgm:spPr/>
    </dgm:pt>
    <dgm:pt modelId="{7AE8ECD7-E057-443B-9FC5-7DADC318E228}" type="pres">
      <dgm:prSet presAssocID="{4320089B-3A20-4C99-BFE9-EB6CE84B64D7}" presName="linNode" presStyleCnt="0"/>
      <dgm:spPr/>
    </dgm:pt>
    <dgm:pt modelId="{91C30A65-DC6F-4B04-99FE-B70D77445213}" type="pres">
      <dgm:prSet presAssocID="{4320089B-3A20-4C99-BFE9-EB6CE84B64D7}" presName="parentText" presStyleLbl="node1" presStyleIdx="1" presStyleCnt="4">
        <dgm:presLayoutVars>
          <dgm:chMax val="1"/>
          <dgm:bulletEnabled val="1"/>
        </dgm:presLayoutVars>
      </dgm:prSet>
      <dgm:spPr/>
      <dgm:t>
        <a:bodyPr/>
        <a:lstStyle/>
        <a:p>
          <a:endParaRPr lang="en-GB"/>
        </a:p>
      </dgm:t>
    </dgm:pt>
    <dgm:pt modelId="{36D59C1A-6B30-47B1-AB61-50BCFF8B4795}" type="pres">
      <dgm:prSet presAssocID="{4320089B-3A20-4C99-BFE9-EB6CE84B64D7}" presName="descendantText" presStyleLbl="alignAccFollowNode1" presStyleIdx="1" presStyleCnt="4">
        <dgm:presLayoutVars>
          <dgm:bulletEnabled val="1"/>
        </dgm:presLayoutVars>
      </dgm:prSet>
      <dgm:spPr/>
      <dgm:t>
        <a:bodyPr/>
        <a:lstStyle/>
        <a:p>
          <a:endParaRPr lang="en-GB"/>
        </a:p>
      </dgm:t>
    </dgm:pt>
    <dgm:pt modelId="{787F3C89-2DA8-4B33-AE3D-BBD8CDDBAA4B}" type="pres">
      <dgm:prSet presAssocID="{EABFBF49-5D98-4B5C-A963-98A692E53013}" presName="sp" presStyleCnt="0"/>
      <dgm:spPr/>
    </dgm:pt>
    <dgm:pt modelId="{D0E3ABDC-85B2-4BE1-ADC4-54D96CD0223B}" type="pres">
      <dgm:prSet presAssocID="{1886C5CE-44FB-4561-BBE7-70477B4DE8EE}" presName="linNode" presStyleCnt="0"/>
      <dgm:spPr/>
    </dgm:pt>
    <dgm:pt modelId="{6E7269BF-61C1-4CC5-9B7D-0CFE67C7BF0D}" type="pres">
      <dgm:prSet presAssocID="{1886C5CE-44FB-4561-BBE7-70477B4DE8EE}" presName="parentText" presStyleLbl="node1" presStyleIdx="2" presStyleCnt="4">
        <dgm:presLayoutVars>
          <dgm:chMax val="1"/>
          <dgm:bulletEnabled val="1"/>
        </dgm:presLayoutVars>
      </dgm:prSet>
      <dgm:spPr/>
      <dgm:t>
        <a:bodyPr/>
        <a:lstStyle/>
        <a:p>
          <a:endParaRPr lang="en-GB"/>
        </a:p>
      </dgm:t>
    </dgm:pt>
    <dgm:pt modelId="{EB9CC4D7-1E20-4E02-8898-D54B6C5DCEB1}" type="pres">
      <dgm:prSet presAssocID="{1886C5CE-44FB-4561-BBE7-70477B4DE8EE}" presName="descendantText" presStyleLbl="alignAccFollowNode1" presStyleIdx="2" presStyleCnt="4">
        <dgm:presLayoutVars>
          <dgm:bulletEnabled val="1"/>
        </dgm:presLayoutVars>
      </dgm:prSet>
      <dgm:spPr/>
      <dgm:t>
        <a:bodyPr/>
        <a:lstStyle/>
        <a:p>
          <a:endParaRPr lang="en-GB"/>
        </a:p>
      </dgm:t>
    </dgm:pt>
    <dgm:pt modelId="{1EB4A6FE-EF97-4F7E-BAAE-9295B1E104ED}" type="pres">
      <dgm:prSet presAssocID="{533BC350-697C-4615-9A30-6BC477EC4106}" presName="sp" presStyleCnt="0"/>
      <dgm:spPr/>
    </dgm:pt>
    <dgm:pt modelId="{662467C8-C83F-4A51-93C9-2240FF1C2CF9}" type="pres">
      <dgm:prSet presAssocID="{71D070D8-681A-4F4C-96CA-564E2109F65C}" presName="linNode" presStyleCnt="0"/>
      <dgm:spPr/>
    </dgm:pt>
    <dgm:pt modelId="{C9EE2C73-55DD-4896-92BA-645C0F144713}" type="pres">
      <dgm:prSet presAssocID="{71D070D8-681A-4F4C-96CA-564E2109F65C}" presName="parentText" presStyleLbl="node1" presStyleIdx="3" presStyleCnt="4">
        <dgm:presLayoutVars>
          <dgm:chMax val="1"/>
          <dgm:bulletEnabled val="1"/>
        </dgm:presLayoutVars>
      </dgm:prSet>
      <dgm:spPr/>
      <dgm:t>
        <a:bodyPr/>
        <a:lstStyle/>
        <a:p>
          <a:endParaRPr lang="en-GB"/>
        </a:p>
      </dgm:t>
    </dgm:pt>
    <dgm:pt modelId="{3897E86B-0780-4788-A6C5-56245326488C}" type="pres">
      <dgm:prSet presAssocID="{71D070D8-681A-4F4C-96CA-564E2109F65C}" presName="descendantText" presStyleLbl="alignAccFollowNode1" presStyleIdx="3" presStyleCnt="4">
        <dgm:presLayoutVars>
          <dgm:bulletEnabled val="1"/>
        </dgm:presLayoutVars>
      </dgm:prSet>
      <dgm:spPr/>
      <dgm:t>
        <a:bodyPr/>
        <a:lstStyle/>
        <a:p>
          <a:endParaRPr lang="en-GB"/>
        </a:p>
      </dgm:t>
    </dgm:pt>
  </dgm:ptLst>
  <dgm:cxnLst>
    <dgm:cxn modelId="{92928725-B787-4A38-A486-F96548867F6D}" srcId="{4320089B-3A20-4C99-BFE9-EB6CE84B64D7}" destId="{B9F42368-FDE9-4C33-869D-2E38FCC92EEE}" srcOrd="0" destOrd="0" parTransId="{EF8D85CF-4994-44C6-8998-184BE39D1982}" sibTransId="{FC11C5A5-1BB2-425C-8511-8E0473E563DB}"/>
    <dgm:cxn modelId="{FB83AF75-9A7B-4D04-B16A-EDADF7F7C400}" srcId="{50A377FE-C638-45E0-A2C3-D8C2CB3E64DB}" destId="{D219CD8E-B508-4122-8415-B3D9FC5FD5F5}" srcOrd="0" destOrd="0" parTransId="{16548894-B470-438B-ACC7-F1EB921A3608}" sibTransId="{098EDD24-1E3A-4CD5-8C0E-CF9779CC9024}"/>
    <dgm:cxn modelId="{B5908C7D-D851-4BF4-BFA8-31D3F8B9B30F}" srcId="{D219CD8E-B508-4122-8415-B3D9FC5FD5F5}" destId="{8B72689D-37EA-4350-B5F5-5DA66D3168F7}" srcOrd="3" destOrd="0" parTransId="{F8804138-F698-4011-BB53-EA7DF80D43FD}" sibTransId="{68A2FE89-60E0-4608-B5BD-D7903B3837CD}"/>
    <dgm:cxn modelId="{C0207362-FAC2-4490-A061-4D3EFE163107}" type="presOf" srcId="{4320089B-3A20-4C99-BFE9-EB6CE84B64D7}" destId="{91C30A65-DC6F-4B04-99FE-B70D77445213}" srcOrd="0" destOrd="0" presId="urn:microsoft.com/office/officeart/2005/8/layout/vList5"/>
    <dgm:cxn modelId="{099478F6-19C7-43E9-B285-ECEFBDB1F420}" type="presOf" srcId="{B9F42368-FDE9-4C33-869D-2E38FCC92EEE}" destId="{36D59C1A-6B30-47B1-AB61-50BCFF8B4795}" srcOrd="0" destOrd="0" presId="urn:microsoft.com/office/officeart/2005/8/layout/vList5"/>
    <dgm:cxn modelId="{DCC348E8-1AF8-4340-9517-038D8F38727B}" type="presOf" srcId="{19C09E6B-69B0-4197-B3DD-4E40A6E73828}" destId="{315AC3D3-9E86-4131-A312-B1A0B931E54C}" srcOrd="0" destOrd="1" presId="urn:microsoft.com/office/officeart/2005/8/layout/vList5"/>
    <dgm:cxn modelId="{EA581370-C25C-4444-BCE2-ED2D7014525A}" type="presOf" srcId="{58B1FCF7-4832-4BE0-8CBF-D01D716EA78F}" destId="{EB9CC4D7-1E20-4E02-8898-D54B6C5DCEB1}" srcOrd="0" destOrd="0" presId="urn:microsoft.com/office/officeart/2005/8/layout/vList5"/>
    <dgm:cxn modelId="{4D5B4C79-3DE4-4455-A041-15A54F3F34DF}" srcId="{50A377FE-C638-45E0-A2C3-D8C2CB3E64DB}" destId="{1886C5CE-44FB-4561-BBE7-70477B4DE8EE}" srcOrd="2" destOrd="0" parTransId="{A7C79D8F-2208-4E24-86F4-4E5572698689}" sibTransId="{533BC350-697C-4615-9A30-6BC477EC4106}"/>
    <dgm:cxn modelId="{E05ECC51-F580-4EC3-A1EC-713A2F8753B8}" srcId="{71D070D8-681A-4F4C-96CA-564E2109F65C}" destId="{8D49B34E-3A06-47B0-8821-17950AEF115D}" srcOrd="0" destOrd="0" parTransId="{50437958-03F9-4CF1-AB46-483EEF3DB50B}" sibTransId="{7E561379-A956-4C4D-9E37-9519D25793A8}"/>
    <dgm:cxn modelId="{2B1F4320-E18E-4DE3-97C7-0F40C40588E5}" srcId="{D219CD8E-B508-4122-8415-B3D9FC5FD5F5}" destId="{19C09E6B-69B0-4197-B3DD-4E40A6E73828}" srcOrd="1" destOrd="0" parTransId="{AE426105-7EE4-40AC-A158-F82E2D17CA9E}" sibTransId="{CC18A556-8297-424A-AFDB-AAF869E0B231}"/>
    <dgm:cxn modelId="{3C8D65B8-517A-473B-BC8C-48AAF631B77D}" type="presOf" srcId="{1886C5CE-44FB-4561-BBE7-70477B4DE8EE}" destId="{6E7269BF-61C1-4CC5-9B7D-0CFE67C7BF0D}" srcOrd="0" destOrd="0" presId="urn:microsoft.com/office/officeart/2005/8/layout/vList5"/>
    <dgm:cxn modelId="{82F4BCA3-5E6F-426B-A98B-A6D26A4FE7C1}" type="presOf" srcId="{50A377FE-C638-45E0-A2C3-D8C2CB3E64DB}" destId="{A8DC9BF4-9C60-478E-9D78-42053703FCF6}" srcOrd="0" destOrd="0" presId="urn:microsoft.com/office/officeart/2005/8/layout/vList5"/>
    <dgm:cxn modelId="{86BD5F3B-95D3-4603-8BAB-7E7EE1699F9A}" type="presOf" srcId="{D219CD8E-B508-4122-8415-B3D9FC5FD5F5}" destId="{5F0B5868-9FBD-4ADF-AFAE-E13F58B80ED7}" srcOrd="0" destOrd="0" presId="urn:microsoft.com/office/officeart/2005/8/layout/vList5"/>
    <dgm:cxn modelId="{651DD71E-481E-4CAD-971B-BD5EA0BAE30D}" srcId="{50A377FE-C638-45E0-A2C3-D8C2CB3E64DB}" destId="{71D070D8-681A-4F4C-96CA-564E2109F65C}" srcOrd="3" destOrd="0" parTransId="{71123542-A6D7-4923-B09B-02B9B954FC2B}" sibTransId="{5B0DD083-2BEB-404F-A843-EA27856E6F21}"/>
    <dgm:cxn modelId="{03C9E0FE-CE0A-4DA8-9CFC-2241EDB9FEC8}" srcId="{D219CD8E-B508-4122-8415-B3D9FC5FD5F5}" destId="{9E6370DC-4AEC-4A81-9D7A-7C64F69BD1FA}" srcOrd="2" destOrd="0" parTransId="{E8D6588B-CBF8-4244-8975-13A0D9E79C03}" sibTransId="{77431B0D-ABCA-4C40-AD6F-EE2CF55A55E7}"/>
    <dgm:cxn modelId="{558CB34C-CC7D-4640-B245-D1FDEE65E294}" srcId="{D219CD8E-B508-4122-8415-B3D9FC5FD5F5}" destId="{5F4E5925-7D2F-4430-9C27-CF2966AC69FB}" srcOrd="0" destOrd="0" parTransId="{65ADFF92-EBD9-4CD8-A28A-6CF78CF37617}" sibTransId="{FFE112F0-3E84-4382-B65A-73B203AD46BE}"/>
    <dgm:cxn modelId="{468A9475-7D3A-42B7-8CD0-1CEDE771F671}" type="presOf" srcId="{5F4E5925-7D2F-4430-9C27-CF2966AC69FB}" destId="{315AC3D3-9E86-4131-A312-B1A0B931E54C}" srcOrd="0" destOrd="0" presId="urn:microsoft.com/office/officeart/2005/8/layout/vList5"/>
    <dgm:cxn modelId="{01E35723-24F7-4C09-B7EE-B7EB2C486130}" type="presOf" srcId="{F7965E96-6ED5-4DC4-8560-86E4B6150F21}" destId="{3897E86B-0780-4788-A6C5-56245326488C}" srcOrd="0" destOrd="1" presId="urn:microsoft.com/office/officeart/2005/8/layout/vList5"/>
    <dgm:cxn modelId="{B009C980-24D5-4AEE-A275-1E9E90CBE993}" srcId="{71D070D8-681A-4F4C-96CA-564E2109F65C}" destId="{F7965E96-6ED5-4DC4-8560-86E4B6150F21}" srcOrd="1" destOrd="0" parTransId="{5774FA8D-CC64-4BC0-915D-C64814D50D44}" sibTransId="{3240C0D5-49A3-4DA9-B735-76102405E5ED}"/>
    <dgm:cxn modelId="{10F0C112-F479-40D3-982D-0687E8817F5A}" type="presOf" srcId="{9E6370DC-4AEC-4A81-9D7A-7C64F69BD1FA}" destId="{315AC3D3-9E86-4131-A312-B1A0B931E54C}" srcOrd="0" destOrd="2" presId="urn:microsoft.com/office/officeart/2005/8/layout/vList5"/>
    <dgm:cxn modelId="{CADCE820-06B6-4C1D-AA68-FF41EF81BCA4}" type="presOf" srcId="{8B72689D-37EA-4350-B5F5-5DA66D3168F7}" destId="{315AC3D3-9E86-4131-A312-B1A0B931E54C}" srcOrd="0" destOrd="3" presId="urn:microsoft.com/office/officeart/2005/8/layout/vList5"/>
    <dgm:cxn modelId="{4EC390D4-3D21-4663-8EA4-2E02F3C6AD30}" type="presOf" srcId="{71D070D8-681A-4F4C-96CA-564E2109F65C}" destId="{C9EE2C73-55DD-4896-92BA-645C0F144713}" srcOrd="0" destOrd="0" presId="urn:microsoft.com/office/officeart/2005/8/layout/vList5"/>
    <dgm:cxn modelId="{A4A49AB9-0F16-4C90-8915-EC84428098FC}" srcId="{50A377FE-C638-45E0-A2C3-D8C2CB3E64DB}" destId="{4320089B-3A20-4C99-BFE9-EB6CE84B64D7}" srcOrd="1" destOrd="0" parTransId="{11CBD80C-361B-46D3-997B-46DB0312E02C}" sibTransId="{EABFBF49-5D98-4B5C-A963-98A692E53013}"/>
    <dgm:cxn modelId="{732243E3-EDE6-4B98-B1C5-6741EDA4B0F6}" type="presOf" srcId="{8D49B34E-3A06-47B0-8821-17950AEF115D}" destId="{3897E86B-0780-4788-A6C5-56245326488C}" srcOrd="0" destOrd="0" presId="urn:microsoft.com/office/officeart/2005/8/layout/vList5"/>
    <dgm:cxn modelId="{FA1AFEA6-EA80-4068-B823-0A56028C5ECE}" srcId="{1886C5CE-44FB-4561-BBE7-70477B4DE8EE}" destId="{58B1FCF7-4832-4BE0-8CBF-D01D716EA78F}" srcOrd="0" destOrd="0" parTransId="{74EF291A-D3C6-4B9F-BE91-19028BABDB47}" sibTransId="{E417C6B5-E8E6-4C1C-A617-DB90FA1461E6}"/>
    <dgm:cxn modelId="{68E6FE32-EF8D-4550-9DE5-7C92CE134490}" type="presParOf" srcId="{A8DC9BF4-9C60-478E-9D78-42053703FCF6}" destId="{26FB0658-AD6E-4F9C-A598-A1F924625210}" srcOrd="0" destOrd="0" presId="urn:microsoft.com/office/officeart/2005/8/layout/vList5"/>
    <dgm:cxn modelId="{48E48259-71D9-47E2-AAAA-1624D0CE34CC}" type="presParOf" srcId="{26FB0658-AD6E-4F9C-A598-A1F924625210}" destId="{5F0B5868-9FBD-4ADF-AFAE-E13F58B80ED7}" srcOrd="0" destOrd="0" presId="urn:microsoft.com/office/officeart/2005/8/layout/vList5"/>
    <dgm:cxn modelId="{5BF28151-2978-4255-8B44-61F3018BBD2F}" type="presParOf" srcId="{26FB0658-AD6E-4F9C-A598-A1F924625210}" destId="{315AC3D3-9E86-4131-A312-B1A0B931E54C}" srcOrd="1" destOrd="0" presId="urn:microsoft.com/office/officeart/2005/8/layout/vList5"/>
    <dgm:cxn modelId="{875FBB19-BC08-4481-B4F5-3BE7A0941699}" type="presParOf" srcId="{A8DC9BF4-9C60-478E-9D78-42053703FCF6}" destId="{B5537C7D-9A30-41EE-9D37-BE2A1F513449}" srcOrd="1" destOrd="0" presId="urn:microsoft.com/office/officeart/2005/8/layout/vList5"/>
    <dgm:cxn modelId="{7DB1FFFF-E6AE-40A9-A480-FC33144AF9B0}" type="presParOf" srcId="{A8DC9BF4-9C60-478E-9D78-42053703FCF6}" destId="{7AE8ECD7-E057-443B-9FC5-7DADC318E228}" srcOrd="2" destOrd="0" presId="urn:microsoft.com/office/officeart/2005/8/layout/vList5"/>
    <dgm:cxn modelId="{7C36E696-8809-410B-A5E1-79F6456159CE}" type="presParOf" srcId="{7AE8ECD7-E057-443B-9FC5-7DADC318E228}" destId="{91C30A65-DC6F-4B04-99FE-B70D77445213}" srcOrd="0" destOrd="0" presId="urn:microsoft.com/office/officeart/2005/8/layout/vList5"/>
    <dgm:cxn modelId="{755FD3A4-61B8-4757-A839-5016178BEE83}" type="presParOf" srcId="{7AE8ECD7-E057-443B-9FC5-7DADC318E228}" destId="{36D59C1A-6B30-47B1-AB61-50BCFF8B4795}" srcOrd="1" destOrd="0" presId="urn:microsoft.com/office/officeart/2005/8/layout/vList5"/>
    <dgm:cxn modelId="{38330699-9DEE-424F-A059-5BA446215E5A}" type="presParOf" srcId="{A8DC9BF4-9C60-478E-9D78-42053703FCF6}" destId="{787F3C89-2DA8-4B33-AE3D-BBD8CDDBAA4B}" srcOrd="3" destOrd="0" presId="urn:microsoft.com/office/officeart/2005/8/layout/vList5"/>
    <dgm:cxn modelId="{FEC87E65-2568-4E7C-9277-F5A753BAB149}" type="presParOf" srcId="{A8DC9BF4-9C60-478E-9D78-42053703FCF6}" destId="{D0E3ABDC-85B2-4BE1-ADC4-54D96CD0223B}" srcOrd="4" destOrd="0" presId="urn:microsoft.com/office/officeart/2005/8/layout/vList5"/>
    <dgm:cxn modelId="{AF81D81A-D5D5-491F-9E87-7EB995754F4D}" type="presParOf" srcId="{D0E3ABDC-85B2-4BE1-ADC4-54D96CD0223B}" destId="{6E7269BF-61C1-4CC5-9B7D-0CFE67C7BF0D}" srcOrd="0" destOrd="0" presId="urn:microsoft.com/office/officeart/2005/8/layout/vList5"/>
    <dgm:cxn modelId="{5174B1FB-AA85-4F5D-BC28-13702F72FFEA}" type="presParOf" srcId="{D0E3ABDC-85B2-4BE1-ADC4-54D96CD0223B}" destId="{EB9CC4D7-1E20-4E02-8898-D54B6C5DCEB1}" srcOrd="1" destOrd="0" presId="urn:microsoft.com/office/officeart/2005/8/layout/vList5"/>
    <dgm:cxn modelId="{F598E481-1F3F-45B5-A2FC-3301F20B3871}" type="presParOf" srcId="{A8DC9BF4-9C60-478E-9D78-42053703FCF6}" destId="{1EB4A6FE-EF97-4F7E-BAAE-9295B1E104ED}" srcOrd="5" destOrd="0" presId="urn:microsoft.com/office/officeart/2005/8/layout/vList5"/>
    <dgm:cxn modelId="{713BAFD0-81D2-4F50-8B92-D1ECBBFEF920}" type="presParOf" srcId="{A8DC9BF4-9C60-478E-9D78-42053703FCF6}" destId="{662467C8-C83F-4A51-93C9-2240FF1C2CF9}" srcOrd="6" destOrd="0" presId="urn:microsoft.com/office/officeart/2005/8/layout/vList5"/>
    <dgm:cxn modelId="{E824579C-F399-425F-AEE1-B0D5118A26B1}" type="presParOf" srcId="{662467C8-C83F-4A51-93C9-2240FF1C2CF9}" destId="{C9EE2C73-55DD-4896-92BA-645C0F144713}" srcOrd="0" destOrd="0" presId="urn:microsoft.com/office/officeart/2005/8/layout/vList5"/>
    <dgm:cxn modelId="{F97E5DB8-CBFF-4507-9A58-1106F3BFA365}" type="presParOf" srcId="{662467C8-C83F-4A51-93C9-2240FF1C2CF9}" destId="{3897E86B-0780-4788-A6C5-56245326488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AC3D3-9E86-4131-A312-B1A0B931E54C}">
      <dsp:nvSpPr>
        <dsp:cNvPr id="0" name=""/>
        <dsp:cNvSpPr/>
      </dsp:nvSpPr>
      <dsp:spPr>
        <a:xfrm rot="5400000">
          <a:off x="13919336" y="-5762785"/>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just" defTabSz="1422400" rtl="0">
            <a:lnSpc>
              <a:spcPct val="90000"/>
            </a:lnSpc>
            <a:spcBef>
              <a:spcPct val="0"/>
            </a:spcBef>
            <a:spcAft>
              <a:spcPct val="15000"/>
            </a:spcAft>
            <a:buChar char="••"/>
          </a:pPr>
          <a:endParaRPr lang="en-GB" sz="3200" b="0" kern="1200" dirty="0">
            <a:latin typeface="+mn-lt"/>
            <a:cs typeface="Arial" panose="020B0604020202020204" pitchFamily="34" charset="0"/>
          </a:endParaRPr>
        </a:p>
        <a:p>
          <a:pPr marL="285750" lvl="1" indent="-285750" algn="just" defTabSz="1422400" rtl="0">
            <a:lnSpc>
              <a:spcPct val="90000"/>
            </a:lnSpc>
            <a:spcBef>
              <a:spcPct val="0"/>
            </a:spcBef>
            <a:spcAft>
              <a:spcPct val="15000"/>
            </a:spcAft>
            <a:buChar char="••"/>
          </a:pPr>
          <a:r>
            <a:rPr lang="en-US" sz="3200" b="0" kern="120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kern="1200" dirty="0">
            <a:latin typeface="Arial" panose="020B0604020202020204" pitchFamily="34" charset="0"/>
            <a:cs typeface="Arial" panose="020B0604020202020204" pitchFamily="34" charset="0"/>
          </a:endParaRPr>
        </a:p>
        <a:p>
          <a:pPr marL="285750" lvl="1" indent="-285750" algn="just" defTabSz="1422400" rtl="0">
            <a:lnSpc>
              <a:spcPct val="90000"/>
            </a:lnSpc>
            <a:spcBef>
              <a:spcPct val="0"/>
            </a:spcBef>
            <a:spcAft>
              <a:spcPct val="15000"/>
            </a:spcAft>
            <a:buChar char="••"/>
          </a:pPr>
          <a:r>
            <a:rPr lang="en-GB" sz="3200" b="0" kern="120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kern="1200" dirty="0">
            <a:latin typeface="Arial" panose="020B0604020202020204" pitchFamily="34" charset="0"/>
            <a:cs typeface="Arial" panose="020B0604020202020204" pitchFamily="34" charset="0"/>
          </a:endParaRPr>
        </a:p>
        <a:p>
          <a:pPr marL="228600" lvl="1" indent="-228600" algn="l" defTabSz="1022350" rtl="0">
            <a:lnSpc>
              <a:spcPct val="90000"/>
            </a:lnSpc>
            <a:spcBef>
              <a:spcPct val="0"/>
            </a:spcBef>
            <a:spcAft>
              <a:spcPct val="15000"/>
            </a:spcAft>
            <a:buChar char="••"/>
          </a:pPr>
          <a:endParaRPr lang="en-GB" sz="2300" kern="1200" dirty="0">
            <a:latin typeface="+mn-lt"/>
          </a:endParaRPr>
        </a:p>
      </dsp:txBody>
      <dsp:txXfrm rot="-5400000">
        <a:off x="7900416" y="354125"/>
        <a:ext cx="13947194" cy="1811363"/>
      </dsp:txXfrm>
    </dsp:sp>
    <dsp:sp modelId="{5F0B5868-9FBD-4ADF-AFAE-E13F58B80ED7}">
      <dsp:nvSpPr>
        <dsp:cNvPr id="0" name=""/>
        <dsp:cNvSpPr/>
      </dsp:nvSpPr>
      <dsp:spPr>
        <a:xfrm>
          <a:off x="0" y="5216"/>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Essential part to seeing the correct layout of this presentation is to do the following: </a:t>
          </a:r>
          <a:r>
            <a:rPr lang="en-GB" sz="3200" kern="1200" dirty="0" smtClean="0">
              <a:latin typeface="Arial" panose="020B0604020202020204" pitchFamily="34" charset="0"/>
              <a:cs typeface="Arial" panose="020B0604020202020204" pitchFamily="34" charset="0"/>
            </a:rPr>
            <a:t> </a:t>
          </a:r>
          <a:endParaRPr lang="en-GB" sz="3200" kern="1200" dirty="0">
            <a:latin typeface="Arial" panose="020B0604020202020204" pitchFamily="34" charset="0"/>
            <a:cs typeface="Arial" panose="020B0604020202020204" pitchFamily="34" charset="0"/>
          </a:endParaRPr>
        </a:p>
      </dsp:txBody>
      <dsp:txXfrm>
        <a:off x="122488" y="127704"/>
        <a:ext cx="7655440" cy="2264202"/>
      </dsp:txXfrm>
    </dsp:sp>
    <dsp:sp modelId="{36D59C1A-6B30-47B1-AB61-50BCFF8B4795}">
      <dsp:nvSpPr>
        <dsp:cNvPr id="0" name=""/>
        <dsp:cNvSpPr/>
      </dsp:nvSpPr>
      <dsp:spPr>
        <a:xfrm rot="5400000">
          <a:off x="13919336" y="-3128147"/>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b="0" kern="1200" dirty="0" smtClean="0">
              <a:latin typeface="Arial" panose="020B0604020202020204" pitchFamily="34" charset="0"/>
              <a:cs typeface="Arial" panose="020B0604020202020204" pitchFamily="34" charset="0"/>
            </a:rPr>
            <a:t>Here’s a link to a free trial of PowerPoint 2010, direct from Microsoft:  </a:t>
          </a:r>
          <a:r>
            <a:rPr lang="en-GB" sz="3900" b="0" kern="120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sz="3900" b="0" kern="1200" dirty="0" smtClean="0">
              <a:latin typeface="Arial" panose="020B0604020202020204" pitchFamily="34" charset="0"/>
              <a:cs typeface="Arial" panose="020B0604020202020204" pitchFamily="34" charset="0"/>
            </a:rPr>
            <a:t>  </a:t>
          </a:r>
          <a:endParaRPr lang="en-GB" sz="3900" b="0" kern="1200" dirty="0">
            <a:latin typeface="Arial" panose="020B0604020202020204" pitchFamily="34" charset="0"/>
            <a:cs typeface="Arial" panose="020B0604020202020204" pitchFamily="34" charset="0"/>
          </a:endParaRPr>
        </a:p>
      </dsp:txBody>
      <dsp:txXfrm rot="-5400000">
        <a:off x="7900416" y="2988763"/>
        <a:ext cx="13947194" cy="1811363"/>
      </dsp:txXfrm>
    </dsp:sp>
    <dsp:sp modelId="{91C30A65-DC6F-4B04-99FE-B70D77445213}">
      <dsp:nvSpPr>
        <dsp:cNvPr id="0" name=""/>
        <dsp:cNvSpPr/>
      </dsp:nvSpPr>
      <dsp:spPr>
        <a:xfrm>
          <a:off x="0" y="2639854"/>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sz="3200" b="1" kern="1200" dirty="0">
            <a:latin typeface="Arial" panose="020B0604020202020204" pitchFamily="34" charset="0"/>
            <a:cs typeface="Arial" panose="020B0604020202020204" pitchFamily="34" charset="0"/>
          </a:endParaRPr>
        </a:p>
      </dsp:txBody>
      <dsp:txXfrm>
        <a:off x="122488" y="2762342"/>
        <a:ext cx="7655440" cy="2264202"/>
      </dsp:txXfrm>
    </dsp:sp>
    <dsp:sp modelId="{EB9CC4D7-1E20-4E02-8898-D54B6C5DCEB1}">
      <dsp:nvSpPr>
        <dsp:cNvPr id="0" name=""/>
        <dsp:cNvSpPr/>
      </dsp:nvSpPr>
      <dsp:spPr>
        <a:xfrm rot="5400000">
          <a:off x="13919336" y="-493510"/>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sz="3900" kern="1200" dirty="0">
            <a:latin typeface="Arial" panose="020B0604020202020204" pitchFamily="34" charset="0"/>
            <a:cs typeface="Arial" panose="020B0604020202020204" pitchFamily="34" charset="0"/>
          </a:endParaRPr>
        </a:p>
      </dsp:txBody>
      <dsp:txXfrm rot="-5400000">
        <a:off x="7900416" y="5623400"/>
        <a:ext cx="13947194" cy="1811363"/>
      </dsp:txXfrm>
    </dsp:sp>
    <dsp:sp modelId="{6E7269BF-61C1-4CC5-9B7D-0CFE67C7BF0D}">
      <dsp:nvSpPr>
        <dsp:cNvPr id="0" name=""/>
        <dsp:cNvSpPr/>
      </dsp:nvSpPr>
      <dsp:spPr>
        <a:xfrm>
          <a:off x="0" y="5274492"/>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b="1" kern="1200"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sz="3200" b="1" kern="1200" dirty="0">
            <a:latin typeface="Arial" panose="020B0604020202020204" pitchFamily="34" charset="0"/>
            <a:cs typeface="Arial" panose="020B0604020202020204" pitchFamily="34" charset="0"/>
          </a:endParaRPr>
        </a:p>
      </dsp:txBody>
      <dsp:txXfrm>
        <a:off x="122488" y="5396980"/>
        <a:ext cx="7655440" cy="2264202"/>
      </dsp:txXfrm>
    </dsp:sp>
    <dsp:sp modelId="{3897E86B-0780-4788-A6C5-56245326488C}">
      <dsp:nvSpPr>
        <dsp:cNvPr id="0" name=""/>
        <dsp:cNvSpPr/>
      </dsp:nvSpPr>
      <dsp:spPr>
        <a:xfrm rot="5400000">
          <a:off x="13919336" y="2141127"/>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See the folder named Installation guide to see more detailed instruction.</a:t>
          </a:r>
          <a:endParaRPr lang="en-GB" sz="3900" kern="1200" dirty="0">
            <a:latin typeface="Arial" panose="020B0604020202020204" pitchFamily="34" charset="0"/>
            <a:cs typeface="Arial" panose="020B0604020202020204" pitchFamily="34" charset="0"/>
          </a:endParaRPr>
        </a:p>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Support: </a:t>
          </a:r>
          <a:r>
            <a:rPr lang="en-GB" sz="3900" kern="1200"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sz="3900" kern="1200" dirty="0" smtClean="0">
              <a:latin typeface="Arial" panose="020B0604020202020204" pitchFamily="34" charset="0"/>
              <a:cs typeface="Arial" panose="020B0604020202020204" pitchFamily="34" charset="0"/>
            </a:rPr>
            <a:t> </a:t>
          </a:r>
          <a:endParaRPr lang="en-GB" sz="3900" kern="1200" dirty="0">
            <a:latin typeface="Arial" panose="020B0604020202020204" pitchFamily="34" charset="0"/>
            <a:cs typeface="Arial" panose="020B0604020202020204" pitchFamily="34" charset="0"/>
          </a:endParaRPr>
        </a:p>
      </dsp:txBody>
      <dsp:txXfrm rot="-5400000">
        <a:off x="7900416" y="8258037"/>
        <a:ext cx="13947194" cy="1811363"/>
      </dsp:txXfrm>
    </dsp:sp>
    <dsp:sp modelId="{C9EE2C73-55DD-4896-92BA-645C0F144713}">
      <dsp:nvSpPr>
        <dsp:cNvPr id="0" name=""/>
        <dsp:cNvSpPr/>
      </dsp:nvSpPr>
      <dsp:spPr>
        <a:xfrm>
          <a:off x="0" y="7909130"/>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sz="3200" b="1" kern="1200" dirty="0">
            <a:latin typeface="Arial" panose="020B0604020202020204" pitchFamily="34" charset="0"/>
            <a:cs typeface="Arial" panose="020B0604020202020204" pitchFamily="34" charset="0"/>
          </a:endParaRPr>
        </a:p>
      </dsp:txBody>
      <dsp:txXfrm>
        <a:off x="122488" y="8031618"/>
        <a:ext cx="7655440" cy="226420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7731BA-2D0F-4596-9E50-F524129449B0}" type="datetimeFigureOut">
              <a:rPr lang="en-GB" smtClean="0"/>
              <a:t>14/03/2014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0BC581-08BF-4BFC-9937-F0FE1DAAFAEF}" type="slidenum">
              <a:rPr lang="en-GB" smtClean="0"/>
              <a:t>‹#›</a:t>
            </a:fld>
            <a:endParaRPr lang="en-GB"/>
          </a:p>
        </p:txBody>
      </p:sp>
    </p:spTree>
    <p:extLst>
      <p:ext uri="{BB962C8B-B14F-4D97-AF65-F5344CB8AC3E}">
        <p14:creationId xmlns:p14="http://schemas.microsoft.com/office/powerpoint/2010/main" val="299626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Before editing the presentation, please make sure that you have covered the steps, given within the instructions.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endParaRP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Install the following fonts: Bebas and Bebas Neue. These have been provided in the accompanying folder titled Fonts.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Use this as a master file. That is, if you make any changes to this, save the changes in a new file, so you always have the original to revert back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1</a:t>
            </a:fld>
            <a:endParaRPr lang="en-GB"/>
          </a:p>
        </p:txBody>
      </p:sp>
    </p:spTree>
    <p:extLst>
      <p:ext uri="{BB962C8B-B14F-4D97-AF65-F5344CB8AC3E}">
        <p14:creationId xmlns:p14="http://schemas.microsoft.com/office/powerpoint/2010/main" val="3880389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Facebook Ads are amazing; they give instant results and, if we go back to my example of a pet shop, these guys can get 1000’s of 1000’s of pet owners looking at that pet food sale!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 laser target your audience to your exact requirements and the cost is just as impressive, with you being able to start an ad campaign and generate traffic from as little as $5! You can also display your ad on different platforms; you can appear in someone’s new feed one minute and pop up in the side ads the next minute it really is one of the best forms of traffic generation available.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Google ads has been around for some time but, as Google reaches 80% of global users, it’s not one to miss. The average stats of $2 for $1 spent is another good indication of value for money, once again another simple procedure which can return some superb numbers.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YouTube is often overlooked for traffic creation, mainly because people don’t understand the power of it and how to use it to create traffic. It’s simple and super cost effective. Within this presentation I'm also going to show you how to help rank videos on the high pages of Google!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Email marketing—done correctly this can return an insane ROI% (Return On Investment); it’s extremely low cost, again simple, easy to track and at the press of a button your message can be in front of your readers at the other end of the globe, within seconds!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were to type into Google ‘Traffic Sources’ you would literally have 1000’s of results; the task then is to try and figure out which the best one would be for you. I have used many of the traffic sources on this list; some work better than others and some I have found to be terrible!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10</a:t>
            </a:fld>
            <a:endParaRPr lang="en-GB"/>
          </a:p>
        </p:txBody>
      </p:sp>
    </p:spTree>
    <p:extLst>
      <p:ext uri="{BB962C8B-B14F-4D97-AF65-F5344CB8AC3E}">
        <p14:creationId xmlns:p14="http://schemas.microsoft.com/office/powerpoint/2010/main" val="378421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However, there are four which, IMO, work extremely well and give you the best possible ROI% and, fortunately, I am going to share them with you today! Not only that, I am also going to show you the best way to use them for maximum exposure. I’m sure by looking at the table you, by now, have realised which four I am talking about, so let’s begin.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11</a:t>
            </a:fld>
            <a:endParaRPr lang="en-GB"/>
          </a:p>
        </p:txBody>
      </p:sp>
    </p:spTree>
    <p:extLst>
      <p:ext uri="{BB962C8B-B14F-4D97-AF65-F5344CB8AC3E}">
        <p14:creationId xmlns:p14="http://schemas.microsoft.com/office/powerpoint/2010/main" val="31998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Before choosing any traffic source you need to go through these 3 simple steps.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will give you a better understanding of which traffic source to choose. Again touching on the K.I.S.S. method, there really is no reason to over complicate things.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when setting up any ad campaign to generate traffic, it’s important to realise who your audience is and how best to get your message in front of them.</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12</a:t>
            </a:fld>
            <a:endParaRPr lang="en-GB"/>
          </a:p>
        </p:txBody>
      </p:sp>
    </p:spTree>
    <p:extLst>
      <p:ext uri="{BB962C8B-B14F-4D97-AF65-F5344CB8AC3E}">
        <p14:creationId xmlns:p14="http://schemas.microsoft.com/office/powerpoint/2010/main" val="1545268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Firstly you can provide a hell of a lot of information within a video and people are a lot more in favour of absorbing it via video, then, let’s say, reading it.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add emotion into your videos; people can see and feel that emotion, helping you engage them for a longer period of time.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grabs attention, you will find that video encourages much better interaction than text alone. People feel compelled to watch a video, they are drawn in by it and they want to know what happens.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also add that human connection; most people feel comfortable around other people and a person talking to them and giving them value has a lot better response than them having to read something to find it </a:t>
            </a:r>
          </a:p>
          <a:p>
            <a:r>
              <a:rPr lang="en-GB" sz="1200" kern="1200" dirty="0" smtClean="0">
                <a:solidFill>
                  <a:schemeClr val="tx1"/>
                </a:solidFill>
                <a:effectLst/>
                <a:latin typeface="+mn-lt"/>
                <a:ea typeface="+mn-ea"/>
                <a:cs typeface="+mn-cs"/>
              </a:rPr>
              <a:t>out themselves.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Done correctly, introducing these aspects can create massive value for the viewer. Now let’s look at some YouTube stats.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13</a:t>
            </a:fld>
            <a:endParaRPr lang="en-GB"/>
          </a:p>
        </p:txBody>
      </p:sp>
    </p:spTree>
    <p:extLst>
      <p:ext uri="{BB962C8B-B14F-4D97-AF65-F5344CB8AC3E}">
        <p14:creationId xmlns:p14="http://schemas.microsoft.com/office/powerpoint/2010/main" val="469788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 is also important to point out that YouTube is the second largest search engine on the planet.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well optimized video will rank highly on Google and, once in this position, it will virtually work on autopilot for you, collecting leads or providing sales. It really is a fantastic tool and should be utilized at any available opportunity; but it doesn’t stop there…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Let’s look at some more advantages of YouTube.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5B64C5-AC1C-43DF-94A6-E03CB0F07A3A}" type="slidenum">
              <a:rPr lang="en-GB" smtClean="0"/>
              <a:pPr/>
              <a:t>14</a:t>
            </a:fld>
            <a:endParaRPr lang="en-GB"/>
          </a:p>
        </p:txBody>
      </p:sp>
    </p:spTree>
    <p:extLst>
      <p:ext uri="{BB962C8B-B14F-4D97-AF65-F5344CB8AC3E}">
        <p14:creationId xmlns:p14="http://schemas.microsoft.com/office/powerpoint/2010/main" val="3068708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one element of YouTube that really stands out is how well YouTube videos rank if optimized correctly.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Ranking your video it is 53x more likely to reach the first page of Google than a blog post, that is one amazing statistic!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shows you how highly Google values good quality optimized videos.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now let’s look at the sequence we need to follow to rank.</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5B64C5-AC1C-43DF-94A6-E03CB0F07A3A}" type="slidenum">
              <a:rPr lang="en-GB" smtClean="0"/>
              <a:pPr/>
              <a:t>15</a:t>
            </a:fld>
            <a:endParaRPr lang="en-GB"/>
          </a:p>
        </p:txBody>
      </p:sp>
    </p:spTree>
    <p:extLst>
      <p:ext uri="{BB962C8B-B14F-4D97-AF65-F5344CB8AC3E}">
        <p14:creationId xmlns:p14="http://schemas.microsoft.com/office/powerpoint/2010/main" val="1090211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So, just 4 steps? Yes it really is that simple. Obviously the optimization of the video is a little more complex, however once you master the art of ranking you won’t look back.</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let’s look at the best way to start optimizing our videos.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16</a:t>
            </a:fld>
            <a:endParaRPr lang="en-GB"/>
          </a:p>
        </p:txBody>
      </p:sp>
    </p:spTree>
    <p:extLst>
      <p:ext uri="{BB962C8B-B14F-4D97-AF65-F5344CB8AC3E}">
        <p14:creationId xmlns:p14="http://schemas.microsoft.com/office/powerpoint/2010/main" val="1100628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next few slides are going to briefly show you how to rank your videos, so sit back and take notes!</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17</a:t>
            </a:fld>
            <a:endParaRPr lang="en-GB"/>
          </a:p>
        </p:txBody>
      </p:sp>
    </p:spTree>
    <p:extLst>
      <p:ext uri="{BB962C8B-B14F-4D97-AF65-F5344CB8AC3E}">
        <p14:creationId xmlns:p14="http://schemas.microsoft.com/office/powerpoint/2010/main" val="3280879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You may already have a Gmail account and, with G+ now combining a lot of what it offers, it has made it a little harder to open multiple Gmail accounts, however if you are able to open an account, use your keywords as the username i.e. beautytreatment@gmail.com.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Have the keywords within the title and position them at the beginning if you want to add more words—Beauty Treatment/Beauty Treatments.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Create tags with your keywords and ones that are linked to your keywords.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Try to use as much of the description as possible with your keywords at the beginning and then as many times as you can add them, making sure the description still makes sense.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Also add the video URL to the description at the bottom and other matching keywords, for example   Dentist Local etc.</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 are able create a channel, again name it with your chosen keywords.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18</a:t>
            </a:fld>
            <a:endParaRPr lang="en-GB"/>
          </a:p>
        </p:txBody>
      </p:sp>
    </p:spTree>
    <p:extLst>
      <p:ext uri="{BB962C8B-B14F-4D97-AF65-F5344CB8AC3E}">
        <p14:creationId xmlns:p14="http://schemas.microsoft.com/office/powerpoint/2010/main" val="861066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Optimize all images with your keywords, so your own image as well as the channel image.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Add keywords to the annotations. If there is any speech within your video. Add these keywords at the beginning middle and end.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Also add the video URL into the captions section creating a strong backlink.</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 the point of backlinks, you want as many good quality backlinks as you can link to the account, possibly look at fiverr.com for this service.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also want as much social proof as possible to help with the ranking process, which basically means people viewing your video and commenting on it.</a:t>
            </a:r>
          </a:p>
          <a:p>
            <a:r>
              <a:rPr lang="en-GB" sz="1200" kern="1200" dirty="0" smtClean="0">
                <a:solidFill>
                  <a:schemeClr val="tx1"/>
                </a:solidFill>
                <a:effectLst/>
                <a:latin typeface="+mn-lt"/>
                <a:ea typeface="+mn-ea"/>
                <a:cs typeface="+mn-cs"/>
              </a:rPr>
              <a:t>It is also beneficial to ask search engines to visit, this is probably the most complex procedure of ranking yet just as important.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Everything we have just been through will help rank your video even if you only do a few of the steps, yet they are much more powerful as a combination.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let’s look what happens when you do rank.</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19</a:t>
            </a:fld>
            <a:endParaRPr lang="en-GB"/>
          </a:p>
        </p:txBody>
      </p:sp>
    </p:spTree>
    <p:extLst>
      <p:ext uri="{BB962C8B-B14F-4D97-AF65-F5344CB8AC3E}">
        <p14:creationId xmlns:p14="http://schemas.microsoft.com/office/powerpoint/2010/main" val="751120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rgbClr val="000000"/>
                </a:solidFill>
                <a:effectLst/>
                <a:latin typeface="Arial" panose="020B0604020202020204" pitchFamily="34" charset="0"/>
                <a:ea typeface="Times New Roman" panose="02020603050405020304" pitchFamily="18" charset="0"/>
              </a:rPr>
              <a:t>Let’s begin to look at how traffic generation can help your business</a:t>
            </a:r>
            <a:endParaRPr lang="en-GB"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a:t>
            </a:fld>
            <a:endParaRPr lang="en-GB"/>
          </a:p>
        </p:txBody>
      </p:sp>
    </p:spTree>
    <p:extLst>
      <p:ext uri="{BB962C8B-B14F-4D97-AF65-F5344CB8AC3E}">
        <p14:creationId xmlns:p14="http://schemas.microsoft.com/office/powerpoint/2010/main" val="1501189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1</a:t>
            </a:r>
            <a:r>
              <a:rPr lang="en-GB" sz="1200" kern="1200" baseline="30000" dirty="0" smtClean="0">
                <a:solidFill>
                  <a:schemeClr val="tx1"/>
                </a:solidFill>
                <a:effectLst/>
                <a:latin typeface="+mn-lt"/>
                <a:ea typeface="+mn-ea"/>
                <a:cs typeface="+mn-cs"/>
              </a:rPr>
              <a:t>st</a:t>
            </a:r>
            <a:r>
              <a:rPr lang="en-GB" sz="1200" kern="1200" dirty="0" smtClean="0">
                <a:solidFill>
                  <a:schemeClr val="tx1"/>
                </a:solidFill>
                <a:effectLst/>
                <a:latin typeface="+mn-lt"/>
                <a:ea typeface="+mn-ea"/>
                <a:cs typeface="+mn-cs"/>
              </a:rPr>
              <a:t> page of Google would benefit anyone’s business, a local doctor, a local chiropractor or even a local lawyer—your video will be shown to anyone searching your keywords, it will also stand out and have people pay a lot more interest and be drawn into it.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Also being on the first page will generate you loads of organic traffic (unpaid) and, in return, this will help you stay ranked.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video shown is in the making money online industry, one of the hardest competing niches; compare it to your niche and the competition you may face.</a:t>
            </a:r>
            <a:r>
              <a:rPr lang="en-GB" sz="1200" kern="1200" baseline="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If there is very little competition it will take no time at all.</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Check the keywords that relate to your business, are there videos there already?</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Even if videos are already ranked in your preferred keywords, I highly doubt they are using the techniques we have just discussed.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20</a:t>
            </a:fld>
            <a:endParaRPr lang="en-GB"/>
          </a:p>
        </p:txBody>
      </p:sp>
    </p:spTree>
    <p:extLst>
      <p:ext uri="{BB962C8B-B14F-4D97-AF65-F5344CB8AC3E}">
        <p14:creationId xmlns:p14="http://schemas.microsoft.com/office/powerpoint/2010/main" val="144212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really depends on the type of video you will be making, but have one with killer content and within no time at all it could be being watched in every state in America!</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Even if you upload a video and it is not relevant to your niche, if this was to go viral you could quite easily advertise yourself on the back of its success by adding your business to the captions.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Just something else to bear in mind when using YouTube.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21</a:t>
            </a:fld>
            <a:endParaRPr lang="en-GB"/>
          </a:p>
        </p:txBody>
      </p:sp>
    </p:spTree>
    <p:extLst>
      <p:ext uri="{BB962C8B-B14F-4D97-AF65-F5344CB8AC3E}">
        <p14:creationId xmlns:p14="http://schemas.microsoft.com/office/powerpoint/2010/main" val="2688938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Once you have a video, I would strongly recommend you to further investigate YouTube Ads (True View)</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 most advertisers are concentring on Facebook and Google Ads, they are overlooking YouTube Advertising, this is fantastic, as the price of advertising with them is relatively low—the cost is between $0.03 for a general view to $0.20 for a highly targeted view!</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Another great feature is that you only pay when someone watches your video for 30secs, so the first 29 seconds are Free, so if they go to your landing page before 30 seconds you get the view for free!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target your audience just as well as the other advertising networks—by gender, location etc. Plus your video will be viewable on multiple platforms (mobile devices etc.).</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22</a:t>
            </a:fld>
            <a:endParaRPr lang="en-GB"/>
          </a:p>
        </p:txBody>
      </p:sp>
    </p:spTree>
    <p:extLst>
      <p:ext uri="{BB962C8B-B14F-4D97-AF65-F5344CB8AC3E}">
        <p14:creationId xmlns:p14="http://schemas.microsoft.com/office/powerpoint/2010/main" val="3919398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So again here we have a brief outline of what we have just covered; I hope you can see the enormous potential of YouTube and truly understand what that potential could mean to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may seem quite a daunting task to even contemplate ranking your own videos or even using YouTube to advertise your services, but believe me when I say it really could sky rocket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let’s look at someone successfully using YouTube for their business.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23</a:t>
            </a:fld>
            <a:endParaRPr lang="en-GB"/>
          </a:p>
        </p:txBody>
      </p:sp>
    </p:spTree>
    <p:extLst>
      <p:ext uri="{BB962C8B-B14F-4D97-AF65-F5344CB8AC3E}">
        <p14:creationId xmlns:p14="http://schemas.microsoft.com/office/powerpoint/2010/main" val="1982184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the celling guy started advertising on YouTube a good many years ago but he really hasn’t looked back.</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His combined views over all the videos he has uploaded is now over 900,000. Could your video attract as many views?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Sure, why not?</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24</a:t>
            </a:fld>
            <a:endParaRPr lang="en-GB"/>
          </a:p>
        </p:txBody>
      </p:sp>
    </p:spTree>
    <p:extLst>
      <p:ext uri="{BB962C8B-B14F-4D97-AF65-F5344CB8AC3E}">
        <p14:creationId xmlns:p14="http://schemas.microsoft.com/office/powerpoint/2010/main" val="1939400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Taking all this into consideration it does seem like a complex process, however we do offer a solution, with the packages that we offer.</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25</a:t>
            </a:fld>
            <a:endParaRPr lang="en-GB"/>
          </a:p>
        </p:txBody>
      </p:sp>
    </p:spTree>
    <p:extLst>
      <p:ext uri="{BB962C8B-B14F-4D97-AF65-F5344CB8AC3E}">
        <p14:creationId xmlns:p14="http://schemas.microsoft.com/office/powerpoint/2010/main" val="2776523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can offer you all of the following; again it will all be tailor-made towards your business, with the primary goal being to get your video ranked or the best ROI% for your ad campaign.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Both options, of either ranking or using their ad platform, offer amazing value for money, to the point that I would strongly recommend you to try both.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26</a:t>
            </a:fld>
            <a:endParaRPr lang="en-GB"/>
          </a:p>
        </p:txBody>
      </p:sp>
    </p:spTree>
    <p:extLst>
      <p:ext uri="{BB962C8B-B14F-4D97-AF65-F5344CB8AC3E}">
        <p14:creationId xmlns:p14="http://schemas.microsoft.com/office/powerpoint/2010/main" val="231316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all that’s left to do is to thank you for your time. </a:t>
            </a:r>
          </a:p>
          <a:p>
            <a:pPr lvl="0"/>
            <a:endParaRPr lang="en-GB" sz="1200" kern="1200" smtClean="0">
              <a:solidFill>
                <a:schemeClr val="tx1"/>
              </a:solidFill>
              <a:effectLst/>
              <a:latin typeface="+mn-lt"/>
              <a:ea typeface="+mn-ea"/>
              <a:cs typeface="+mn-cs"/>
            </a:endParaRPr>
          </a:p>
          <a:p>
            <a:pPr lvl="0"/>
            <a:r>
              <a:rPr lang="en-GB" sz="1200" kern="1200" smtClean="0">
                <a:solidFill>
                  <a:schemeClr val="tx1"/>
                </a:solidFill>
                <a:effectLst/>
                <a:latin typeface="+mn-lt"/>
                <a:ea typeface="+mn-ea"/>
                <a:cs typeface="+mn-cs"/>
              </a:rPr>
              <a:t>My </a:t>
            </a:r>
            <a:r>
              <a:rPr lang="en-GB" sz="1200" kern="1200" dirty="0" smtClean="0">
                <a:solidFill>
                  <a:schemeClr val="tx1"/>
                </a:solidFill>
                <a:effectLst/>
                <a:latin typeface="+mn-lt"/>
                <a:ea typeface="+mn-ea"/>
                <a:cs typeface="+mn-cs"/>
              </a:rPr>
              <a:t>wish is that you have found the presentation to be useful and hopefully you can see the potential in introducing traffic generation in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 could quite easily produce masses of quality traffic for your business and would be happy to answer any questions that you may have.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27</a:t>
            </a:fld>
            <a:endParaRPr lang="en-GB"/>
          </a:p>
        </p:txBody>
      </p:sp>
    </p:spTree>
    <p:extLst>
      <p:ext uri="{BB962C8B-B14F-4D97-AF65-F5344CB8AC3E}">
        <p14:creationId xmlns:p14="http://schemas.microsoft.com/office/powerpoint/2010/main" val="948699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a brief outline of what we are going to cover within this presentation</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These are some of the reasons why you and your business need to be involved with online marketing. In this day and age you must have an internet presence, however it doesn’t end there!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can’t just create a website or write a blog and expect everybody to come and see it; this is where traffic generation plays a massive part.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really isn’t a case of build it and they will come and see it, more a build it, then invite everyone to come and see it—and we can show you how to write the best invitations! </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4</a:t>
            </a:fld>
            <a:endParaRPr lang="en-GB"/>
          </a:p>
        </p:txBody>
      </p:sp>
    </p:spTree>
    <p:extLst>
      <p:ext uri="{BB962C8B-B14F-4D97-AF65-F5344CB8AC3E}">
        <p14:creationId xmlns:p14="http://schemas.microsoft.com/office/powerpoint/2010/main" val="2329664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My name is ____________ I have been in internet marketing for a number of years and throughout these years I have laser targeted my approach to internet marketing and especially the creation of traffic.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see traffic as the essential ingredient to a successful business and, ultimately, a successful business would indeed struggle if it couldn’t show what it has to offer to potential customers.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5</a:t>
            </a:fld>
            <a:endParaRPr lang="en-GB"/>
          </a:p>
        </p:txBody>
      </p:sp>
    </p:spTree>
    <p:extLst>
      <p:ext uri="{BB962C8B-B14F-4D97-AF65-F5344CB8AC3E}">
        <p14:creationId xmlns:p14="http://schemas.microsoft.com/office/powerpoint/2010/main" val="667824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have spent a vast amount of time studying and implementing different procedures of traffic creation. This makes us experts in the generation of traffic and we pride ourselves on being able to show you exactly what form of traffic creation would work best for your business.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don’t believe in a one-glove-fits-all proposal and, as such, we tailor make everyone’s campaigns to the specific needs of the individual or their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have numerous ways of helping businesses like yourself and this will be explained fully by the end of this presentation. The presentation will also give you some fantastic tips which, indeed, you could implement today!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6</a:t>
            </a:fld>
            <a:endParaRPr lang="en-GB"/>
          </a:p>
        </p:txBody>
      </p:sp>
    </p:spTree>
    <p:extLst>
      <p:ext uri="{BB962C8B-B14F-4D97-AF65-F5344CB8AC3E}">
        <p14:creationId xmlns:p14="http://schemas.microsoft.com/office/powerpoint/2010/main" val="261173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People use different meanings for K.I.S.S. but I always say – Keep It Super Simple! Whichever task I am faced with I always try to adopt this thought process and find that you make so many problems for yourself when you try to over complicate things.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K.I.S.S. theory can be added to most tasks and once implemented it will make your life run a lot smoother and this presentation will go into more detail about sticking to simple procedures to give maximum returns!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7</a:t>
            </a:fld>
            <a:endParaRPr lang="en-GB"/>
          </a:p>
        </p:txBody>
      </p:sp>
    </p:spTree>
    <p:extLst>
      <p:ext uri="{BB962C8B-B14F-4D97-AF65-F5344CB8AC3E}">
        <p14:creationId xmlns:p14="http://schemas.microsoft.com/office/powerpoint/2010/main" val="3112910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 the majority of the presentation is about traffic and traffic generation, it’s probably best to understand what I mean by traffic and what it could generate for your business. So let me ask you: From the three choices above, which one would most suit your requirements?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It’s also important to say that, even though we have included three options of what traffic would mean to you, I appreciate you may have different ideas of what traffic could do for your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instance, you may require greater brand awareness and, again, this is something we can definitely help with. Just look at traffic as a steady flow of people walking past a shop—now, what you want those people to do when they walk past is entirely up to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8</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It’s not quantity but quality – Now think about this as it’s a vital part of traffic generation.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If you have a pet shop that has a sale on pet food, would it be better to show your sale to 10 pet owners or 100 people who are interested in sport,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with no pets.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Now, times this by a 1000 and you can see the importance of quality traffic—you need the right audience to view what you have to offer and, luckily, we can show you exactly how to do that! </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9</a:t>
            </a:fld>
            <a:endParaRPr lang="en-GB"/>
          </a:p>
        </p:txBody>
      </p:sp>
    </p:spTree>
    <p:extLst>
      <p:ext uri="{BB962C8B-B14F-4D97-AF65-F5344CB8AC3E}">
        <p14:creationId xmlns:p14="http://schemas.microsoft.com/office/powerpoint/2010/main" val="2049144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DB8E4D5-450E-4C8C-877F-5A21D1ABF523}" type="slidenum">
              <a:rPr lang="en-US"/>
              <a:pPr>
                <a:defRPr/>
              </a:pPr>
              <a:t>‹#›</a:t>
            </a:fld>
            <a:endParaRPr lang="en-US"/>
          </a:p>
        </p:txBody>
      </p:sp>
    </p:spTree>
    <p:extLst>
      <p:ext uri="{BB962C8B-B14F-4D97-AF65-F5344CB8AC3E}">
        <p14:creationId xmlns:p14="http://schemas.microsoft.com/office/powerpoint/2010/main" val="4268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72EFD4-37FE-4FCC-B4B4-F8BCF1A57CEC}" type="slidenum">
              <a:rPr lang="en-US"/>
              <a:pPr>
                <a:defRPr/>
              </a:pPr>
              <a:t>‹#›</a:t>
            </a:fld>
            <a:endParaRPr lang="en-US"/>
          </a:p>
        </p:txBody>
      </p:sp>
    </p:spTree>
    <p:extLst>
      <p:ext uri="{BB962C8B-B14F-4D97-AF65-F5344CB8AC3E}">
        <p14:creationId xmlns:p14="http://schemas.microsoft.com/office/powerpoint/2010/main" val="40013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46484E3-0DB5-48E1-8FD5-9855090304C7}" type="slidenum">
              <a:rPr lang="en-US"/>
              <a:pPr>
                <a:defRPr/>
              </a:pPr>
              <a:t>‹#›</a:t>
            </a:fld>
            <a:endParaRPr lang="en-US"/>
          </a:p>
        </p:txBody>
      </p:sp>
    </p:spTree>
    <p:extLst>
      <p:ext uri="{BB962C8B-B14F-4D97-AF65-F5344CB8AC3E}">
        <p14:creationId xmlns:p14="http://schemas.microsoft.com/office/powerpoint/2010/main" val="269153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AD1D53-3230-4E9A-A73B-6D20CB2950BD}" type="slidenum">
              <a:rPr lang="en-US"/>
              <a:pPr>
                <a:defRPr/>
              </a:pPr>
              <a:t>‹#›</a:t>
            </a:fld>
            <a:endParaRPr lang="en-US"/>
          </a:p>
        </p:txBody>
      </p:sp>
    </p:spTree>
    <p:extLst>
      <p:ext uri="{BB962C8B-B14F-4D97-AF65-F5344CB8AC3E}">
        <p14:creationId xmlns:p14="http://schemas.microsoft.com/office/powerpoint/2010/main" val="35856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CB4E6DC-E8FC-4CE4-B947-8EB65EF437AF}" type="slidenum">
              <a:rPr lang="en-US"/>
              <a:pPr>
                <a:defRPr/>
              </a:pPr>
              <a:t>‹#›</a:t>
            </a:fld>
            <a:endParaRPr lang="en-US"/>
          </a:p>
        </p:txBody>
      </p:sp>
    </p:spTree>
    <p:extLst>
      <p:ext uri="{BB962C8B-B14F-4D97-AF65-F5344CB8AC3E}">
        <p14:creationId xmlns:p14="http://schemas.microsoft.com/office/powerpoint/2010/main" val="30005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435A2782-3FA9-4B14-A88C-BACBD3C5AABE}" type="slidenum">
              <a:rPr lang="en-US"/>
              <a:pPr>
                <a:defRPr/>
              </a:pPr>
              <a:t>‹#›</a:t>
            </a:fld>
            <a:endParaRPr lang="en-US"/>
          </a:p>
        </p:txBody>
      </p:sp>
    </p:spTree>
    <p:extLst>
      <p:ext uri="{BB962C8B-B14F-4D97-AF65-F5344CB8AC3E}">
        <p14:creationId xmlns:p14="http://schemas.microsoft.com/office/powerpoint/2010/main" val="297319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B2D057AC-A6BA-4F5C-AA5B-12BA08FFEE48}" type="slidenum">
              <a:rPr lang="en-US"/>
              <a:pPr>
                <a:defRPr/>
              </a:pPr>
              <a:t>‹#›</a:t>
            </a:fld>
            <a:endParaRPr lang="en-US"/>
          </a:p>
        </p:txBody>
      </p:sp>
    </p:spTree>
    <p:extLst>
      <p:ext uri="{BB962C8B-B14F-4D97-AF65-F5344CB8AC3E}">
        <p14:creationId xmlns:p14="http://schemas.microsoft.com/office/powerpoint/2010/main" val="30501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C4F8F451-BC40-40DB-9D1E-4660790AD5A0}" type="slidenum">
              <a:rPr lang="en-US"/>
              <a:pPr>
                <a:defRPr/>
              </a:pPr>
              <a:t>‹#›</a:t>
            </a:fld>
            <a:endParaRPr lang="en-US"/>
          </a:p>
        </p:txBody>
      </p:sp>
    </p:spTree>
    <p:extLst>
      <p:ext uri="{BB962C8B-B14F-4D97-AF65-F5344CB8AC3E}">
        <p14:creationId xmlns:p14="http://schemas.microsoft.com/office/powerpoint/2010/main" val="11015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7ED69CFB-E955-4C02-BA2E-DBCE6DCF3605}" type="slidenum">
              <a:rPr lang="en-US"/>
              <a:pPr>
                <a:defRPr/>
              </a:pPr>
              <a:t>‹#›</a:t>
            </a:fld>
            <a:endParaRPr lang="en-US"/>
          </a:p>
        </p:txBody>
      </p:sp>
    </p:spTree>
    <p:extLst>
      <p:ext uri="{BB962C8B-B14F-4D97-AF65-F5344CB8AC3E}">
        <p14:creationId xmlns:p14="http://schemas.microsoft.com/office/powerpoint/2010/main" val="326076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105BF371-7556-4846-A933-F6CF08D9808E}" type="slidenum">
              <a:rPr lang="en-US"/>
              <a:pPr>
                <a:defRPr/>
              </a:pPr>
              <a:t>‹#›</a:t>
            </a:fld>
            <a:endParaRPr lang="en-US"/>
          </a:p>
        </p:txBody>
      </p:sp>
    </p:spTree>
    <p:extLst>
      <p:ext uri="{BB962C8B-B14F-4D97-AF65-F5344CB8AC3E}">
        <p14:creationId xmlns:p14="http://schemas.microsoft.com/office/powerpoint/2010/main" val="76167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819537A-0666-40CA-8B30-F0B5E67CC8CE}" type="slidenum">
              <a:rPr lang="en-US"/>
              <a:pPr>
                <a:defRPr/>
              </a:pPr>
              <a:t>‹#›</a:t>
            </a:fld>
            <a:endParaRPr lang="en-US"/>
          </a:p>
        </p:txBody>
      </p:sp>
    </p:spTree>
    <p:extLst>
      <p:ext uri="{BB962C8B-B14F-4D97-AF65-F5344CB8AC3E}">
        <p14:creationId xmlns:p14="http://schemas.microsoft.com/office/powerpoint/2010/main" val="257598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2E795E7-0585-434F-8CFF-88DC01B42A45}" type="slidenum">
              <a:rPr lang="en-US"/>
              <a:pPr>
                <a:defRPr/>
              </a:pPr>
              <a:t>‹#›</a:t>
            </a:fld>
            <a:endParaRPr lang="en-US"/>
          </a:p>
        </p:txBody>
      </p:sp>
    </p:spTree>
    <p:extLst>
      <p:ext uri="{BB962C8B-B14F-4D97-AF65-F5344CB8AC3E}">
        <p14:creationId xmlns:p14="http://schemas.microsoft.com/office/powerpoint/2010/main" val="32905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6C8927E-D2E0-4F5D-9A95-22FBA2139B01}" type="slidenum">
              <a:rPr lang="en-US"/>
              <a:pPr>
                <a:defRPr/>
              </a:pPr>
              <a:t>‹#›</a:t>
            </a:fld>
            <a:endParaRPr lang="en-US"/>
          </a:p>
        </p:txBody>
      </p:sp>
    </p:spTree>
    <p:extLst>
      <p:ext uri="{BB962C8B-B14F-4D97-AF65-F5344CB8AC3E}">
        <p14:creationId xmlns:p14="http://schemas.microsoft.com/office/powerpoint/2010/main" val="28606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1FE7F91F-3120-4744-94B7-DC89E07827B1}" type="slidenum">
              <a:rPr lang="en-US"/>
              <a:pPr>
                <a:defRPr/>
              </a:pPr>
              <a:t>‹#›</a:t>
            </a:fld>
            <a:endParaRPr lang="en-US"/>
          </a:p>
        </p:txBody>
      </p:sp>
    </p:spTree>
    <p:extLst>
      <p:ext uri="{BB962C8B-B14F-4D97-AF65-F5344CB8AC3E}">
        <p14:creationId xmlns:p14="http://schemas.microsoft.com/office/powerpoint/2010/main" val="26444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9F99F60-F423-4E70-AEC6-53BF67D09161}" type="slidenum">
              <a:rPr lang="en-US"/>
              <a:pPr>
                <a:defRPr/>
              </a:pPr>
              <a:t>‹#›</a:t>
            </a:fld>
            <a:endParaRPr lang="en-US"/>
          </a:p>
        </p:txBody>
      </p:sp>
    </p:spTree>
    <p:extLst>
      <p:ext uri="{BB962C8B-B14F-4D97-AF65-F5344CB8AC3E}">
        <p14:creationId xmlns:p14="http://schemas.microsoft.com/office/powerpoint/2010/main" val="225317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6014CA6-7B6B-4867-8001-754BB6F50253}" type="slidenum">
              <a:rPr lang="en-US"/>
              <a:pPr>
                <a:defRPr/>
              </a:pPr>
              <a:t>‹#›</a:t>
            </a:fld>
            <a:endParaRPr lang="en-US"/>
          </a:p>
        </p:txBody>
      </p:sp>
    </p:spTree>
    <p:extLst>
      <p:ext uri="{BB962C8B-B14F-4D97-AF65-F5344CB8AC3E}">
        <p14:creationId xmlns:p14="http://schemas.microsoft.com/office/powerpoint/2010/main" val="33509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E8B7B0F-7881-4F27-A62D-34EBD03F25E4}" type="slidenum">
              <a:rPr lang="en-US"/>
              <a:pPr>
                <a:defRPr/>
              </a:pPr>
              <a:t>‹#›</a:t>
            </a:fld>
            <a:endParaRPr lang="en-US"/>
          </a:p>
        </p:txBody>
      </p:sp>
    </p:spTree>
    <p:extLst>
      <p:ext uri="{BB962C8B-B14F-4D97-AF65-F5344CB8AC3E}">
        <p14:creationId xmlns:p14="http://schemas.microsoft.com/office/powerpoint/2010/main" val="313586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AEF13CF4-F28C-4A7D-BB72-F78EC709E58C}" type="slidenum">
              <a:rPr lang="en-US"/>
              <a:pPr>
                <a:defRPr/>
              </a:pPr>
              <a:t>‹#›</a:t>
            </a:fld>
            <a:endParaRPr lang="en-US"/>
          </a:p>
        </p:txBody>
      </p:sp>
    </p:spTree>
    <p:extLst>
      <p:ext uri="{BB962C8B-B14F-4D97-AF65-F5344CB8AC3E}">
        <p14:creationId xmlns:p14="http://schemas.microsoft.com/office/powerpoint/2010/main" val="135355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E654058-7AA1-4004-BA79-2EA12EDBD3C9}" type="slidenum">
              <a:rPr lang="en-US"/>
              <a:pPr>
                <a:defRPr/>
              </a:pPr>
              <a:t>‹#›</a:t>
            </a:fld>
            <a:endParaRPr lang="en-US"/>
          </a:p>
        </p:txBody>
      </p:sp>
    </p:spTree>
    <p:extLst>
      <p:ext uri="{BB962C8B-B14F-4D97-AF65-F5344CB8AC3E}">
        <p14:creationId xmlns:p14="http://schemas.microsoft.com/office/powerpoint/2010/main" val="374545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20D59E1-9858-4FE0-849E-23AD6F7CC74A}" type="slidenum">
              <a:rPr lang="en-US"/>
              <a:pPr>
                <a:defRPr/>
              </a:pPr>
              <a:t>‹#›</a:t>
            </a:fld>
            <a:endParaRPr lang="en-US"/>
          </a:p>
        </p:txBody>
      </p:sp>
    </p:spTree>
    <p:extLst>
      <p:ext uri="{BB962C8B-B14F-4D97-AF65-F5344CB8AC3E}">
        <p14:creationId xmlns:p14="http://schemas.microsoft.com/office/powerpoint/2010/main" val="1275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E28AD5E-3B49-4083-8A51-C1FAA1FEF700}" type="slidenum">
              <a:rPr lang="en-US"/>
              <a:pPr>
                <a:defRPr/>
              </a:pPr>
              <a:t>‹#›</a:t>
            </a:fld>
            <a:endParaRPr lang="en-US"/>
          </a:p>
        </p:txBody>
      </p:sp>
    </p:spTree>
    <p:extLst>
      <p:ext uri="{BB962C8B-B14F-4D97-AF65-F5344CB8AC3E}">
        <p14:creationId xmlns:p14="http://schemas.microsoft.com/office/powerpoint/2010/main" val="294638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6ECF76D7-DAF4-4DFF-9714-C020D4454DC3}" type="slidenum">
              <a:rPr lang="en-US"/>
              <a:pPr>
                <a:defRPr/>
              </a:pPr>
              <a:t>‹#›</a:t>
            </a:fld>
            <a:endParaRPr lang="en-US"/>
          </a:p>
        </p:txBody>
      </p:sp>
    </p:spTree>
    <p:extLst>
      <p:ext uri="{BB962C8B-B14F-4D97-AF65-F5344CB8AC3E}">
        <p14:creationId xmlns:p14="http://schemas.microsoft.com/office/powerpoint/2010/main" val="395732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6F26D357-5EB2-4DE7-897A-B1ACCC0F0DAE}" type="slidenum">
              <a:rPr lang="en-US"/>
              <a:pPr>
                <a:defRPr/>
              </a:pPr>
              <a:t>‹#›</a:t>
            </a:fld>
            <a:endParaRPr lang="en-US"/>
          </a:p>
        </p:txBody>
      </p:sp>
    </p:spTree>
    <p:extLst>
      <p:ext uri="{BB962C8B-B14F-4D97-AF65-F5344CB8AC3E}">
        <p14:creationId xmlns:p14="http://schemas.microsoft.com/office/powerpoint/2010/main" val="271499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8A2A467-3A8C-425F-A08B-F0A43615B79D}" type="slidenum">
              <a:rPr lang="en-US"/>
              <a:pPr>
                <a:defRPr/>
              </a:pPr>
              <a:t>‹#›</a:t>
            </a:fld>
            <a:endParaRPr lang="en-US"/>
          </a:p>
        </p:txBody>
      </p:sp>
    </p:spTree>
    <p:extLst>
      <p:ext uri="{BB962C8B-B14F-4D97-AF65-F5344CB8AC3E}">
        <p14:creationId xmlns:p14="http://schemas.microsoft.com/office/powerpoint/2010/main" val="405232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9BB776B-4C09-4708-8FC1-8CF601116D2B}" type="slidenum">
              <a:rPr lang="en-US"/>
              <a:pPr>
                <a:defRPr/>
              </a:pPr>
              <a:t>‹#›</a:t>
            </a:fld>
            <a:endParaRPr lang="en-US"/>
          </a:p>
        </p:txBody>
      </p:sp>
    </p:spTree>
    <p:extLst>
      <p:ext uri="{BB962C8B-B14F-4D97-AF65-F5344CB8AC3E}">
        <p14:creationId xmlns:p14="http://schemas.microsoft.com/office/powerpoint/2010/main" val="33597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767BE8E-B377-4965-983F-AF954D0CE56D}" type="slidenum">
              <a:rPr lang="en-US"/>
              <a:pPr>
                <a:defRPr/>
              </a:pPr>
              <a:t>‹#›</a:t>
            </a:fld>
            <a:endParaRPr lang="en-US"/>
          </a:p>
        </p:txBody>
      </p:sp>
    </p:spTree>
    <p:extLst>
      <p:ext uri="{BB962C8B-B14F-4D97-AF65-F5344CB8AC3E}">
        <p14:creationId xmlns:p14="http://schemas.microsoft.com/office/powerpoint/2010/main" val="3853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2AF9870-A49D-4E0B-AF55-759055B23787}" type="slidenum">
              <a:rPr lang="en-US"/>
              <a:pPr>
                <a:defRPr/>
              </a:pPr>
              <a:t>‹#›</a:t>
            </a:fld>
            <a:endParaRPr lang="en-US"/>
          </a:p>
        </p:txBody>
      </p:sp>
    </p:spTree>
    <p:extLst>
      <p:ext uri="{BB962C8B-B14F-4D97-AF65-F5344CB8AC3E}">
        <p14:creationId xmlns:p14="http://schemas.microsoft.com/office/powerpoint/2010/main" val="418076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586801B-49B4-4E96-A819-12B6CDF2EB80}" type="slidenum">
              <a:rPr lang="en-US"/>
              <a:pPr>
                <a:defRPr/>
              </a:pPr>
              <a:t>‹#›</a:t>
            </a:fld>
            <a:endParaRPr lang="en-US"/>
          </a:p>
        </p:txBody>
      </p:sp>
    </p:spTree>
    <p:extLst>
      <p:ext uri="{BB962C8B-B14F-4D97-AF65-F5344CB8AC3E}">
        <p14:creationId xmlns:p14="http://schemas.microsoft.com/office/powerpoint/2010/main" val="18985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8E3412C-814B-4C04-B88B-738364700C21}" type="slidenum">
              <a:rPr lang="en-US"/>
              <a:pPr>
                <a:defRPr/>
              </a:pPr>
              <a:t>‹#›</a:t>
            </a:fld>
            <a:endParaRPr lang="en-US"/>
          </a:p>
        </p:txBody>
      </p:sp>
    </p:spTree>
    <p:extLst>
      <p:ext uri="{BB962C8B-B14F-4D97-AF65-F5344CB8AC3E}">
        <p14:creationId xmlns:p14="http://schemas.microsoft.com/office/powerpoint/2010/main" val="282866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2A702F4A-69D5-4952-B92B-14DFA61360CA}" type="slidenum">
              <a:rPr lang="en-US"/>
              <a:pPr>
                <a:defRPr/>
              </a:pPr>
              <a:t>‹#›</a:t>
            </a:fld>
            <a:endParaRPr lang="en-US"/>
          </a:p>
        </p:txBody>
      </p:sp>
    </p:spTree>
    <p:extLst>
      <p:ext uri="{BB962C8B-B14F-4D97-AF65-F5344CB8AC3E}">
        <p14:creationId xmlns:p14="http://schemas.microsoft.com/office/powerpoint/2010/main" val="288176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1A2ABE4B-3CB0-42B7-ADC1-1B0ECF8FC02D}" type="slidenum">
              <a:rPr lang="en-US"/>
              <a:pPr>
                <a:defRPr/>
              </a:pPr>
              <a:t>‹#›</a:t>
            </a:fld>
            <a:endParaRPr lang="en-US"/>
          </a:p>
        </p:txBody>
      </p:sp>
    </p:spTree>
    <p:extLst>
      <p:ext uri="{BB962C8B-B14F-4D97-AF65-F5344CB8AC3E}">
        <p14:creationId xmlns:p14="http://schemas.microsoft.com/office/powerpoint/2010/main" val="232739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16A7A78-4C6E-4C48-9F2B-27E04706C47A}" type="slidenum">
              <a:rPr lang="en-US"/>
              <a:pPr>
                <a:defRPr/>
              </a:pPr>
              <a:t>‹#›</a:t>
            </a:fld>
            <a:endParaRPr lang="en-US"/>
          </a:p>
        </p:txBody>
      </p:sp>
    </p:spTree>
    <p:extLst>
      <p:ext uri="{BB962C8B-B14F-4D97-AF65-F5344CB8AC3E}">
        <p14:creationId xmlns:p14="http://schemas.microsoft.com/office/powerpoint/2010/main" val="341549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5B17E7C6-DB6E-4A42-8D44-A7079CE5D598}" type="slidenum">
              <a:rPr lang="en-US"/>
              <a:pPr>
                <a:defRPr/>
              </a:pPr>
              <a:t>‹#›</a:t>
            </a:fld>
            <a:endParaRPr lang="en-US"/>
          </a:p>
        </p:txBody>
      </p:sp>
    </p:spTree>
    <p:extLst>
      <p:ext uri="{BB962C8B-B14F-4D97-AF65-F5344CB8AC3E}">
        <p14:creationId xmlns:p14="http://schemas.microsoft.com/office/powerpoint/2010/main" val="23126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C858265-69B6-4B1A-9598-8D9E43BB9111}" type="slidenum">
              <a:rPr lang="en-US"/>
              <a:pPr>
                <a:defRPr/>
              </a:pPr>
              <a:t>‹#›</a:t>
            </a:fld>
            <a:endParaRPr lang="en-US"/>
          </a:p>
        </p:txBody>
      </p:sp>
    </p:spTree>
    <p:extLst>
      <p:ext uri="{BB962C8B-B14F-4D97-AF65-F5344CB8AC3E}">
        <p14:creationId xmlns:p14="http://schemas.microsoft.com/office/powerpoint/2010/main" val="50048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784602DC-1C7A-441C-99D4-90ED0352845F}" type="slidenum">
              <a:rPr lang="en-US"/>
              <a:pPr>
                <a:defRPr/>
              </a:pPr>
              <a:t>‹#›</a:t>
            </a:fld>
            <a:endParaRPr lang="en-US"/>
          </a:p>
        </p:txBody>
      </p:sp>
    </p:spTree>
    <p:extLst>
      <p:ext uri="{BB962C8B-B14F-4D97-AF65-F5344CB8AC3E}">
        <p14:creationId xmlns:p14="http://schemas.microsoft.com/office/powerpoint/2010/main" val="63902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F575DE74-A06A-4662-9D3A-B0E216BC8460}" type="slidenum">
              <a:rPr lang="en-US"/>
              <a:pPr>
                <a:defRPr/>
              </a:pPr>
              <a:t>‹#›</a:t>
            </a:fld>
            <a:endParaRPr lang="en-US"/>
          </a:p>
        </p:txBody>
      </p:sp>
    </p:spTree>
    <p:extLst>
      <p:ext uri="{BB962C8B-B14F-4D97-AF65-F5344CB8AC3E}">
        <p14:creationId xmlns:p14="http://schemas.microsoft.com/office/powerpoint/2010/main" val="257577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BB80913-C02C-49B6-87A0-B3BFFFDA3F9B}" type="slidenum">
              <a:rPr lang="en-US"/>
              <a:pPr>
                <a:defRPr/>
              </a:pPr>
              <a:t>‹#›</a:t>
            </a:fld>
            <a:endParaRPr lang="en-US"/>
          </a:p>
        </p:txBody>
      </p:sp>
    </p:spTree>
    <p:extLst>
      <p:ext uri="{BB962C8B-B14F-4D97-AF65-F5344CB8AC3E}">
        <p14:creationId xmlns:p14="http://schemas.microsoft.com/office/powerpoint/2010/main" val="2732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2F9495-B6CF-43AC-917C-449DCA6A200D}" type="slidenum">
              <a:rPr lang="en-US"/>
              <a:pPr>
                <a:defRPr/>
              </a:pPr>
              <a:t>‹#›</a:t>
            </a:fld>
            <a:endParaRPr lang="en-US"/>
          </a:p>
        </p:txBody>
      </p:sp>
    </p:spTree>
    <p:extLst>
      <p:ext uri="{BB962C8B-B14F-4D97-AF65-F5344CB8AC3E}">
        <p14:creationId xmlns:p14="http://schemas.microsoft.com/office/powerpoint/2010/main" val="88634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67716C8-FDA2-49AA-A44E-88ADB2770561}" type="slidenum">
              <a:rPr lang="en-US"/>
              <a:pPr>
                <a:defRPr/>
              </a:pPr>
              <a:t>‹#›</a:t>
            </a:fld>
            <a:endParaRPr lang="en-US"/>
          </a:p>
        </p:txBody>
      </p:sp>
    </p:spTree>
    <p:extLst>
      <p:ext uri="{BB962C8B-B14F-4D97-AF65-F5344CB8AC3E}">
        <p14:creationId xmlns:p14="http://schemas.microsoft.com/office/powerpoint/2010/main" val="29226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326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88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310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76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72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19AF270-C3CF-49A1-8DF3-C7517900ED4E}" type="slidenum">
              <a:rPr lang="en-US"/>
              <a:pPr>
                <a:defRPr/>
              </a:pPr>
              <a:t>‹#›</a:t>
            </a:fld>
            <a:endParaRPr lang="en-US"/>
          </a:p>
        </p:txBody>
      </p:sp>
    </p:spTree>
    <p:extLst>
      <p:ext uri="{BB962C8B-B14F-4D97-AF65-F5344CB8AC3E}">
        <p14:creationId xmlns:p14="http://schemas.microsoft.com/office/powerpoint/2010/main" val="169628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2005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0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15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96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8728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12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0146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045E5563-6284-447B-9C67-EC73D86F8A2E}" type="slidenum">
              <a:rPr lang="en-US"/>
              <a:pPr>
                <a:defRPr/>
              </a:pPr>
              <a:t>‹#›</a:t>
            </a:fld>
            <a:endParaRPr lang="en-US"/>
          </a:p>
        </p:txBody>
      </p:sp>
    </p:spTree>
    <p:extLst>
      <p:ext uri="{BB962C8B-B14F-4D97-AF65-F5344CB8AC3E}">
        <p14:creationId xmlns:p14="http://schemas.microsoft.com/office/powerpoint/2010/main" val="231462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81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8157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08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582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902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319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353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C20E72E9-8693-4CC1-804F-64036F730F99}" type="slidenum">
              <a:rPr lang="en-US"/>
              <a:pPr>
                <a:defRPr/>
              </a:pPr>
              <a:t>‹#›</a:t>
            </a:fld>
            <a:endParaRPr lang="en-US"/>
          </a:p>
        </p:txBody>
      </p:sp>
    </p:spTree>
    <p:extLst>
      <p:ext uri="{BB962C8B-B14F-4D97-AF65-F5344CB8AC3E}">
        <p14:creationId xmlns:p14="http://schemas.microsoft.com/office/powerpoint/2010/main" val="412118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F283081-9E36-4BFD-B87E-F70A09F9DFAF}" type="slidenum">
              <a:rPr lang="en-US"/>
              <a:pPr>
                <a:defRPr/>
              </a:pPr>
              <a:t>‹#›</a:t>
            </a:fld>
            <a:endParaRPr lang="en-US"/>
          </a:p>
        </p:txBody>
      </p:sp>
    </p:spTree>
    <p:extLst>
      <p:ext uri="{BB962C8B-B14F-4D97-AF65-F5344CB8AC3E}">
        <p14:creationId xmlns:p14="http://schemas.microsoft.com/office/powerpoint/2010/main" val="86827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A81215-6094-4606-8BBE-BC9E82C03C91}" type="slidenum">
              <a:rPr lang="en-US"/>
              <a:pPr>
                <a:defRPr/>
              </a:pPr>
              <a:t>‹#›</a:t>
            </a:fld>
            <a:endParaRPr lang="en-US"/>
          </a:p>
        </p:txBody>
      </p:sp>
    </p:spTree>
    <p:extLst>
      <p:ext uri="{BB962C8B-B14F-4D97-AF65-F5344CB8AC3E}">
        <p14:creationId xmlns:p14="http://schemas.microsoft.com/office/powerpoint/2010/main" val="38518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3009DB7E-EF7A-4F3F-A372-41348EABE3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0004BDC-5B11-4D9D-9655-70A8FC1B09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24526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1539D958-FD59-4085-B037-494BC13926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25034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FBA83FD-CC1D-4B8C-86EC-A3061FD453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1D1C1C"/>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35.xml"/><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5.xml"/><Relationship Id="rId4" Type="http://schemas.openxmlformats.org/officeDocument/2006/relationships/image" Target="../media/image12.tm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35.xml"/><Relationship Id="rId5" Type="http://schemas.openxmlformats.org/officeDocument/2006/relationships/image" Target="../media/image13.tm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1148896"/>
          </a:xfrm>
        </p:spPr>
        <p:txBody>
          <a:bodyPr/>
          <a:lstStyle/>
          <a:p>
            <a:r>
              <a:rPr lang="en-GB" sz="6000" b="1" u="sng" dirty="0" smtClean="0">
                <a:solidFill>
                  <a:srgbClr val="D31E25"/>
                </a:solidFill>
                <a:latin typeface="Arial" panose="020B0604020202020204" pitchFamily="34" charset="0"/>
                <a:cs typeface="Arial" panose="020B0604020202020204" pitchFamily="34" charset="0"/>
              </a:rPr>
              <a:t>Read Me First</a:t>
            </a:r>
            <a:endParaRPr lang="en-GB" sz="6000" b="1" u="sng" dirty="0">
              <a:solidFill>
                <a:srgbClr val="D31E25"/>
              </a:solidFill>
              <a:latin typeface="Arial" panose="020B0604020202020204" pitchFamily="34" charset="0"/>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43774320"/>
              </p:ext>
            </p:extLst>
          </p:nvPr>
        </p:nvGraphicFramePr>
        <p:xfrm>
          <a:off x="1219200" y="1926772"/>
          <a:ext cx="21945600" cy="10423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pPr>
              <a:defRPr/>
            </a:pPr>
            <a:fld id="{48E3412C-814B-4C04-B88B-738364700C21}" type="slidenum">
              <a:rPr lang="en-US" smtClean="0"/>
              <a:pPr>
                <a:defRPr/>
              </a:pPr>
              <a:t>1</a:t>
            </a:fld>
            <a:endParaRPr lang="en-US"/>
          </a:p>
        </p:txBody>
      </p:sp>
    </p:spTree>
    <p:extLst>
      <p:ext uri="{BB962C8B-B14F-4D97-AF65-F5344CB8AC3E}">
        <p14:creationId xmlns:p14="http://schemas.microsoft.com/office/powerpoint/2010/main" val="309597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6E4D0A-0C29-4BB0-9B83-89F05B8D9F2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8915"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44034" name="Group 2"/>
          <p:cNvGraphicFramePr>
            <a:graphicFrameLocks noGrp="1"/>
          </p:cNvGraphicFramePr>
          <p:nvPr>
            <p:extLst>
              <p:ext uri="{D42A27DB-BD31-4B8C-83A1-F6EECF244321}">
                <p14:modId xmlns:p14="http://schemas.microsoft.com/office/powerpoint/2010/main" val="1462449789"/>
              </p:ext>
            </p:extLst>
          </p:nvPr>
        </p:nvGraphicFramePr>
        <p:xfrm>
          <a:off x="2463800" y="4279900"/>
          <a:ext cx="19510375" cy="8056566"/>
        </p:xfrm>
        <a:graphic>
          <a:graphicData uri="http://schemas.openxmlformats.org/drawingml/2006/table">
            <a:tbl>
              <a:tblPr/>
              <a:tblGrid>
                <a:gridCol w="3902075"/>
                <a:gridCol w="3902075"/>
                <a:gridCol w="3902075"/>
                <a:gridCol w="3902075"/>
                <a:gridCol w="3902075"/>
              </a:tblGrid>
              <a:tr h="11509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rPr>
                        <a:t>There are so many different traffic sources its hard to know where to begin!</a:t>
                      </a: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7 search</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Email marketing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leadimpact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Solo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Adwords google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D31E2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Banner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eBooks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linkedln</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sitescout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adknowledge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Bing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Facebook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looksmart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Trafficvace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adonnetwork</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giveaways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podcasts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webinars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adswaps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clicksor</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Guest 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Pof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yahoo</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Directcpv</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hangouts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Pulse 360</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youtube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219184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Top 4 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693150" cy="3759200"/>
            <a:chOff x="0" y="80"/>
            <a:chExt cx="5476" cy="2368"/>
          </a:xfrm>
        </p:grpSpPr>
        <p:sp>
          <p:nvSpPr>
            <p:cNvPr id="48149" name="Rectangle 2"/>
            <p:cNvSpPr>
              <a:spLocks/>
            </p:cNvSpPr>
            <p:nvPr/>
          </p:nvSpPr>
          <p:spPr bwMode="auto">
            <a:xfrm>
              <a:off x="4"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dirty="0"/>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reach</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Double investment</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 CTR</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Highly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1563" cy="3717925"/>
            <a:chOff x="0" y="96"/>
            <a:chExt cx="5475" cy="2342"/>
          </a:xfrm>
        </p:grpSpPr>
        <p:sp>
          <p:nvSpPr>
            <p:cNvPr id="48145" name="Rectangle 7"/>
            <p:cNvSpPr>
              <a:spLocks/>
            </p:cNvSpPr>
            <p:nvPr/>
          </p:nvSpPr>
          <p:spPr bwMode="auto">
            <a:xfrm>
              <a:off x="3" y="726"/>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chemeClr val="tx1"/>
                  </a:solidFill>
                  <a:latin typeface="Bebas Neue" pitchFamily="34" charset="0"/>
                  <a:ea typeface="Bebas Neue" pitchFamily="34" charset="0"/>
                  <a:cs typeface="Bebas Neue" pitchFamily="34" charset="0"/>
                  <a:sym typeface="Bebas Neue" pitchFamily="34" charset="0"/>
                </a:rPr>
                <a:t>Email marketing</a:t>
              </a:r>
              <a:endParaRPr lang="en-US" sz="7200" dirty="0">
                <a:solidFill>
                  <a:schemeClr val="tx1"/>
                </a:solidFill>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Extremely low cost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a:t>
              </a: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Easy to track</a:t>
              </a:r>
            </a:p>
            <a:p>
              <a:pPr marL="977900" indent="-635000" algn="l">
                <a:buClr>
                  <a:srgbClr val="139FD2"/>
                </a:buClr>
                <a:buSzPct val="125000"/>
                <a:buFont typeface="Helvetica Light" charset="0"/>
                <a:buChar char="•"/>
              </a:pPr>
              <a:endParaRPr lang="en-US" sz="3600" dirty="0" smtClean="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89200" y="4178300"/>
            <a:ext cx="8724901" cy="3756025"/>
            <a:chOff x="0" y="80"/>
            <a:chExt cx="5496" cy="2366"/>
          </a:xfrm>
        </p:grpSpPr>
        <p:sp>
          <p:nvSpPr>
            <p:cNvPr id="48140" name="Rectangle 12"/>
            <p:cNvSpPr>
              <a:spLocks/>
            </p:cNvSpPr>
            <p:nvPr/>
          </p:nvSpPr>
          <p:spPr bwMode="auto">
            <a:xfrm>
              <a:off x="2" y="734"/>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Instant results</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Laser targeting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Multiple channels</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694113"/>
            <a:chOff x="0" y="96"/>
            <a:chExt cx="5496" cy="2327"/>
          </a:xfrm>
        </p:grpSpPr>
        <p:sp>
          <p:nvSpPr>
            <p:cNvPr id="48136" name="Rectangle 18"/>
            <p:cNvSpPr>
              <a:spLocks/>
            </p:cNvSpPr>
            <p:nvPr/>
          </p:nvSpPr>
          <p:spPr bwMode="auto">
            <a:xfrm>
              <a:off x="1" y="711"/>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Rank On Google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Autopilot</a:t>
              </a: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27412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4D0749E-300E-499A-88F6-0D5C1A9A798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301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simple steps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3012" name="Group 6"/>
          <p:cNvGrpSpPr>
            <a:grpSpLocks/>
          </p:cNvGrpSpPr>
          <p:nvPr/>
        </p:nvGrpSpPr>
        <p:grpSpPr bwMode="auto">
          <a:xfrm>
            <a:off x="16459200" y="4381500"/>
            <a:ext cx="4597400" cy="6273800"/>
            <a:chOff x="0" y="0"/>
            <a:chExt cx="2896" cy="3952"/>
          </a:xfrm>
        </p:grpSpPr>
        <p:sp>
          <p:nvSpPr>
            <p:cNvPr id="43025" name="Rectangle 2"/>
            <p:cNvSpPr>
              <a:spLocks/>
            </p:cNvSpPr>
            <p:nvPr/>
          </p:nvSpPr>
          <p:spPr bwMode="auto">
            <a:xfrm>
              <a:off x="0" y="3264"/>
              <a:ext cx="28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Will your offer convert when they see it?</a:t>
              </a:r>
              <a:endParaRPr lang="en-US" sz="3600" dirty="0">
                <a:solidFill>
                  <a:srgbClr val="1E1D1D"/>
                </a:solidFill>
                <a:latin typeface="Arial" charset="0"/>
                <a:ea typeface="Helvetica Light" charset="0"/>
                <a:cs typeface="Arial" charset="0"/>
                <a:sym typeface="Helvetica Light" charset="0"/>
              </a:endParaRPr>
            </a:p>
          </p:txBody>
        </p:sp>
        <p:grpSp>
          <p:nvGrpSpPr>
            <p:cNvPr id="43026" name="Group 5"/>
            <p:cNvGrpSpPr>
              <a:grpSpLocks/>
            </p:cNvGrpSpPr>
            <p:nvPr/>
          </p:nvGrpSpPr>
          <p:grpSpPr bwMode="auto">
            <a:xfrm>
              <a:off x="8" y="0"/>
              <a:ext cx="2880" cy="2880"/>
              <a:chOff x="0" y="0"/>
              <a:chExt cx="2880" cy="2880"/>
            </a:xfrm>
          </p:grpSpPr>
          <p:sp>
            <p:nvSpPr>
              <p:cNvPr id="43027" name="Oval 3"/>
              <p:cNvSpPr>
                <a:spLocks/>
              </p:cNvSpPr>
              <p:nvPr/>
            </p:nvSpPr>
            <p:spPr bwMode="auto">
              <a:xfrm>
                <a:off x="0" y="0"/>
                <a:ext cx="2880" cy="2880"/>
              </a:xfrm>
              <a:prstGeom prst="ellipse">
                <a:avLst/>
              </a:prstGeom>
              <a:solidFill>
                <a:srgbClr val="70AE45"/>
              </a:solidFill>
              <a:ln w="25400">
                <a:solidFill>
                  <a:srgbClr val="70AE45"/>
                </a:solidFill>
                <a:miter lim="800000"/>
                <a:headEnd/>
                <a:tailEnd/>
              </a:ln>
            </p:spPr>
            <p:txBody>
              <a:bodyPr lIns="508000" tIns="508000" rIns="508000" bIns="508000"/>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Offer </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28" name="AutoShape 4"/>
              <p:cNvSpPr>
                <a:spLocks/>
              </p:cNvSpPr>
              <p:nvPr/>
            </p:nvSpPr>
            <p:spPr bwMode="auto">
              <a:xfrm>
                <a:off x="1088" y="1640"/>
                <a:ext cx="704" cy="672"/>
              </a:xfrm>
              <a:custGeom>
                <a:avLst/>
                <a:gdLst>
                  <a:gd name="T0" fmla="*/ 0 w 21516"/>
                  <a:gd name="T1" fmla="*/ 0 h 21600"/>
                  <a:gd name="T2" fmla="*/ 0 w 21516"/>
                  <a:gd name="T3" fmla="*/ 0 h 21600"/>
                  <a:gd name="T4" fmla="*/ 0 w 21516"/>
                  <a:gd name="T5" fmla="*/ 0 h 21600"/>
                  <a:gd name="T6" fmla="*/ 0 w 21516"/>
                  <a:gd name="T7" fmla="*/ 0 h 21600"/>
                  <a:gd name="T8" fmla="*/ 0 w 21516"/>
                  <a:gd name="T9" fmla="*/ 0 h 21600"/>
                  <a:gd name="T10" fmla="*/ 0 w 21516"/>
                  <a:gd name="T11" fmla="*/ 0 h 21600"/>
                  <a:gd name="T12" fmla="*/ 0 w 21516"/>
                  <a:gd name="T13" fmla="*/ 0 h 21600"/>
                  <a:gd name="T14" fmla="*/ 0 w 21516"/>
                  <a:gd name="T15" fmla="*/ 0 h 21600"/>
                  <a:gd name="T16" fmla="*/ 0 w 21516"/>
                  <a:gd name="T17" fmla="*/ 0 h 21600"/>
                  <a:gd name="T18" fmla="*/ 0 w 21516"/>
                  <a:gd name="T19" fmla="*/ 0 h 21600"/>
                  <a:gd name="T20" fmla="*/ 0 w 21516"/>
                  <a:gd name="T21" fmla="*/ 0 h 21600"/>
                  <a:gd name="T22" fmla="*/ 0 w 21516"/>
                  <a:gd name="T23" fmla="*/ 0 h 21600"/>
                  <a:gd name="T24" fmla="*/ 0 w 21516"/>
                  <a:gd name="T25" fmla="*/ 0 h 21600"/>
                  <a:gd name="T26" fmla="*/ 0 w 21516"/>
                  <a:gd name="T27" fmla="*/ 0 h 21600"/>
                  <a:gd name="T28" fmla="*/ 0 w 21516"/>
                  <a:gd name="T29" fmla="*/ 0 h 21600"/>
                  <a:gd name="T30" fmla="*/ 0 w 21516"/>
                  <a:gd name="T31" fmla="*/ 0 h 21600"/>
                  <a:gd name="T32" fmla="*/ 0 w 21516"/>
                  <a:gd name="T33" fmla="*/ 0 h 21600"/>
                  <a:gd name="T34" fmla="*/ 0 w 21516"/>
                  <a:gd name="T35" fmla="*/ 0 h 21600"/>
                  <a:gd name="T36" fmla="*/ 0 w 21516"/>
                  <a:gd name="T37" fmla="*/ 0 h 21600"/>
                  <a:gd name="T38" fmla="*/ 0 w 21516"/>
                  <a:gd name="T39" fmla="*/ 0 h 21600"/>
                  <a:gd name="T40" fmla="*/ 0 w 21516"/>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516" h="21600">
                    <a:moveTo>
                      <a:pt x="10758" y="12237"/>
                    </a:moveTo>
                    <a:cubicBezTo>
                      <a:pt x="13286" y="12237"/>
                      <a:pt x="15410" y="9250"/>
                      <a:pt x="15947" y="5738"/>
                    </a:cubicBezTo>
                    <a:cubicBezTo>
                      <a:pt x="15311" y="5626"/>
                      <a:pt x="14827" y="5034"/>
                      <a:pt x="14827" y="4320"/>
                    </a:cubicBezTo>
                    <a:cubicBezTo>
                      <a:pt x="14827" y="3522"/>
                      <a:pt x="15427" y="2883"/>
                      <a:pt x="16180" y="2883"/>
                    </a:cubicBezTo>
                    <a:cubicBezTo>
                      <a:pt x="16924" y="2883"/>
                      <a:pt x="17534" y="3522"/>
                      <a:pt x="17534" y="4320"/>
                    </a:cubicBezTo>
                    <a:cubicBezTo>
                      <a:pt x="17534" y="4799"/>
                      <a:pt x="17310" y="5231"/>
                      <a:pt x="16969" y="5494"/>
                    </a:cubicBezTo>
                    <a:cubicBezTo>
                      <a:pt x="16476" y="9833"/>
                      <a:pt x="13877" y="13148"/>
                      <a:pt x="10758" y="13148"/>
                    </a:cubicBezTo>
                    <a:cubicBezTo>
                      <a:pt x="7639" y="13148"/>
                      <a:pt x="5040" y="9833"/>
                      <a:pt x="4547" y="5494"/>
                    </a:cubicBezTo>
                    <a:cubicBezTo>
                      <a:pt x="4206" y="5231"/>
                      <a:pt x="3982" y="4799"/>
                      <a:pt x="3982" y="4320"/>
                    </a:cubicBezTo>
                    <a:cubicBezTo>
                      <a:pt x="3982" y="3522"/>
                      <a:pt x="4592" y="2883"/>
                      <a:pt x="5336" y="2883"/>
                    </a:cubicBezTo>
                    <a:cubicBezTo>
                      <a:pt x="6088" y="2883"/>
                      <a:pt x="6689" y="3522"/>
                      <a:pt x="6689" y="4320"/>
                    </a:cubicBezTo>
                    <a:cubicBezTo>
                      <a:pt x="6689" y="5034"/>
                      <a:pt x="6205" y="5626"/>
                      <a:pt x="5569" y="5738"/>
                    </a:cubicBezTo>
                    <a:cubicBezTo>
                      <a:pt x="6116" y="9250"/>
                      <a:pt x="8230" y="12237"/>
                      <a:pt x="10758" y="12237"/>
                    </a:cubicBezTo>
                    <a:close/>
                    <a:moveTo>
                      <a:pt x="21513" y="20164"/>
                    </a:moveTo>
                    <a:lnTo>
                      <a:pt x="19667" y="0"/>
                    </a:lnTo>
                    <a:lnTo>
                      <a:pt x="1849" y="0"/>
                    </a:lnTo>
                    <a:lnTo>
                      <a:pt x="3" y="20164"/>
                    </a:lnTo>
                    <a:cubicBezTo>
                      <a:pt x="-42" y="20952"/>
                      <a:pt x="523" y="21600"/>
                      <a:pt x="1275" y="21600"/>
                    </a:cubicBezTo>
                    <a:lnTo>
                      <a:pt x="20249" y="21600"/>
                    </a:lnTo>
                    <a:cubicBezTo>
                      <a:pt x="20993" y="21600"/>
                      <a:pt x="21558" y="20952"/>
                      <a:pt x="21513" y="20164"/>
                    </a:cubicBezTo>
                    <a:close/>
                    <a:moveTo>
                      <a:pt x="21513" y="20164"/>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grpSp>
        <p:nvGrpSpPr>
          <p:cNvPr id="3" name="Group 2"/>
          <p:cNvGrpSpPr/>
          <p:nvPr/>
        </p:nvGrpSpPr>
        <p:grpSpPr>
          <a:xfrm>
            <a:off x="2490788" y="4381500"/>
            <a:ext cx="6348412" cy="6273800"/>
            <a:chOff x="2490788" y="4381500"/>
            <a:chExt cx="6348412" cy="6273800"/>
          </a:xfrm>
        </p:grpSpPr>
        <p:sp>
          <p:nvSpPr>
            <p:cNvPr id="43020" name="Rectangle 7"/>
            <p:cNvSpPr>
              <a:spLocks/>
            </p:cNvSpPr>
            <p:nvPr/>
          </p:nvSpPr>
          <p:spPr bwMode="auto">
            <a:xfrm>
              <a:off x="2490788" y="9563100"/>
              <a:ext cx="45985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Who is your target audience?</a:t>
              </a:r>
              <a:endParaRPr lang="en-US" sz="3600" dirty="0">
                <a:solidFill>
                  <a:srgbClr val="1E1D1D"/>
                </a:solidFill>
                <a:latin typeface="Arial" charset="0"/>
                <a:ea typeface="Helvetica Light" charset="0"/>
                <a:cs typeface="Arial" charset="0"/>
                <a:sym typeface="Helvetica Light" charset="0"/>
              </a:endParaRPr>
            </a:p>
          </p:txBody>
        </p:sp>
        <p:grpSp>
          <p:nvGrpSpPr>
            <p:cNvPr id="2" name="Group 1"/>
            <p:cNvGrpSpPr/>
            <p:nvPr/>
          </p:nvGrpSpPr>
          <p:grpSpPr>
            <a:xfrm>
              <a:off x="2500315" y="4381500"/>
              <a:ext cx="4573143" cy="4572000"/>
              <a:chOff x="2500315" y="4381500"/>
              <a:chExt cx="4573143" cy="4572000"/>
            </a:xfrm>
          </p:grpSpPr>
          <p:sp>
            <p:nvSpPr>
              <p:cNvPr id="43023" name="Oval 8"/>
              <p:cNvSpPr>
                <a:spLocks/>
              </p:cNvSpPr>
              <p:nvPr/>
            </p:nvSpPr>
            <p:spPr bwMode="auto">
              <a:xfrm>
                <a:off x="2500315" y="4381500"/>
                <a:ext cx="4573143" cy="4572000"/>
              </a:xfrm>
              <a:prstGeom prst="ellipse">
                <a:avLst/>
              </a:prstGeom>
              <a:solidFill>
                <a:srgbClr val="139FD2"/>
              </a:solidFill>
              <a:ln w="25400">
                <a:solidFill>
                  <a:srgbClr val="139FD2"/>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Demo- graphic</a:t>
                </a:r>
              </a:p>
            </p:txBody>
          </p:sp>
          <p:sp>
            <p:nvSpPr>
              <p:cNvPr id="21" name="AutoShape 11"/>
              <p:cNvSpPr>
                <a:spLocks/>
              </p:cNvSpPr>
              <p:nvPr/>
            </p:nvSpPr>
            <p:spPr bwMode="auto">
              <a:xfrm>
                <a:off x="4254086" y="6985000"/>
                <a:ext cx="1065600" cy="1065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chemeClr val="bg1"/>
              </a:solidFill>
              <a:ln>
                <a:noFill/>
              </a:ln>
            </p:spPr>
            <p:txBody>
              <a:bodyPr lIns="0" tIns="0" rIns="0" bIns="0"/>
              <a:lstStyle/>
              <a:p>
                <a:endParaRPr lang="en-US"/>
              </a:p>
            </p:txBody>
          </p:sp>
        </p:grpSp>
        <p:sp>
          <p:nvSpPr>
            <p:cNvPr id="43022" name="AutoShape 11"/>
            <p:cNvSpPr>
              <a:spLocks/>
            </p:cNvSpPr>
            <p:nvPr/>
          </p:nvSpPr>
          <p:spPr bwMode="auto">
            <a:xfrm>
              <a:off x="7721321" y="5803900"/>
              <a:ext cx="1117879" cy="17145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43014" name="Group 18"/>
          <p:cNvGrpSpPr>
            <a:grpSpLocks/>
          </p:cNvGrpSpPr>
          <p:nvPr/>
        </p:nvGrpSpPr>
        <p:grpSpPr bwMode="auto">
          <a:xfrm>
            <a:off x="9475788" y="4381500"/>
            <a:ext cx="6335712" cy="6883400"/>
            <a:chOff x="0" y="0"/>
            <a:chExt cx="3990" cy="4336"/>
          </a:xfrm>
        </p:grpSpPr>
        <p:sp>
          <p:nvSpPr>
            <p:cNvPr id="43015" name="Rectangle 13"/>
            <p:cNvSpPr>
              <a:spLocks/>
            </p:cNvSpPr>
            <p:nvPr/>
          </p:nvSpPr>
          <p:spPr bwMode="auto">
            <a:xfrm>
              <a:off x="0" y="3304"/>
              <a:ext cx="289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platform will connect with them?</a:t>
              </a:r>
              <a:endParaRPr lang="en-US" sz="3600" dirty="0">
                <a:solidFill>
                  <a:srgbClr val="1E1D1D"/>
                </a:solidFill>
                <a:latin typeface="Arial" charset="0"/>
                <a:ea typeface="Helvetica Light" charset="0"/>
                <a:cs typeface="Arial" charset="0"/>
                <a:sym typeface="Helvetica Light" charset="0"/>
              </a:endParaRPr>
            </a:p>
          </p:txBody>
        </p:sp>
        <p:grpSp>
          <p:nvGrpSpPr>
            <p:cNvPr id="43016" name="Group 16"/>
            <p:cNvGrpSpPr>
              <a:grpSpLocks/>
            </p:cNvGrpSpPr>
            <p:nvPr/>
          </p:nvGrpSpPr>
          <p:grpSpPr bwMode="auto">
            <a:xfrm>
              <a:off x="6" y="0"/>
              <a:ext cx="2880" cy="2880"/>
              <a:chOff x="0" y="0"/>
              <a:chExt cx="2880" cy="2880"/>
            </a:xfrm>
          </p:grpSpPr>
          <p:sp>
            <p:nvSpPr>
              <p:cNvPr id="43018" name="Oval 14"/>
              <p:cNvSpPr>
                <a:spLocks/>
              </p:cNvSpPr>
              <p:nvPr/>
            </p:nvSpPr>
            <p:spPr bwMode="auto">
              <a:xfrm>
                <a:off x="0" y="0"/>
                <a:ext cx="2880" cy="2880"/>
              </a:xfrm>
              <a:prstGeom prst="ellipse">
                <a:avLst/>
              </a:prstGeom>
              <a:solidFill>
                <a:srgbClr val="D31E25"/>
              </a:solidFill>
              <a:ln w="25400">
                <a:solidFill>
                  <a:srgbClr val="E8E8E8"/>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Marketing</a:t>
                </a:r>
              </a:p>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platform</a:t>
                </a:r>
                <a:endParaRPr lang="en-US" sz="48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19" name="AutoShape 15"/>
              <p:cNvSpPr>
                <a:spLocks/>
              </p:cNvSpPr>
              <p:nvPr/>
            </p:nvSpPr>
            <p:spPr bwMode="auto">
              <a:xfrm>
                <a:off x="976" y="1640"/>
                <a:ext cx="808"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5400" y="15660"/>
                    </a:moveTo>
                    <a:cubicBezTo>
                      <a:pt x="5400" y="15963"/>
                      <a:pt x="5598" y="16200"/>
                      <a:pt x="5850" y="16200"/>
                    </a:cubicBezTo>
                    <a:lnTo>
                      <a:pt x="19350" y="16200"/>
                    </a:lnTo>
                    <a:cubicBezTo>
                      <a:pt x="19602" y="16200"/>
                      <a:pt x="19800" y="15963"/>
                      <a:pt x="19800" y="15660"/>
                    </a:cubicBezTo>
                    <a:cubicBezTo>
                      <a:pt x="19800" y="15358"/>
                      <a:pt x="19602" y="15120"/>
                      <a:pt x="19350" y="15120"/>
                    </a:cubicBezTo>
                    <a:lnTo>
                      <a:pt x="5850" y="15120"/>
                    </a:lnTo>
                    <a:cubicBezTo>
                      <a:pt x="5598" y="15120"/>
                      <a:pt x="5400" y="15358"/>
                      <a:pt x="5400" y="15660"/>
                    </a:cubicBezTo>
                    <a:close/>
                    <a:moveTo>
                      <a:pt x="16200" y="19440"/>
                    </a:moveTo>
                    <a:cubicBezTo>
                      <a:pt x="16200" y="20628"/>
                      <a:pt x="17010" y="21600"/>
                      <a:pt x="18000" y="21600"/>
                    </a:cubicBezTo>
                    <a:cubicBezTo>
                      <a:pt x="18990" y="21600"/>
                      <a:pt x="19800" y="20628"/>
                      <a:pt x="19800" y="19440"/>
                    </a:cubicBezTo>
                    <a:cubicBezTo>
                      <a:pt x="19800" y="18252"/>
                      <a:pt x="18990" y="17280"/>
                      <a:pt x="18000" y="17280"/>
                    </a:cubicBezTo>
                    <a:cubicBezTo>
                      <a:pt x="17010" y="17280"/>
                      <a:pt x="16200" y="18252"/>
                      <a:pt x="16200" y="19440"/>
                    </a:cubicBezTo>
                    <a:close/>
                    <a:moveTo>
                      <a:pt x="5400" y="19440"/>
                    </a:moveTo>
                    <a:cubicBezTo>
                      <a:pt x="5400" y="20628"/>
                      <a:pt x="6210" y="21600"/>
                      <a:pt x="7200" y="21600"/>
                    </a:cubicBezTo>
                    <a:cubicBezTo>
                      <a:pt x="8190" y="21600"/>
                      <a:pt x="9000" y="20628"/>
                      <a:pt x="9000" y="19440"/>
                    </a:cubicBezTo>
                    <a:cubicBezTo>
                      <a:pt x="9000" y="18252"/>
                      <a:pt x="8190" y="17280"/>
                      <a:pt x="7200" y="17280"/>
                    </a:cubicBezTo>
                    <a:cubicBezTo>
                      <a:pt x="6210" y="17280"/>
                      <a:pt x="5400" y="18252"/>
                      <a:pt x="5400" y="19440"/>
                    </a:cubicBezTo>
                    <a:close/>
                    <a:moveTo>
                      <a:pt x="19809" y="14008"/>
                    </a:moveTo>
                    <a:lnTo>
                      <a:pt x="21600" y="4417"/>
                    </a:lnTo>
                    <a:lnTo>
                      <a:pt x="3870" y="2884"/>
                    </a:lnTo>
                    <a:lnTo>
                      <a:pt x="2520" y="1836"/>
                    </a:lnTo>
                    <a:cubicBezTo>
                      <a:pt x="2547" y="1728"/>
                      <a:pt x="2583" y="1620"/>
                      <a:pt x="2583" y="1501"/>
                    </a:cubicBezTo>
                    <a:cubicBezTo>
                      <a:pt x="2583" y="670"/>
                      <a:pt x="1998" y="0"/>
                      <a:pt x="1287" y="0"/>
                    </a:cubicBezTo>
                    <a:cubicBezTo>
                      <a:pt x="576" y="0"/>
                      <a:pt x="0" y="670"/>
                      <a:pt x="0" y="1501"/>
                    </a:cubicBezTo>
                    <a:cubicBezTo>
                      <a:pt x="0" y="2322"/>
                      <a:pt x="576" y="2991"/>
                      <a:pt x="1287" y="2991"/>
                    </a:cubicBezTo>
                    <a:cubicBezTo>
                      <a:pt x="1377" y="2991"/>
                      <a:pt x="1458" y="2959"/>
                      <a:pt x="1548" y="2938"/>
                    </a:cubicBezTo>
                    <a:lnTo>
                      <a:pt x="3132" y="4169"/>
                    </a:lnTo>
                    <a:lnTo>
                      <a:pt x="5760" y="14040"/>
                    </a:lnTo>
                    <a:cubicBezTo>
                      <a:pt x="5760" y="14040"/>
                      <a:pt x="19809" y="14008"/>
                      <a:pt x="19809" y="14008"/>
                    </a:cubicBezTo>
                    <a:close/>
                    <a:moveTo>
                      <a:pt x="19809" y="14008"/>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43017" name="AutoShape 17"/>
            <p:cNvSpPr>
              <a:spLocks/>
            </p:cNvSpPr>
            <p:nvPr/>
          </p:nvSpPr>
          <p:spPr bwMode="auto">
            <a:xfrm>
              <a:off x="3286" y="896"/>
              <a:ext cx="704" cy="10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74010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EA6E64-A88D-44D2-8E1A-F022D9792D2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Why use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2" name="Rectangle 2"/>
          <p:cNvSpPr>
            <a:spLocks/>
          </p:cNvSpPr>
          <p:nvPr/>
        </p:nvSpPr>
        <p:spPr bwMode="auto">
          <a:xfrm>
            <a:off x="10515600" y="10972800"/>
            <a:ext cx="6019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D31E25"/>
                </a:solidFill>
                <a:latin typeface="Bebas Neue" pitchFamily="34" charset="0"/>
                <a:ea typeface="Bebas Neue" pitchFamily="34" charset="0"/>
                <a:cs typeface="Bebas Neue" pitchFamily="34" charset="0"/>
                <a:sym typeface="Bebas Neue" pitchFamily="34" charset="0"/>
              </a:rPr>
              <a:t>Human connection</a:t>
            </a:r>
            <a:endParaRPr lang="en-US" sz="7200" dirty="0">
              <a:solidFill>
                <a:srgbClr val="D31E25"/>
              </a:solidFill>
              <a:latin typeface="Bebas Neue" pitchFamily="34" charset="0"/>
              <a:ea typeface="Bebas Neue" pitchFamily="34" charset="0"/>
              <a:cs typeface="Bebas Neue" pitchFamily="34" charset="0"/>
              <a:sym typeface="Bebas Neue" pitchFamily="34" charset="0"/>
            </a:endParaRPr>
          </a:p>
        </p:txBody>
      </p:sp>
      <p:sp>
        <p:nvSpPr>
          <p:cNvPr id="12293" name="Rectangle 3"/>
          <p:cNvSpPr>
            <a:spLocks/>
          </p:cNvSpPr>
          <p:nvPr/>
        </p:nvSpPr>
        <p:spPr bwMode="auto">
          <a:xfrm>
            <a:off x="7504723" y="8229600"/>
            <a:ext cx="2590799"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70AE45"/>
                </a:solidFill>
                <a:latin typeface="Bebas Neue" pitchFamily="34" charset="0"/>
                <a:ea typeface="Bebas Neue" pitchFamily="34" charset="0"/>
                <a:cs typeface="Bebas Neue" pitchFamily="34" charset="0"/>
                <a:sym typeface="Bebas Neue" pitchFamily="34" charset="0"/>
              </a:rPr>
              <a:t>emotion</a:t>
            </a:r>
            <a:endParaRPr lang="en-US" sz="7200" dirty="0">
              <a:solidFill>
                <a:srgbClr val="70AE45"/>
              </a:solidFill>
              <a:latin typeface="Bebas Neue" pitchFamily="34" charset="0"/>
              <a:ea typeface="Bebas Neue" pitchFamily="34" charset="0"/>
              <a:cs typeface="Bebas Neue" pitchFamily="34" charset="0"/>
              <a:sym typeface="Bebas Neue" pitchFamily="34" charset="0"/>
            </a:endParaRPr>
          </a:p>
        </p:txBody>
      </p:sp>
      <p:sp>
        <p:nvSpPr>
          <p:cNvPr id="12294" name="Rectangle 4"/>
          <p:cNvSpPr>
            <a:spLocks/>
          </p:cNvSpPr>
          <p:nvPr/>
        </p:nvSpPr>
        <p:spPr bwMode="auto">
          <a:xfrm>
            <a:off x="3089275" y="5737519"/>
            <a:ext cx="3781424"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information</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5" name="Rectangle 5"/>
          <p:cNvSpPr>
            <a:spLocks/>
          </p:cNvSpPr>
          <p:nvPr/>
        </p:nvSpPr>
        <p:spPr bwMode="auto">
          <a:xfrm>
            <a:off x="2603500" y="11303000"/>
            <a:ext cx="5092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FDBE36"/>
                </a:solidFill>
                <a:latin typeface="Bebas Neue" pitchFamily="34" charset="0"/>
                <a:ea typeface="Bebas Neue" pitchFamily="34" charset="0"/>
                <a:cs typeface="Bebas Neue" pitchFamily="34" charset="0"/>
                <a:sym typeface="Bebas Neue" pitchFamily="34" charset="0"/>
              </a:rPr>
              <a:t>Grab attention</a:t>
            </a:r>
            <a:endParaRPr lang="en-US" sz="7200" dirty="0">
              <a:solidFill>
                <a:srgbClr val="FDBE36"/>
              </a:solidFill>
              <a:latin typeface="Bebas Neue" pitchFamily="34" charset="0"/>
              <a:ea typeface="Bebas Neue" pitchFamily="34" charset="0"/>
              <a:cs typeface="Bebas Neue" pitchFamily="34" charset="0"/>
              <a:sym typeface="Bebas Neue" pitchFamily="34" charset="0"/>
            </a:endParaRPr>
          </a:p>
        </p:txBody>
      </p:sp>
      <p:grpSp>
        <p:nvGrpSpPr>
          <p:cNvPr id="12296" name="Group 11"/>
          <p:cNvGrpSpPr>
            <a:grpSpLocks/>
          </p:cNvGrpSpPr>
          <p:nvPr/>
        </p:nvGrpSpPr>
        <p:grpSpPr bwMode="auto">
          <a:xfrm>
            <a:off x="3541713" y="5334000"/>
            <a:ext cx="13660437" cy="2835275"/>
            <a:chOff x="117" y="-7"/>
            <a:chExt cx="8604" cy="1785"/>
          </a:xfrm>
        </p:grpSpPr>
        <p:sp>
          <p:nvSpPr>
            <p:cNvPr id="12321" name="Line 6"/>
            <p:cNvSpPr>
              <a:spLocks noChangeShapeType="1"/>
            </p:cNvSpPr>
            <p:nvPr/>
          </p:nvSpPr>
          <p:spPr bwMode="auto">
            <a:xfrm>
              <a:off x="2414" y="-7"/>
              <a:ext cx="195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2" name="Line 7"/>
            <p:cNvSpPr>
              <a:spLocks noChangeShapeType="1"/>
            </p:cNvSpPr>
            <p:nvPr/>
          </p:nvSpPr>
          <p:spPr bwMode="auto">
            <a:xfrm flipV="1">
              <a:off x="4366" y="-7"/>
              <a:ext cx="1727" cy="8"/>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3" name="Line 8"/>
            <p:cNvSpPr>
              <a:spLocks noChangeShapeType="1"/>
            </p:cNvSpPr>
            <p:nvPr/>
          </p:nvSpPr>
          <p:spPr bwMode="auto">
            <a:xfrm>
              <a:off x="117" y="-7"/>
              <a:ext cx="2271" cy="0"/>
            </a:xfrm>
            <a:prstGeom prst="line">
              <a:avLst/>
            </a:prstGeom>
            <a:noFill/>
            <a:ln w="114300">
              <a:solidFill>
                <a:srgbClr val="139FD2"/>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4" name="Line 9"/>
            <p:cNvSpPr>
              <a:spLocks noChangeShapeType="1"/>
            </p:cNvSpPr>
            <p:nvPr/>
          </p:nvSpPr>
          <p:spPr bwMode="auto">
            <a:xfrm>
              <a:off x="6082" y="13"/>
              <a:ext cx="11" cy="1765"/>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5" name="Line 10"/>
            <p:cNvSpPr>
              <a:spLocks noChangeShapeType="1"/>
            </p:cNvSpPr>
            <p:nvPr/>
          </p:nvSpPr>
          <p:spPr bwMode="auto">
            <a:xfrm rot="10800000" flipH="1">
              <a:off x="6133" y="1768"/>
              <a:ext cx="2588" cy="0"/>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7" name="Group 16"/>
          <p:cNvGrpSpPr>
            <a:grpSpLocks/>
          </p:cNvGrpSpPr>
          <p:nvPr/>
        </p:nvGrpSpPr>
        <p:grpSpPr bwMode="auto">
          <a:xfrm>
            <a:off x="7213600" y="5346700"/>
            <a:ext cx="9991725" cy="3949700"/>
            <a:chOff x="0" y="96"/>
            <a:chExt cx="6294" cy="2488"/>
          </a:xfrm>
        </p:grpSpPr>
        <p:sp>
          <p:nvSpPr>
            <p:cNvPr id="12317" name="Line 12"/>
            <p:cNvSpPr>
              <a:spLocks noChangeShapeType="1"/>
            </p:cNvSpPr>
            <p:nvPr/>
          </p:nvSpPr>
          <p:spPr bwMode="auto">
            <a:xfrm rot="10800000" flipH="1">
              <a:off x="1936" y="96"/>
              <a:ext cx="0" cy="2488"/>
            </a:xfrm>
            <a:prstGeom prst="line">
              <a:avLst/>
            </a:prstGeom>
            <a:noFill/>
            <a:ln w="114300">
              <a:solidFill>
                <a:srgbClr val="70AE45"/>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8" name="Line 13"/>
            <p:cNvSpPr>
              <a:spLocks noChangeShapeType="1"/>
            </p:cNvSpPr>
            <p:nvPr/>
          </p:nvSpPr>
          <p:spPr bwMode="auto">
            <a:xfrm flipV="1">
              <a:off x="0" y="2584"/>
              <a:ext cx="1936"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9" name="Line 14"/>
            <p:cNvSpPr>
              <a:spLocks noChangeShapeType="1"/>
            </p:cNvSpPr>
            <p:nvPr/>
          </p:nvSpPr>
          <p:spPr bwMode="auto">
            <a:xfrm>
              <a:off x="1936" y="2584"/>
              <a:ext cx="1717"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0" name="Line 15"/>
            <p:cNvSpPr>
              <a:spLocks noChangeShapeType="1"/>
            </p:cNvSpPr>
            <p:nvPr/>
          </p:nvSpPr>
          <p:spPr bwMode="auto">
            <a:xfrm>
              <a:off x="3744" y="2584"/>
              <a:ext cx="2550"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8" name="Group 23"/>
          <p:cNvGrpSpPr>
            <a:grpSpLocks/>
          </p:cNvGrpSpPr>
          <p:nvPr/>
        </p:nvGrpSpPr>
        <p:grpSpPr bwMode="auto">
          <a:xfrm>
            <a:off x="7134225" y="4749800"/>
            <a:ext cx="10039350" cy="5767388"/>
            <a:chOff x="0" y="0"/>
            <a:chExt cx="6324" cy="3633"/>
          </a:xfrm>
        </p:grpSpPr>
        <p:sp>
          <p:nvSpPr>
            <p:cNvPr id="12311" name="Line 17"/>
            <p:cNvSpPr>
              <a:spLocks noChangeShapeType="1"/>
            </p:cNvSpPr>
            <p:nvPr/>
          </p:nvSpPr>
          <p:spPr bwMode="auto">
            <a:xfrm rot="10800000" flipH="1">
              <a:off x="8" y="388"/>
              <a:ext cx="0" cy="2394"/>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2" name="Line 18"/>
            <p:cNvSpPr>
              <a:spLocks noChangeShapeType="1"/>
            </p:cNvSpPr>
            <p:nvPr/>
          </p:nvSpPr>
          <p:spPr bwMode="auto">
            <a:xfrm rot="10800000" flipH="1">
              <a:off x="0" y="0"/>
              <a:ext cx="0" cy="331"/>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3" name="Line 19"/>
            <p:cNvSpPr>
              <a:spLocks noChangeShapeType="1"/>
            </p:cNvSpPr>
            <p:nvPr/>
          </p:nvSpPr>
          <p:spPr bwMode="auto">
            <a:xfrm rot="10800000">
              <a:off x="0" y="2960"/>
              <a:ext cx="8" cy="673"/>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4" name="Line 20"/>
            <p:cNvSpPr>
              <a:spLocks noChangeShapeType="1"/>
            </p:cNvSpPr>
            <p:nvPr/>
          </p:nvSpPr>
          <p:spPr bwMode="auto">
            <a:xfrm flipH="1">
              <a:off x="66" y="3632"/>
              <a:ext cx="197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5" name="Line 21"/>
            <p:cNvSpPr>
              <a:spLocks noChangeShapeType="1"/>
            </p:cNvSpPr>
            <p:nvPr/>
          </p:nvSpPr>
          <p:spPr bwMode="auto">
            <a:xfrm flipH="1">
              <a:off x="2130" y="3632"/>
              <a:ext cx="1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6" name="Line 22"/>
            <p:cNvSpPr>
              <a:spLocks noChangeShapeType="1"/>
            </p:cNvSpPr>
            <p:nvPr/>
          </p:nvSpPr>
          <p:spPr bwMode="auto">
            <a:xfrm flipH="1">
              <a:off x="3714" y="3632"/>
              <a:ext cx="2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9" name="Group 34"/>
          <p:cNvGrpSpPr>
            <a:grpSpLocks/>
          </p:cNvGrpSpPr>
          <p:nvPr/>
        </p:nvGrpSpPr>
        <p:grpSpPr bwMode="auto">
          <a:xfrm>
            <a:off x="2784475" y="4540250"/>
            <a:ext cx="14400213" cy="6462713"/>
            <a:chOff x="0" y="105"/>
            <a:chExt cx="9071" cy="4070"/>
          </a:xfrm>
        </p:grpSpPr>
        <p:sp>
          <p:nvSpPr>
            <p:cNvPr id="12301" name="Line 24"/>
            <p:cNvSpPr>
              <a:spLocks noChangeShapeType="1"/>
            </p:cNvSpPr>
            <p:nvPr/>
          </p:nvSpPr>
          <p:spPr bwMode="auto">
            <a:xfrm flipV="1">
              <a:off x="8" y="3100"/>
              <a:ext cx="2750" cy="0"/>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2302" name="Group 33"/>
            <p:cNvGrpSpPr>
              <a:grpSpLocks/>
            </p:cNvGrpSpPr>
            <p:nvPr/>
          </p:nvGrpSpPr>
          <p:grpSpPr bwMode="auto">
            <a:xfrm>
              <a:off x="0" y="105"/>
              <a:ext cx="9071" cy="4070"/>
              <a:chOff x="0" y="105"/>
              <a:chExt cx="9071" cy="4070"/>
            </a:xfrm>
          </p:grpSpPr>
          <p:sp>
            <p:nvSpPr>
              <p:cNvPr id="12303" name="Line 25"/>
              <p:cNvSpPr>
                <a:spLocks noChangeShapeType="1"/>
              </p:cNvSpPr>
              <p:nvPr/>
            </p:nvSpPr>
            <p:spPr bwMode="auto">
              <a:xfrm flipH="1">
                <a:off x="116" y="125"/>
                <a:ext cx="2628"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4" name="Line 26"/>
              <p:cNvSpPr>
                <a:spLocks noChangeShapeType="1"/>
              </p:cNvSpPr>
              <p:nvPr/>
            </p:nvSpPr>
            <p:spPr bwMode="auto">
              <a:xfrm>
                <a:off x="8" y="105"/>
                <a:ext cx="0" cy="1508"/>
              </a:xfrm>
              <a:prstGeom prst="line">
                <a:avLst/>
              </a:prstGeom>
              <a:noFill/>
              <a:ln w="114300">
                <a:solidFill>
                  <a:srgbClr val="FDBE36"/>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5" name="Line 27"/>
              <p:cNvSpPr>
                <a:spLocks noChangeShapeType="1"/>
              </p:cNvSpPr>
              <p:nvPr/>
            </p:nvSpPr>
            <p:spPr bwMode="auto">
              <a:xfrm>
                <a:off x="8" y="1589"/>
                <a:ext cx="0" cy="1511"/>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6" name="Line 28"/>
              <p:cNvSpPr>
                <a:spLocks noChangeShapeType="1"/>
              </p:cNvSpPr>
              <p:nvPr/>
            </p:nvSpPr>
            <p:spPr bwMode="auto">
              <a:xfrm>
                <a:off x="0" y="3196"/>
                <a:ext cx="0" cy="97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7" name="Line 29"/>
              <p:cNvSpPr>
                <a:spLocks noChangeShapeType="1"/>
              </p:cNvSpPr>
              <p:nvPr/>
            </p:nvSpPr>
            <p:spPr bwMode="auto">
              <a:xfrm flipH="1">
                <a:off x="2768" y="125"/>
                <a:ext cx="207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8" name="Line 30"/>
              <p:cNvSpPr>
                <a:spLocks noChangeShapeType="1"/>
              </p:cNvSpPr>
              <p:nvPr/>
            </p:nvSpPr>
            <p:spPr bwMode="auto">
              <a:xfrm rot="10800000" flipH="1">
                <a:off x="7462" y="221"/>
                <a:ext cx="0" cy="1376"/>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9" name="Line 31"/>
              <p:cNvSpPr>
                <a:spLocks noChangeShapeType="1"/>
              </p:cNvSpPr>
              <p:nvPr/>
            </p:nvSpPr>
            <p:spPr bwMode="auto">
              <a:xfrm flipH="1">
                <a:off x="4944" y="125"/>
                <a:ext cx="2514"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0" name="Line 32"/>
              <p:cNvSpPr>
                <a:spLocks noChangeShapeType="1"/>
              </p:cNvSpPr>
              <p:nvPr/>
            </p:nvSpPr>
            <p:spPr bwMode="auto">
              <a:xfrm flipH="1">
                <a:off x="7462" y="1613"/>
                <a:ext cx="160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sp>
        <p:nvSpPr>
          <p:cNvPr id="12300" name="Oval 35"/>
          <p:cNvSpPr>
            <a:spLocks/>
          </p:cNvSpPr>
          <p:nvPr/>
        </p:nvSpPr>
        <p:spPr bwMode="auto">
          <a:xfrm>
            <a:off x="17741900" y="6896100"/>
            <a:ext cx="4089400" cy="40894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r>
              <a:rPr lang="en-US" sz="6600">
                <a:solidFill>
                  <a:srgbClr val="FFFFFF"/>
                </a:solidFill>
                <a:latin typeface="Bebas Neue" pitchFamily="34" charset="0"/>
                <a:ea typeface="Bebas Neue" pitchFamily="34" charset="0"/>
                <a:cs typeface="Bebas Neue" pitchFamily="34" charset="0"/>
                <a:sym typeface="Bebas Neue" pitchFamily="34" charset="0"/>
              </a:rPr>
              <a:t>VALUE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More </a:t>
              </a:r>
              <a:r>
                <a:rPr lang="en-GB" sz="2800" dirty="0">
                  <a:solidFill>
                    <a:srgbClr val="1E1D1D"/>
                  </a:solidFill>
                  <a:latin typeface="Arial" pitchFamily="34" charset="0"/>
                  <a:ea typeface="Helvetica Light" charset="0"/>
                  <a:cs typeface="Arial" pitchFamily="34" charset="0"/>
                  <a:sym typeface="Helvetica Light" charset="0"/>
                </a:rPr>
                <a:t>than 1 billion unique users visit </a:t>
              </a:r>
              <a:r>
                <a:rPr lang="en-GB" sz="2800" dirty="0" smtClean="0">
                  <a:solidFill>
                    <a:srgbClr val="1E1D1D"/>
                  </a:solidFill>
                  <a:latin typeface="Arial" pitchFamily="34" charset="0"/>
                  <a:ea typeface="Helvetica Light" charset="0"/>
                  <a:cs typeface="Arial" pitchFamily="34" charset="0"/>
                  <a:sym typeface="Helvetica Light" charset="0"/>
                </a:rPr>
                <a:t>per month.</a:t>
              </a:r>
              <a:endParaRPr lang="en-GB" sz="2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Over </a:t>
              </a:r>
              <a:r>
                <a:rPr lang="en-GB" sz="2800" dirty="0">
                  <a:solidFill>
                    <a:srgbClr val="1E1D1D"/>
                  </a:solidFill>
                  <a:latin typeface="Arial" pitchFamily="34" charset="0"/>
                  <a:ea typeface="Helvetica Light" charset="0"/>
                  <a:cs typeface="Arial" pitchFamily="34" charset="0"/>
                  <a:sym typeface="Helvetica Light" charset="0"/>
                </a:rPr>
                <a:t>6 billion hours of video are watched each month on </a:t>
              </a:r>
              <a:r>
                <a:rPr lang="en-GB" sz="2800" dirty="0" smtClean="0">
                  <a:solidFill>
                    <a:srgbClr val="1E1D1D"/>
                  </a:solidFill>
                  <a:latin typeface="Arial" pitchFamily="34" charset="0"/>
                  <a:ea typeface="Helvetica Light" charset="0"/>
                  <a:cs typeface="Arial" pitchFamily="34" charset="0"/>
                  <a:sym typeface="Helvetica Light" charset="0"/>
                </a:rPr>
                <a:t>YouTube.</a:t>
              </a:r>
            </a:p>
            <a:p>
              <a:pPr marL="800100" indent="-4572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YouTube is localised in 61 countries and across 61 languages.</a:t>
              </a:r>
            </a:p>
            <a:p>
              <a:pPr marL="914400" indent="-571500" algn="l">
                <a:buClr>
                  <a:srgbClr val="D31E25"/>
                </a:buClr>
                <a:buSzPct val="125000"/>
                <a:buFont typeface="Arial" pitchFamily="34" charset="0"/>
                <a:buChar char="•"/>
                <a:defRPr/>
              </a:pPr>
              <a:endParaRPr lang="en-GB" sz="2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a:solidFill>
                    <a:srgbClr val="1E1D1D"/>
                  </a:solidFill>
                  <a:latin typeface="Arial" pitchFamily="34" charset="0"/>
                  <a:ea typeface="Helvetica Light" charset="0"/>
                  <a:cs typeface="Arial" pitchFamily="34" charset="0"/>
                  <a:sym typeface="Helvetica Light" charset="0"/>
                </a:rPr>
                <a:t>According to Nielsen, YouTube reaches more US adults aged 18-34 than any cable </a:t>
              </a:r>
              <a:r>
                <a:rPr lang="en-GB" sz="2800" dirty="0" smtClean="0">
                  <a:solidFill>
                    <a:srgbClr val="1E1D1D"/>
                  </a:solidFill>
                  <a:latin typeface="Arial" pitchFamily="34" charset="0"/>
                  <a:ea typeface="Helvetica Light" charset="0"/>
                  <a:cs typeface="Arial" pitchFamily="34" charset="0"/>
                  <a:sym typeface="Helvetica Light" charset="0"/>
                </a:rPr>
                <a:t>network.</a:t>
              </a:r>
              <a:endParaRPr lang="en-GB" sz="2800" dirty="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Thousands </a:t>
              </a:r>
              <a:r>
                <a:rPr lang="en-GB" sz="2800" dirty="0">
                  <a:solidFill>
                    <a:srgbClr val="1E1D1D"/>
                  </a:solidFill>
                  <a:latin typeface="Arial" pitchFamily="34" charset="0"/>
                  <a:ea typeface="Helvetica Light" charset="0"/>
                  <a:cs typeface="Arial" pitchFamily="34" charset="0"/>
                  <a:sym typeface="Helvetica Light" charset="0"/>
                </a:rPr>
                <a:t>of </a:t>
              </a:r>
              <a:r>
                <a:rPr lang="en-GB" sz="2800" dirty="0" smtClean="0">
                  <a:solidFill>
                    <a:srgbClr val="1E1D1D"/>
                  </a:solidFill>
                  <a:latin typeface="Arial" pitchFamily="34" charset="0"/>
                  <a:ea typeface="Helvetica Light" charset="0"/>
                  <a:cs typeface="Arial" pitchFamily="34" charset="0"/>
                  <a:sym typeface="Helvetica Light" charset="0"/>
                </a:rPr>
                <a:t>YouTube channels </a:t>
              </a:r>
              <a:r>
                <a:rPr lang="en-GB" sz="2800" dirty="0">
                  <a:solidFill>
                    <a:srgbClr val="1E1D1D"/>
                  </a:solidFill>
                  <a:latin typeface="Arial" pitchFamily="34" charset="0"/>
                  <a:ea typeface="Helvetica Light" charset="0"/>
                  <a:cs typeface="Arial" pitchFamily="34" charset="0"/>
                  <a:sym typeface="Helvetica Light" charset="0"/>
                </a:rPr>
                <a:t>are making six figures a </a:t>
              </a:r>
              <a:r>
                <a:rPr lang="en-GB" sz="2800" dirty="0" smtClean="0">
                  <a:solidFill>
                    <a:srgbClr val="1E1D1D"/>
                  </a:solidFill>
                  <a:latin typeface="Arial" pitchFamily="34" charset="0"/>
                  <a:ea typeface="Helvetica Light" charset="0"/>
                  <a:cs typeface="Arial" pitchFamily="34" charset="0"/>
                  <a:sym typeface="Helvetica Light" charset="0"/>
                </a:rPr>
                <a:t>year.</a:t>
              </a:r>
              <a:endParaRPr lang="en-GB" sz="28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search engine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rank on Google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leads on auto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rotWithShape="1">
          <a:blip r:embed="rId3"/>
          <a:srcRect t="14025" r="10537" b="13223"/>
          <a:stretch/>
        </p:blipFill>
        <p:spPr>
          <a:xfrm>
            <a:off x="2438400" y="3481347"/>
            <a:ext cx="2448000" cy="1724106"/>
          </a:xfrm>
          <a:prstGeom prst="rect">
            <a:avLst/>
          </a:prstGeom>
        </p:spPr>
      </p:pic>
    </p:spTree>
    <p:extLst>
      <p:ext uri="{BB962C8B-B14F-4D97-AF65-F5344CB8AC3E}">
        <p14:creationId xmlns:p14="http://schemas.microsoft.com/office/powerpoint/2010/main" val="231705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Other factors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Your video doesn’t have to be a Hollywood blockbuster! It can be very cost effective to create or you could even produce the video yourself for free!</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cost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simple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YouTube has a step by step process of uploading and optimizing your video and once you are aware of this process it is very easy to repeat.</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Ranking</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Your video can easily rank in your chosen profession and as long as the content is good the ROI% will be staggering.</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viral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Dependent on your content </a:t>
              </a:r>
              <a:r>
                <a:rPr lang="en-US" sz="3600" dirty="0">
                  <a:solidFill>
                    <a:srgbClr val="1E1D1D"/>
                  </a:solidFill>
                  <a:latin typeface="Arial" charset="0"/>
                  <a:ea typeface="Helvetica Light" charset="0"/>
                  <a:cs typeface="Arial" charset="0"/>
                  <a:sym typeface="Helvetica Light" charset="0"/>
                </a:rPr>
                <a:t> </a:t>
              </a:r>
              <a:r>
                <a:rPr lang="en-US" sz="3600" dirty="0" smtClean="0">
                  <a:solidFill>
                    <a:srgbClr val="1E1D1D"/>
                  </a:solidFill>
                  <a:latin typeface="Arial" charset="0"/>
                  <a:ea typeface="Helvetica Light" charset="0"/>
                  <a:cs typeface="Arial" charset="0"/>
                  <a:sym typeface="Helvetica Light" charset="0"/>
                </a:rPr>
                <a:t>some videos can go viral very quickly – creating masses of free traffic.</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98893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BDB93F1-000E-4803-8BA5-BCBA3D96AAF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126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sequence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5359400"/>
            <a:ext cx="11991975" cy="798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1269" name="Rectangle 3"/>
          <p:cNvSpPr>
            <a:spLocks/>
          </p:cNvSpPr>
          <p:nvPr/>
        </p:nvSpPr>
        <p:spPr bwMode="auto">
          <a:xfrm>
            <a:off x="2501900" y="4292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0" name="Group 6"/>
          <p:cNvGrpSpPr>
            <a:grpSpLocks/>
          </p:cNvGrpSpPr>
          <p:nvPr/>
        </p:nvGrpSpPr>
        <p:grpSpPr bwMode="auto">
          <a:xfrm>
            <a:off x="2451100" y="5270500"/>
            <a:ext cx="8839200" cy="1638300"/>
            <a:chOff x="0" y="0"/>
            <a:chExt cx="5568" cy="1032"/>
          </a:xfrm>
        </p:grpSpPr>
        <p:sp>
          <p:nvSpPr>
            <p:cNvPr id="11283" name="Line 4"/>
            <p:cNvSpPr>
              <a:spLocks noChangeShapeType="1"/>
            </p:cNvSpPr>
            <p:nvPr/>
          </p:nvSpPr>
          <p:spPr bwMode="auto">
            <a:xfrm>
              <a:off x="0" y="32"/>
              <a:ext cx="5564" cy="0"/>
            </a:xfrm>
            <a:prstGeom prst="line">
              <a:avLst/>
            </a:prstGeom>
            <a:noFill/>
            <a:ln w="114300">
              <a:solidFill>
                <a:srgbClr val="FFC000"/>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4" name="Line 5"/>
            <p:cNvSpPr>
              <a:spLocks noChangeShapeType="1"/>
            </p:cNvSpPr>
            <p:nvPr/>
          </p:nvSpPr>
          <p:spPr bwMode="auto">
            <a:xfrm>
              <a:off x="5568" y="0"/>
              <a:ext cx="0" cy="93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1271" name="Group 9"/>
          <p:cNvGrpSpPr>
            <a:grpSpLocks/>
          </p:cNvGrpSpPr>
          <p:nvPr/>
        </p:nvGrpSpPr>
        <p:grpSpPr bwMode="auto">
          <a:xfrm>
            <a:off x="8928100" y="6030913"/>
            <a:ext cx="8839200" cy="1965214"/>
            <a:chOff x="0" y="0"/>
            <a:chExt cx="5568" cy="1237"/>
          </a:xfrm>
        </p:grpSpPr>
        <p:sp>
          <p:nvSpPr>
            <p:cNvPr id="11281" name="Line 7"/>
            <p:cNvSpPr>
              <a:spLocks noChangeShapeType="1"/>
            </p:cNvSpPr>
            <p:nvPr/>
          </p:nvSpPr>
          <p:spPr bwMode="auto">
            <a:xfrm flipH="1">
              <a:off x="3" y="36"/>
              <a:ext cx="5565"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2" name="Line 8"/>
            <p:cNvSpPr>
              <a:spLocks noChangeShapeType="1"/>
            </p:cNvSpPr>
            <p:nvPr/>
          </p:nvSpPr>
          <p:spPr bwMode="auto">
            <a:xfrm>
              <a:off x="0" y="0"/>
              <a:ext cx="0" cy="1237"/>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2" name="Rectangle 10"/>
          <p:cNvSpPr>
            <a:spLocks/>
          </p:cNvSpPr>
          <p:nvPr/>
        </p:nvSpPr>
        <p:spPr bwMode="auto">
          <a:xfrm>
            <a:off x="11836400" y="5054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Upload video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3" name="Group 13"/>
          <p:cNvGrpSpPr>
            <a:grpSpLocks/>
          </p:cNvGrpSpPr>
          <p:nvPr/>
        </p:nvGrpSpPr>
        <p:grpSpPr bwMode="auto">
          <a:xfrm>
            <a:off x="12052300" y="11747500"/>
            <a:ext cx="8832850" cy="879475"/>
            <a:chOff x="0" y="92"/>
            <a:chExt cx="5564" cy="554"/>
          </a:xfrm>
        </p:grpSpPr>
        <p:sp>
          <p:nvSpPr>
            <p:cNvPr id="11279" name="Line 11"/>
            <p:cNvSpPr>
              <a:spLocks noChangeShapeType="1"/>
            </p:cNvSpPr>
            <p:nvPr/>
          </p:nvSpPr>
          <p:spPr bwMode="auto">
            <a:xfrm rot="10800000">
              <a:off x="0" y="610"/>
              <a:ext cx="556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0" name="Line 12"/>
            <p:cNvSpPr>
              <a:spLocks noChangeShapeType="1"/>
            </p:cNvSpPr>
            <p:nvPr/>
          </p:nvSpPr>
          <p:spPr bwMode="auto">
            <a:xfrm rot="10800000" flipH="1">
              <a:off x="0" y="92"/>
              <a:ext cx="0" cy="554"/>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4" name="Rectangle 14"/>
          <p:cNvSpPr>
            <a:spLocks/>
          </p:cNvSpPr>
          <p:nvPr/>
        </p:nvSpPr>
        <p:spPr bwMode="auto">
          <a:xfrm>
            <a:off x="14884400" y="11531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Video ranks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5" name="Group 17"/>
          <p:cNvGrpSpPr>
            <a:grpSpLocks/>
          </p:cNvGrpSpPr>
          <p:nvPr/>
        </p:nvGrpSpPr>
        <p:grpSpPr bwMode="auto">
          <a:xfrm>
            <a:off x="2482850" y="11728450"/>
            <a:ext cx="7385050" cy="879475"/>
            <a:chOff x="28" y="92"/>
            <a:chExt cx="4652" cy="554"/>
          </a:xfrm>
        </p:grpSpPr>
        <p:sp>
          <p:nvSpPr>
            <p:cNvPr id="11277" name="Line 15"/>
            <p:cNvSpPr>
              <a:spLocks noChangeShapeType="1"/>
            </p:cNvSpPr>
            <p:nvPr/>
          </p:nvSpPr>
          <p:spPr bwMode="auto">
            <a:xfrm rot="10800000" flipH="1">
              <a:off x="28" y="614"/>
              <a:ext cx="4652"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78" name="Line 16"/>
            <p:cNvSpPr>
              <a:spLocks noChangeShapeType="1"/>
            </p:cNvSpPr>
            <p:nvPr/>
          </p:nvSpPr>
          <p:spPr bwMode="auto">
            <a:xfrm rot="10800000" flipH="1">
              <a:off x="4652" y="92"/>
              <a:ext cx="0" cy="554"/>
            </a:xfrm>
            <a:prstGeom prst="line">
              <a:avLst/>
            </a:prstGeom>
            <a:noFill/>
            <a:ln w="114300">
              <a:solidFill>
                <a:srgbClr val="E6481C"/>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6" name="Rectangle 18"/>
          <p:cNvSpPr>
            <a:spLocks/>
          </p:cNvSpPr>
          <p:nvPr/>
        </p:nvSpPr>
        <p:spPr bwMode="auto">
          <a:xfrm>
            <a:off x="2476500" y="11531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Optimize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38809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31E25"/>
        </a:solidFill>
        <a:effectLst/>
      </p:bgPr>
    </p:bg>
    <p:spTree>
      <p:nvGrpSpPr>
        <p:cNvPr id="1" name=""/>
        <p:cNvGrpSpPr/>
        <p:nvPr/>
      </p:nvGrpSpPr>
      <p:grpSpPr>
        <a:xfrm>
          <a:off x="0" y="0"/>
          <a:ext cx="0" cy="0"/>
          <a:chOff x="0" y="0"/>
          <a:chExt cx="0" cy="0"/>
        </a:xfrm>
      </p:grpSpPr>
      <p:sp>
        <p:nvSpPr>
          <p:cNvPr id="31747"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Secrets of ranking</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 name="AutoShape 4"/>
          <p:cNvSpPr>
            <a:spLocks noChangeAspect="1"/>
          </p:cNvSpPr>
          <p:nvPr/>
        </p:nvSpPr>
        <p:spPr bwMode="auto">
          <a:xfrm>
            <a:off x="10245525" y="3867640"/>
            <a:ext cx="3892950" cy="4428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chemeClr val="accent1"/>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90138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Ranking your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12200" cy="3759200"/>
            <a:chOff x="0" y="80"/>
            <a:chExt cx="5488" cy="2368"/>
          </a:xfrm>
        </p:grpSpPr>
        <p:sp>
          <p:nvSpPr>
            <p:cNvPr id="48149" name="Rectangle 2"/>
            <p:cNvSpPr>
              <a:spLocks/>
            </p:cNvSpPr>
            <p:nvPr/>
          </p:nvSpPr>
          <p:spPr bwMode="auto">
            <a:xfrm>
              <a:off x="16"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Title &amp; tags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a title with your keywords at the beginning.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tags with your keywords and research similar keywords.</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 channel</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Create YouTube channel and optimize in favor of your video.</a:t>
              </a:r>
            </a:p>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Can upload relevant videos to your channel and create a playlist.</a:t>
              </a:r>
            </a:p>
            <a:p>
              <a:pPr marL="914400" indent="-571500" algn="l">
                <a:buClr>
                  <a:srgbClr val="139FD2"/>
                </a:buClr>
                <a:buSzPct val="125000"/>
                <a:buFont typeface="Arial" pitchFamily="34"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47925" y="4191000"/>
            <a:ext cx="8728075" cy="3759200"/>
            <a:chOff x="-2" y="80"/>
            <a:chExt cx="5498" cy="2368"/>
          </a:xfrm>
        </p:grpSpPr>
        <p:sp>
          <p:nvSpPr>
            <p:cNvPr id="48140" name="Rectangle 12"/>
            <p:cNvSpPr>
              <a:spLocks/>
            </p:cNvSpPr>
            <p:nvPr/>
          </p:nvSpPr>
          <p:spPr bwMode="auto">
            <a:xfrm>
              <a:off x="-2"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Gmail account.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Use keywords in account name.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Access YouTube via this account.</a:t>
                </a:r>
                <a:endParaRPr lang="en-US" sz="3600" dirty="0">
                  <a:solidFill>
                    <a:srgbClr val="1E1D1D"/>
                  </a:solidFill>
                  <a:latin typeface="Arial" charset="0"/>
                  <a:ea typeface="Helvetica Light" charset="0"/>
                  <a:cs typeface="Arial" charset="0"/>
                  <a:sym typeface="Helvetica Light" charset="0"/>
                </a:endParaRPr>
              </a:p>
              <a:p>
                <a:pPr marL="342900" algn="l">
                  <a:buClr>
                    <a:srgbClr val="FDBE36"/>
                  </a:buClr>
                  <a:buSzPct val="125000"/>
                </a:pP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Gmail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759200"/>
            <a:chOff x="0" y="96"/>
            <a:chExt cx="5496" cy="2368"/>
          </a:xfrm>
        </p:grpSpPr>
        <p:sp>
          <p:nvSpPr>
            <p:cNvPr id="48136" name="Rectangle 18"/>
            <p:cNvSpPr>
              <a:spLocks/>
            </p:cNvSpPr>
            <p:nvPr/>
          </p:nvSpPr>
          <p:spPr bwMode="auto">
            <a:xfrm>
              <a:off x="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description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Try and use all  the words available.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Must make sense.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Add the video URL to the description.</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173467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Ranking your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0725" y="4191000"/>
            <a:ext cx="8689975" cy="3759200"/>
            <a:chOff x="-2" y="80"/>
            <a:chExt cx="5474" cy="2368"/>
          </a:xfrm>
        </p:grpSpPr>
        <p:sp>
          <p:nvSpPr>
            <p:cNvPr id="48149" name="Rectangle 2"/>
            <p:cNvSpPr>
              <a:spLocks/>
            </p:cNvSpPr>
            <p:nvPr/>
          </p:nvSpPr>
          <p:spPr bwMode="auto">
            <a:xfrm>
              <a:off x="-2"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Annotations &amp; captions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Annotations – add keywords at beginning, middle &amp; end.</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Captions – add video URL.</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22"/>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 search engines</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Ask search engines to visit.</a:t>
              </a:r>
            </a:p>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Just fill in the correct fields then its an automated process.</a:t>
              </a:r>
            </a:p>
            <a:p>
              <a:pPr marL="914400" indent="-571500" algn="l">
                <a:buClr>
                  <a:srgbClr val="139FD2"/>
                </a:buClr>
                <a:buSzPct val="125000"/>
                <a:buFont typeface="Arial" pitchFamily="34"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1"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Optimize your image with your keywords.</a:t>
                </a: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Both your channel image and avatar image.</a:t>
                </a:r>
                <a:endParaRPr lang="en-US" sz="3600" dirty="0">
                  <a:solidFill>
                    <a:srgbClr val="1E1D1D"/>
                  </a:solidFill>
                  <a:latin typeface="Arial" charset="0"/>
                  <a:ea typeface="Helvetica Light" charset="0"/>
                  <a:cs typeface="Arial" charset="0"/>
                  <a:sym typeface="Helvetica Light" charset="0"/>
                </a:endParaRPr>
              </a:p>
              <a:p>
                <a:pPr marL="342900" algn="l">
                  <a:buClr>
                    <a:srgbClr val="FDBE36"/>
                  </a:buClr>
                  <a:buSzPct val="125000"/>
                </a:pP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44750" y="8534400"/>
            <a:ext cx="8731250" cy="3759200"/>
            <a:chOff x="-4" y="96"/>
            <a:chExt cx="5500" cy="2368"/>
          </a:xfrm>
        </p:grpSpPr>
        <p:sp>
          <p:nvSpPr>
            <p:cNvPr id="48136" name="Rectangle 18"/>
            <p:cNvSpPr>
              <a:spLocks/>
            </p:cNvSpPr>
            <p:nvPr/>
          </p:nvSpPr>
          <p:spPr bwMode="auto">
            <a:xfrm>
              <a:off x="-4"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backlinks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Create as many good quality   backlinks as possible.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You can create those backlinks or pay someone to provide them.</a:t>
              </a:r>
            </a:p>
          </p:txBody>
        </p:sp>
      </p:grpSp>
    </p:spTree>
    <p:extLst>
      <p:ext uri="{BB962C8B-B14F-4D97-AF65-F5344CB8AC3E}">
        <p14:creationId xmlns:p14="http://schemas.microsoft.com/office/powerpoint/2010/main" val="3547280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5122" name="Group 4"/>
          <p:cNvGrpSpPr>
            <a:grpSpLocks/>
          </p:cNvGrpSpPr>
          <p:nvPr/>
        </p:nvGrpSpPr>
        <p:grpSpPr bwMode="auto">
          <a:xfrm>
            <a:off x="2438400" y="4648200"/>
            <a:ext cx="9742488" cy="5029200"/>
            <a:chOff x="0" y="0"/>
            <a:chExt cx="6137" cy="3168"/>
          </a:xfrm>
        </p:grpSpPr>
        <p:sp>
          <p:nvSpPr>
            <p:cNvPr id="5124" name="Line 1"/>
            <p:cNvSpPr>
              <a:spLocks noChangeShapeType="1"/>
            </p:cNvSpPr>
            <p:nvPr/>
          </p:nvSpPr>
          <p:spPr bwMode="auto">
            <a:xfrm>
              <a:off x="8" y="0"/>
              <a:ext cx="6129"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125" name="Rectangle 2"/>
            <p:cNvSpPr>
              <a:spLocks/>
            </p:cNvSpPr>
            <p:nvPr/>
          </p:nvSpPr>
          <p:spPr bwMode="auto">
            <a:xfrm>
              <a:off x="0" y="672"/>
              <a:ext cx="570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9600" dirty="0" smtClean="0">
                  <a:solidFill>
                    <a:srgbClr val="1E1D1D"/>
                  </a:solidFill>
                  <a:latin typeface="Bebas Neue" pitchFamily="34" charset="0"/>
                  <a:ea typeface="Bebas Neue" pitchFamily="34" charset="0"/>
                  <a:cs typeface="Bebas Neue" pitchFamily="34" charset="0"/>
                  <a:sym typeface="Bebas Neue" pitchFamily="34" charset="0"/>
                </a:rPr>
                <a:t>Local </a:t>
              </a:r>
              <a:r>
                <a:rPr lang="en-GB" sz="9600" dirty="0">
                  <a:solidFill>
                    <a:srgbClr val="1E1D1D"/>
                  </a:solidFill>
                  <a:latin typeface="Bebas Neue" pitchFamily="34" charset="0"/>
                  <a:ea typeface="Bebas Neue" pitchFamily="34" charset="0"/>
                  <a:cs typeface="Bebas Neue" pitchFamily="34" charset="0"/>
                  <a:sym typeface="Bebas Neue" pitchFamily="34" charset="0"/>
                </a:rPr>
                <a:t>Traffic </a:t>
              </a:r>
              <a:r>
                <a:rPr lang="en-GB" sz="9600" dirty="0" smtClean="0">
                  <a:solidFill>
                    <a:srgbClr val="1E1D1D"/>
                  </a:solidFill>
                  <a:latin typeface="Bebas Neue" pitchFamily="34" charset="0"/>
                  <a:ea typeface="Bebas Neue" pitchFamily="34" charset="0"/>
                  <a:cs typeface="Bebas Neue" pitchFamily="34" charset="0"/>
                  <a:sym typeface="Bebas Neue" pitchFamily="34" charset="0"/>
                </a:rPr>
                <a:t>Blueprint</a:t>
              </a:r>
            </a:p>
            <a:p>
              <a:pPr algn="l">
                <a:lnSpc>
                  <a:spcPct val="80000"/>
                </a:lnSpc>
              </a:pPr>
              <a:r>
                <a:rPr lang="en-GB" sz="6600" dirty="0" smtClean="0">
                  <a:solidFill>
                    <a:srgbClr val="1E1D1D"/>
                  </a:solidFill>
                  <a:latin typeface="Bebas Neue" pitchFamily="34" charset="0"/>
                  <a:ea typeface="Bebas Neue" pitchFamily="34" charset="0"/>
                  <a:cs typeface="Bebas Neue" pitchFamily="34" charset="0"/>
                  <a:sym typeface="Bebas Neue" pitchFamily="34" charset="0"/>
                </a:rPr>
                <a:t>Online profit </a:t>
              </a:r>
              <a:r>
                <a:rPr lang="en-GB" sz="6600" dirty="0">
                  <a:solidFill>
                    <a:srgbClr val="1E1D1D"/>
                  </a:solidFill>
                  <a:latin typeface="Bebas Neue" pitchFamily="34" charset="0"/>
                  <a:ea typeface="Bebas Neue" pitchFamily="34" charset="0"/>
                  <a:cs typeface="Bebas Neue" pitchFamily="34" charset="0"/>
                  <a:sym typeface="Bebas Neue" pitchFamily="34" charset="0"/>
                </a:rPr>
                <a:t>Strategies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126" name="Rectangle 3"/>
            <p:cNvSpPr>
              <a:spLocks/>
            </p:cNvSpPr>
            <p:nvPr/>
          </p:nvSpPr>
          <p:spPr bwMode="auto">
            <a:xfrm>
              <a:off x="40" y="136"/>
              <a:ext cx="5704"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600" dirty="0" smtClean="0">
                  <a:solidFill>
                    <a:schemeClr val="tx1"/>
                  </a:solidFill>
                  <a:latin typeface="Arial" charset="0"/>
                  <a:ea typeface="Helvetica Neue Light" charset="0"/>
                  <a:cs typeface="Arial" charset="0"/>
                  <a:sym typeface="Helvetica Neue Light" charset="0"/>
                </a:rPr>
                <a:t>YOUR NAME YOUR BUSINESS</a:t>
              </a:r>
              <a:endParaRPr lang="en-US" sz="3600" dirty="0">
                <a:solidFill>
                  <a:schemeClr val="tx1"/>
                </a:solidFill>
                <a:latin typeface="Arial" charset="0"/>
                <a:ea typeface="Helvetica Neue Light" charset="0"/>
                <a:cs typeface="Arial" charset="0"/>
                <a:sym typeface="Helvetica Neue Light" charset="0"/>
              </a:endParaRPr>
            </a:p>
          </p:txBody>
        </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85" t="3781" r="7824"/>
          <a:stretch/>
        </p:blipFill>
        <p:spPr>
          <a:xfrm>
            <a:off x="12180888" y="879576"/>
            <a:ext cx="11995608" cy="12836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Once ranked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Imagine the possibilities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have to realize  how closely linked YouTube and Google are linked, rank your video highly and it will be shown to anyone searching your keyword!</a:t>
              </a:r>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2152"/>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Rank on the 1</a:t>
              </a:r>
              <a:r>
                <a:rPr lang="en-US" sz="3600" baseline="30000" dirty="0" smtClean="0">
                  <a:solidFill>
                    <a:srgbClr val="1E1D1D"/>
                  </a:solidFill>
                  <a:latin typeface="Arial" pitchFamily="34" charset="0"/>
                  <a:ea typeface="Helvetica Light" charset="0"/>
                  <a:cs typeface="Arial" pitchFamily="34" charset="0"/>
                  <a:sym typeface="Helvetica Light" charset="0"/>
                </a:rPr>
                <a:t>st</a:t>
              </a:r>
              <a:r>
                <a:rPr lang="en-US" sz="3600" dirty="0" smtClean="0">
                  <a:solidFill>
                    <a:srgbClr val="1E1D1D"/>
                  </a:solidFill>
                  <a:latin typeface="Arial" pitchFamily="34" charset="0"/>
                  <a:ea typeface="Helvetica Light" charset="0"/>
                  <a:cs typeface="Arial" pitchFamily="34" charset="0"/>
                  <a:sym typeface="Helvetica Light" charset="0"/>
                </a:rPr>
                <a:t> page!</a:t>
              </a: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Rank next to ads that have paid!</a:t>
              </a: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Your video will stand out and draw people in!</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3113" r="43717" b="39431"/>
          <a:stretch/>
        </p:blipFill>
        <p:spPr>
          <a:xfrm>
            <a:off x="2565400" y="4343400"/>
            <a:ext cx="10477500" cy="7968416"/>
          </a:xfrm>
          <a:prstGeom prst="rect">
            <a:avLst/>
          </a:prstGeom>
          <a:solidFill>
            <a:schemeClr val="accent3"/>
          </a:solidFill>
        </p:spPr>
      </p:pic>
      <p:sp>
        <p:nvSpPr>
          <p:cNvPr id="3" name="TextBox 2"/>
          <p:cNvSpPr txBox="1"/>
          <p:nvPr/>
        </p:nvSpPr>
        <p:spPr>
          <a:xfrm>
            <a:off x="9742488" y="7289800"/>
            <a:ext cx="2449512" cy="946150"/>
          </a:xfrm>
          <a:prstGeom prst="rect">
            <a:avLst/>
          </a:prstGeom>
          <a:noFill/>
        </p:spPr>
        <p:txBody>
          <a:bodyPr wrap="square" rtlCol="0">
            <a:spAutoFit/>
          </a:bodyPr>
          <a:lstStyle/>
          <a:p>
            <a:endParaRPr lang="en-GB" dirty="0"/>
          </a:p>
        </p:txBody>
      </p:sp>
      <p:sp>
        <p:nvSpPr>
          <p:cNvPr id="4" name="Rectangle 3"/>
          <p:cNvSpPr/>
          <p:nvPr/>
        </p:nvSpPr>
        <p:spPr bwMode="auto">
          <a:xfrm>
            <a:off x="9372600" y="7289800"/>
            <a:ext cx="2819400" cy="946150"/>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3012960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7AC0086C-D146-4650-9309-19684D4C4D3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23555" name="AutoShape 1"/>
          <p:cNvSpPr>
            <a:spLocks/>
          </p:cNvSpPr>
          <p:nvPr/>
        </p:nvSpPr>
        <p:spPr bwMode="auto">
          <a:xfrm>
            <a:off x="2489200" y="5041900"/>
            <a:ext cx="5562600" cy="5041900"/>
          </a:xfrm>
          <a:custGeom>
            <a:avLst/>
            <a:gdLst>
              <a:gd name="T0" fmla="*/ 2147483647 w 21595"/>
              <a:gd name="T1" fmla="*/ 2147483647 h 21570"/>
              <a:gd name="T2" fmla="*/ 2147483647 w 21595"/>
              <a:gd name="T3" fmla="*/ 2147483647 h 21570"/>
              <a:gd name="T4" fmla="*/ 2147483647 w 21595"/>
              <a:gd name="T5" fmla="*/ 2147483647 h 21570"/>
              <a:gd name="T6" fmla="*/ 2147483647 w 21595"/>
              <a:gd name="T7" fmla="*/ 2147483647 h 21570"/>
              <a:gd name="T8" fmla="*/ 2147483647 w 21595"/>
              <a:gd name="T9" fmla="*/ 2147483647 h 21570"/>
              <a:gd name="T10" fmla="*/ 2147483647 w 21595"/>
              <a:gd name="T11" fmla="*/ 2147483647 h 21570"/>
              <a:gd name="T12" fmla="*/ 2147483647 w 21595"/>
              <a:gd name="T13" fmla="*/ 2147483647 h 21570"/>
              <a:gd name="T14" fmla="*/ 2147483647 w 21595"/>
              <a:gd name="T15" fmla="*/ 2147483647 h 21570"/>
              <a:gd name="T16" fmla="*/ 2147483647 w 21595"/>
              <a:gd name="T17" fmla="*/ 2147483647 h 21570"/>
              <a:gd name="T18" fmla="*/ 2147483647 w 21595"/>
              <a:gd name="T19" fmla="*/ 2147483647 h 21570"/>
              <a:gd name="T20" fmla="*/ 2147483647 w 21595"/>
              <a:gd name="T21" fmla="*/ 2147483647 h 21570"/>
              <a:gd name="T22" fmla="*/ 2147483647 w 21595"/>
              <a:gd name="T23" fmla="*/ 2147483647 h 21570"/>
              <a:gd name="T24" fmla="*/ 2147483647 w 21595"/>
              <a:gd name="T25" fmla="*/ 2147483647 h 21570"/>
              <a:gd name="T26" fmla="*/ 2147483647 w 21595"/>
              <a:gd name="T27" fmla="*/ 2147483647 h 21570"/>
              <a:gd name="T28" fmla="*/ 2147483647 w 21595"/>
              <a:gd name="T29" fmla="*/ 2147483647 h 21570"/>
              <a:gd name="T30" fmla="*/ 2147483647 w 21595"/>
              <a:gd name="T31" fmla="*/ 2147483647 h 21570"/>
              <a:gd name="T32" fmla="*/ 2147483647 w 21595"/>
              <a:gd name="T33" fmla="*/ 2147483647 h 21570"/>
              <a:gd name="T34" fmla="*/ 2147483647 w 21595"/>
              <a:gd name="T35" fmla="*/ 2147483647 h 21570"/>
              <a:gd name="T36" fmla="*/ 2147483647 w 21595"/>
              <a:gd name="T37" fmla="*/ 2147483647 h 21570"/>
              <a:gd name="T38" fmla="*/ 2147483647 w 21595"/>
              <a:gd name="T39" fmla="*/ 2147483647 h 21570"/>
              <a:gd name="T40" fmla="*/ 2147483647 w 21595"/>
              <a:gd name="T41" fmla="*/ 2147483647 h 21570"/>
              <a:gd name="T42" fmla="*/ 2147483647 w 21595"/>
              <a:gd name="T43" fmla="*/ 2147483647 h 21570"/>
              <a:gd name="T44" fmla="*/ 2147483647 w 21595"/>
              <a:gd name="T45" fmla="*/ 2147483647 h 21570"/>
              <a:gd name="T46" fmla="*/ 2147483647 w 21595"/>
              <a:gd name="T47" fmla="*/ 2147483647 h 21570"/>
              <a:gd name="T48" fmla="*/ 2147483647 w 21595"/>
              <a:gd name="T49" fmla="*/ 2147483647 h 21570"/>
              <a:gd name="T50" fmla="*/ 2147483647 w 21595"/>
              <a:gd name="T51" fmla="*/ 2147483647 h 21570"/>
              <a:gd name="T52" fmla="*/ 2147483647 w 21595"/>
              <a:gd name="T53" fmla="*/ 2147483647 h 21570"/>
              <a:gd name="T54" fmla="*/ 2147483647 w 21595"/>
              <a:gd name="T55" fmla="*/ 2147483647 h 21570"/>
              <a:gd name="T56" fmla="*/ 2147483647 w 21595"/>
              <a:gd name="T57" fmla="*/ 2147483647 h 21570"/>
              <a:gd name="T58" fmla="*/ 2147483647 w 21595"/>
              <a:gd name="T59" fmla="*/ 2147483647 h 21570"/>
              <a:gd name="T60" fmla="*/ 2147483647 w 21595"/>
              <a:gd name="T61" fmla="*/ 2147483647 h 21570"/>
              <a:gd name="T62" fmla="*/ 2147483647 w 21595"/>
              <a:gd name="T63" fmla="*/ 2147483647 h 21570"/>
              <a:gd name="T64" fmla="*/ 2147483647 w 21595"/>
              <a:gd name="T65" fmla="*/ 2147483647 h 21570"/>
              <a:gd name="T66" fmla="*/ 2147483647 w 21595"/>
              <a:gd name="T67" fmla="*/ 2147483647 h 21570"/>
              <a:gd name="T68" fmla="*/ 2147483647 w 21595"/>
              <a:gd name="T69" fmla="*/ 2147483647 h 21570"/>
              <a:gd name="T70" fmla="*/ 2147483647 w 21595"/>
              <a:gd name="T71" fmla="*/ 2147483647 h 21570"/>
              <a:gd name="T72" fmla="*/ 2147483647 w 21595"/>
              <a:gd name="T73" fmla="*/ 2147483647 h 21570"/>
              <a:gd name="T74" fmla="*/ 2147483647 w 21595"/>
              <a:gd name="T75" fmla="*/ 2147483647 h 21570"/>
              <a:gd name="T76" fmla="*/ 2147483647 w 21595"/>
              <a:gd name="T77" fmla="*/ 2147483647 h 21570"/>
              <a:gd name="T78" fmla="*/ 2147483647 w 21595"/>
              <a:gd name="T79" fmla="*/ 2147483647 h 21570"/>
              <a:gd name="T80" fmla="*/ 2147483647 w 21595"/>
              <a:gd name="T81" fmla="*/ 2147483647 h 21570"/>
              <a:gd name="T82" fmla="*/ 2147483647 w 21595"/>
              <a:gd name="T83" fmla="*/ 2147483647 h 21570"/>
              <a:gd name="T84" fmla="*/ 2147483647 w 21595"/>
              <a:gd name="T85" fmla="*/ 2147483647 h 21570"/>
              <a:gd name="T86" fmla="*/ 2147483647 w 21595"/>
              <a:gd name="T87" fmla="*/ 2147483647 h 21570"/>
              <a:gd name="T88" fmla="*/ 2147483647 w 21595"/>
              <a:gd name="T89" fmla="*/ 2147483647 h 21570"/>
              <a:gd name="T90" fmla="*/ 2147483647 w 21595"/>
              <a:gd name="T91" fmla="*/ 2147483647 h 21570"/>
              <a:gd name="T92" fmla="*/ 2147483647 w 21595"/>
              <a:gd name="T93" fmla="*/ 2147483647 h 21570"/>
              <a:gd name="T94" fmla="*/ 2147483647 w 21595"/>
              <a:gd name="T95" fmla="*/ 2147483647 h 21570"/>
              <a:gd name="T96" fmla="*/ 2147483647 w 21595"/>
              <a:gd name="T97" fmla="*/ 2147483647 h 21570"/>
              <a:gd name="T98" fmla="*/ 2147483647 w 21595"/>
              <a:gd name="T99" fmla="*/ 2147483647 h 21570"/>
              <a:gd name="T100" fmla="*/ 2147483647 w 21595"/>
              <a:gd name="T101" fmla="*/ 2147483647 h 21570"/>
              <a:gd name="T102" fmla="*/ 2147483647 w 21595"/>
              <a:gd name="T103" fmla="*/ 2147483647 h 21570"/>
              <a:gd name="T104" fmla="*/ 2147483647 w 21595"/>
              <a:gd name="T105" fmla="*/ 2147483647 h 21570"/>
              <a:gd name="T106" fmla="*/ 2147483647 w 21595"/>
              <a:gd name="T107" fmla="*/ 2147483647 h 21570"/>
              <a:gd name="T108" fmla="*/ 2147483647 w 21595"/>
              <a:gd name="T109" fmla="*/ 2147483647 h 21570"/>
              <a:gd name="T110" fmla="*/ 2147483647 w 21595"/>
              <a:gd name="T111" fmla="*/ 2147483647 h 215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595" h="21570">
                <a:moveTo>
                  <a:pt x="21515" y="10801"/>
                </a:moveTo>
                <a:lnTo>
                  <a:pt x="21595" y="10761"/>
                </a:lnTo>
                <a:cubicBezTo>
                  <a:pt x="21599" y="10728"/>
                  <a:pt x="21508" y="10668"/>
                  <a:pt x="21503" y="10634"/>
                </a:cubicBezTo>
                <a:cubicBezTo>
                  <a:pt x="21495" y="10587"/>
                  <a:pt x="21561" y="10504"/>
                  <a:pt x="21545" y="10461"/>
                </a:cubicBezTo>
                <a:cubicBezTo>
                  <a:pt x="21538" y="10442"/>
                  <a:pt x="21447" y="10451"/>
                  <a:pt x="21433" y="10437"/>
                </a:cubicBezTo>
                <a:cubicBezTo>
                  <a:pt x="21407" y="10410"/>
                  <a:pt x="21417" y="10337"/>
                  <a:pt x="21395" y="10305"/>
                </a:cubicBezTo>
                <a:cubicBezTo>
                  <a:pt x="21378" y="10279"/>
                  <a:pt x="21284" y="10244"/>
                  <a:pt x="21279" y="10214"/>
                </a:cubicBezTo>
                <a:cubicBezTo>
                  <a:pt x="21272" y="10175"/>
                  <a:pt x="21329" y="10147"/>
                  <a:pt x="21326" y="10108"/>
                </a:cubicBezTo>
                <a:cubicBezTo>
                  <a:pt x="21322" y="10043"/>
                  <a:pt x="21151" y="9956"/>
                  <a:pt x="21145" y="9886"/>
                </a:cubicBezTo>
                <a:cubicBezTo>
                  <a:pt x="21144" y="9872"/>
                  <a:pt x="21168" y="9866"/>
                  <a:pt x="21170" y="9850"/>
                </a:cubicBezTo>
                <a:cubicBezTo>
                  <a:pt x="21173" y="9832"/>
                  <a:pt x="21168" y="9810"/>
                  <a:pt x="21157" y="9795"/>
                </a:cubicBezTo>
                <a:cubicBezTo>
                  <a:pt x="21122" y="9745"/>
                  <a:pt x="21017" y="9738"/>
                  <a:pt x="20992" y="9663"/>
                </a:cubicBezTo>
                <a:cubicBezTo>
                  <a:pt x="20974" y="9605"/>
                  <a:pt x="21015" y="9519"/>
                  <a:pt x="21005" y="9458"/>
                </a:cubicBezTo>
                <a:cubicBezTo>
                  <a:pt x="20987" y="9335"/>
                  <a:pt x="20926" y="9193"/>
                  <a:pt x="20844" y="9099"/>
                </a:cubicBezTo>
                <a:cubicBezTo>
                  <a:pt x="20781" y="9027"/>
                  <a:pt x="20626" y="8967"/>
                  <a:pt x="20583" y="8883"/>
                </a:cubicBezTo>
                <a:cubicBezTo>
                  <a:pt x="20540" y="8800"/>
                  <a:pt x="20550" y="8396"/>
                  <a:pt x="20542" y="8278"/>
                </a:cubicBezTo>
                <a:cubicBezTo>
                  <a:pt x="20510" y="7793"/>
                  <a:pt x="20477" y="7309"/>
                  <a:pt x="20444" y="6824"/>
                </a:cubicBezTo>
                <a:cubicBezTo>
                  <a:pt x="20430" y="6614"/>
                  <a:pt x="20434" y="5890"/>
                  <a:pt x="20371" y="5741"/>
                </a:cubicBezTo>
                <a:cubicBezTo>
                  <a:pt x="20340" y="5666"/>
                  <a:pt x="20111" y="5737"/>
                  <a:pt x="20077" y="5731"/>
                </a:cubicBezTo>
                <a:cubicBezTo>
                  <a:pt x="19882" y="5697"/>
                  <a:pt x="20048" y="5714"/>
                  <a:pt x="19947" y="5775"/>
                </a:cubicBezTo>
                <a:cubicBezTo>
                  <a:pt x="19926" y="5788"/>
                  <a:pt x="19815" y="5802"/>
                  <a:pt x="19812" y="5752"/>
                </a:cubicBezTo>
                <a:cubicBezTo>
                  <a:pt x="19811" y="5737"/>
                  <a:pt x="19846" y="5726"/>
                  <a:pt x="19836" y="5716"/>
                </a:cubicBezTo>
                <a:cubicBezTo>
                  <a:pt x="19827" y="5706"/>
                  <a:pt x="19752" y="5716"/>
                  <a:pt x="19728" y="5690"/>
                </a:cubicBezTo>
                <a:cubicBezTo>
                  <a:pt x="19704" y="5663"/>
                  <a:pt x="19695" y="5622"/>
                  <a:pt x="19669" y="5592"/>
                </a:cubicBezTo>
                <a:cubicBezTo>
                  <a:pt x="19669" y="5592"/>
                  <a:pt x="19556" y="5564"/>
                  <a:pt x="19505" y="5536"/>
                </a:cubicBezTo>
                <a:cubicBezTo>
                  <a:pt x="19487" y="5526"/>
                  <a:pt x="19475" y="5573"/>
                  <a:pt x="19454" y="5574"/>
                </a:cubicBezTo>
                <a:cubicBezTo>
                  <a:pt x="19420" y="5577"/>
                  <a:pt x="19320" y="5538"/>
                  <a:pt x="19291" y="5518"/>
                </a:cubicBezTo>
                <a:cubicBezTo>
                  <a:pt x="19177" y="5443"/>
                  <a:pt x="19105" y="5471"/>
                  <a:pt x="19046" y="5434"/>
                </a:cubicBezTo>
                <a:cubicBezTo>
                  <a:pt x="19010" y="5410"/>
                  <a:pt x="18998" y="5322"/>
                  <a:pt x="18959" y="5303"/>
                </a:cubicBezTo>
                <a:cubicBezTo>
                  <a:pt x="18943" y="5296"/>
                  <a:pt x="18922" y="5316"/>
                  <a:pt x="18906" y="5307"/>
                </a:cubicBezTo>
                <a:cubicBezTo>
                  <a:pt x="18874" y="5290"/>
                  <a:pt x="18882" y="5218"/>
                  <a:pt x="18847" y="5209"/>
                </a:cubicBezTo>
                <a:cubicBezTo>
                  <a:pt x="18822" y="5203"/>
                  <a:pt x="18821" y="5260"/>
                  <a:pt x="18768" y="5215"/>
                </a:cubicBezTo>
                <a:cubicBezTo>
                  <a:pt x="18741" y="5192"/>
                  <a:pt x="18714" y="5132"/>
                  <a:pt x="18683" y="5118"/>
                </a:cubicBezTo>
                <a:cubicBezTo>
                  <a:pt x="18683" y="5118"/>
                  <a:pt x="18604" y="5124"/>
                  <a:pt x="18604" y="5124"/>
                </a:cubicBezTo>
                <a:cubicBezTo>
                  <a:pt x="18557" y="5098"/>
                  <a:pt x="18533" y="4996"/>
                  <a:pt x="18440" y="5032"/>
                </a:cubicBezTo>
                <a:cubicBezTo>
                  <a:pt x="18398" y="5049"/>
                  <a:pt x="18439" y="5168"/>
                  <a:pt x="18394" y="5171"/>
                </a:cubicBezTo>
                <a:cubicBezTo>
                  <a:pt x="18381" y="5172"/>
                  <a:pt x="18379" y="5138"/>
                  <a:pt x="18366" y="5139"/>
                </a:cubicBezTo>
                <a:cubicBezTo>
                  <a:pt x="18356" y="5140"/>
                  <a:pt x="18374" y="5164"/>
                  <a:pt x="18368" y="5173"/>
                </a:cubicBezTo>
                <a:cubicBezTo>
                  <a:pt x="18343" y="5209"/>
                  <a:pt x="18302" y="5228"/>
                  <a:pt x="18266" y="5248"/>
                </a:cubicBezTo>
                <a:cubicBezTo>
                  <a:pt x="18231" y="5266"/>
                  <a:pt x="18063" y="5277"/>
                  <a:pt x="18027" y="5263"/>
                </a:cubicBezTo>
                <a:cubicBezTo>
                  <a:pt x="17973" y="5242"/>
                  <a:pt x="17927" y="5098"/>
                  <a:pt x="17860" y="5103"/>
                </a:cubicBezTo>
                <a:cubicBezTo>
                  <a:pt x="17847" y="5104"/>
                  <a:pt x="17742" y="5212"/>
                  <a:pt x="17640" y="5218"/>
                </a:cubicBezTo>
                <a:cubicBezTo>
                  <a:pt x="17627" y="5219"/>
                  <a:pt x="17610" y="5210"/>
                  <a:pt x="17601" y="5220"/>
                </a:cubicBezTo>
                <a:cubicBezTo>
                  <a:pt x="17601" y="5221"/>
                  <a:pt x="17579" y="5323"/>
                  <a:pt x="17579" y="5323"/>
                </a:cubicBezTo>
                <a:cubicBezTo>
                  <a:pt x="17546" y="5355"/>
                  <a:pt x="17360" y="5234"/>
                  <a:pt x="17336" y="5235"/>
                </a:cubicBezTo>
                <a:cubicBezTo>
                  <a:pt x="17320" y="5236"/>
                  <a:pt x="17244" y="5333"/>
                  <a:pt x="17208" y="5345"/>
                </a:cubicBezTo>
                <a:cubicBezTo>
                  <a:pt x="17151" y="5363"/>
                  <a:pt x="17047" y="5353"/>
                  <a:pt x="16998" y="5390"/>
                </a:cubicBezTo>
                <a:cubicBezTo>
                  <a:pt x="16962" y="5417"/>
                  <a:pt x="16961" y="5504"/>
                  <a:pt x="16924" y="5530"/>
                </a:cubicBezTo>
                <a:cubicBezTo>
                  <a:pt x="16895" y="5551"/>
                  <a:pt x="16818" y="5512"/>
                  <a:pt x="16792" y="5536"/>
                </a:cubicBezTo>
                <a:cubicBezTo>
                  <a:pt x="16769" y="5559"/>
                  <a:pt x="16768" y="5641"/>
                  <a:pt x="16745" y="5675"/>
                </a:cubicBezTo>
                <a:cubicBezTo>
                  <a:pt x="16719" y="5711"/>
                  <a:pt x="16617" y="5518"/>
                  <a:pt x="16605" y="5512"/>
                </a:cubicBezTo>
                <a:cubicBezTo>
                  <a:pt x="16589" y="5504"/>
                  <a:pt x="16570" y="5514"/>
                  <a:pt x="16552" y="5515"/>
                </a:cubicBezTo>
                <a:cubicBezTo>
                  <a:pt x="16552" y="5515"/>
                  <a:pt x="16446" y="5520"/>
                  <a:pt x="16446" y="5520"/>
                </a:cubicBezTo>
                <a:lnTo>
                  <a:pt x="16417" y="5453"/>
                </a:lnTo>
                <a:cubicBezTo>
                  <a:pt x="16385" y="5425"/>
                  <a:pt x="16306" y="5427"/>
                  <a:pt x="16281" y="5392"/>
                </a:cubicBezTo>
                <a:cubicBezTo>
                  <a:pt x="16263" y="5365"/>
                  <a:pt x="16298" y="5279"/>
                  <a:pt x="16276" y="5255"/>
                </a:cubicBezTo>
                <a:cubicBezTo>
                  <a:pt x="16196" y="5172"/>
                  <a:pt x="16172" y="5377"/>
                  <a:pt x="16149" y="5398"/>
                </a:cubicBezTo>
                <a:cubicBezTo>
                  <a:pt x="16125" y="5419"/>
                  <a:pt x="15893" y="5383"/>
                  <a:pt x="15883" y="5375"/>
                </a:cubicBezTo>
                <a:cubicBezTo>
                  <a:pt x="15833" y="5339"/>
                  <a:pt x="15862" y="5172"/>
                  <a:pt x="15770" y="5176"/>
                </a:cubicBezTo>
                <a:cubicBezTo>
                  <a:pt x="15608" y="5183"/>
                  <a:pt x="15709" y="5327"/>
                  <a:pt x="15619" y="5420"/>
                </a:cubicBezTo>
                <a:cubicBezTo>
                  <a:pt x="15606" y="5434"/>
                  <a:pt x="15519" y="5409"/>
                  <a:pt x="15513" y="5425"/>
                </a:cubicBezTo>
                <a:lnTo>
                  <a:pt x="15568" y="5490"/>
                </a:lnTo>
                <a:cubicBezTo>
                  <a:pt x="15568" y="5491"/>
                  <a:pt x="15466" y="5678"/>
                  <a:pt x="15443" y="5699"/>
                </a:cubicBezTo>
                <a:cubicBezTo>
                  <a:pt x="15427" y="5714"/>
                  <a:pt x="15408" y="5673"/>
                  <a:pt x="15392" y="5659"/>
                </a:cubicBezTo>
                <a:cubicBezTo>
                  <a:pt x="15299" y="5586"/>
                  <a:pt x="15383" y="5328"/>
                  <a:pt x="15298" y="5331"/>
                </a:cubicBezTo>
                <a:cubicBezTo>
                  <a:pt x="15272" y="5332"/>
                  <a:pt x="15248" y="5435"/>
                  <a:pt x="15222" y="5436"/>
                </a:cubicBezTo>
                <a:cubicBezTo>
                  <a:pt x="15188" y="5437"/>
                  <a:pt x="15173" y="5362"/>
                  <a:pt x="15140" y="5371"/>
                </a:cubicBezTo>
                <a:cubicBezTo>
                  <a:pt x="15085" y="5388"/>
                  <a:pt x="15072" y="5546"/>
                  <a:pt x="14959" y="5514"/>
                </a:cubicBezTo>
                <a:cubicBezTo>
                  <a:pt x="14897" y="5496"/>
                  <a:pt x="14938" y="5375"/>
                  <a:pt x="14901" y="5346"/>
                </a:cubicBezTo>
                <a:cubicBezTo>
                  <a:pt x="14888" y="5336"/>
                  <a:pt x="14870" y="5347"/>
                  <a:pt x="14854" y="5347"/>
                </a:cubicBezTo>
                <a:cubicBezTo>
                  <a:pt x="14824" y="5348"/>
                  <a:pt x="14793" y="5350"/>
                  <a:pt x="14762" y="5351"/>
                </a:cubicBezTo>
                <a:cubicBezTo>
                  <a:pt x="14747" y="5351"/>
                  <a:pt x="14727" y="5363"/>
                  <a:pt x="14715" y="5352"/>
                </a:cubicBezTo>
                <a:cubicBezTo>
                  <a:pt x="14647" y="5289"/>
                  <a:pt x="14840" y="5253"/>
                  <a:pt x="14605" y="5186"/>
                </a:cubicBezTo>
                <a:cubicBezTo>
                  <a:pt x="14486" y="5152"/>
                  <a:pt x="14379" y="5552"/>
                  <a:pt x="14134" y="5404"/>
                </a:cubicBezTo>
                <a:cubicBezTo>
                  <a:pt x="14056" y="5356"/>
                  <a:pt x="14164" y="5255"/>
                  <a:pt x="14129" y="5200"/>
                </a:cubicBezTo>
                <a:cubicBezTo>
                  <a:pt x="14098" y="5150"/>
                  <a:pt x="13958" y="5179"/>
                  <a:pt x="13916" y="5138"/>
                </a:cubicBezTo>
                <a:cubicBezTo>
                  <a:pt x="13847" y="5070"/>
                  <a:pt x="13954" y="4916"/>
                  <a:pt x="13884" y="4866"/>
                </a:cubicBezTo>
                <a:cubicBezTo>
                  <a:pt x="13879" y="4863"/>
                  <a:pt x="13517" y="4901"/>
                  <a:pt x="13489" y="4910"/>
                </a:cubicBezTo>
                <a:cubicBezTo>
                  <a:pt x="13416" y="4932"/>
                  <a:pt x="13414" y="5013"/>
                  <a:pt x="13306" y="5050"/>
                </a:cubicBezTo>
                <a:cubicBezTo>
                  <a:pt x="13221" y="5080"/>
                  <a:pt x="13156" y="4902"/>
                  <a:pt x="13092" y="4884"/>
                </a:cubicBezTo>
                <a:cubicBezTo>
                  <a:pt x="13030" y="4867"/>
                  <a:pt x="12945" y="4926"/>
                  <a:pt x="12881" y="4922"/>
                </a:cubicBezTo>
                <a:cubicBezTo>
                  <a:pt x="12745" y="4913"/>
                  <a:pt x="12629" y="4769"/>
                  <a:pt x="12510" y="4758"/>
                </a:cubicBezTo>
                <a:cubicBezTo>
                  <a:pt x="12413" y="4749"/>
                  <a:pt x="12272" y="4826"/>
                  <a:pt x="12167" y="4762"/>
                </a:cubicBezTo>
                <a:cubicBezTo>
                  <a:pt x="12104" y="4724"/>
                  <a:pt x="12162" y="4577"/>
                  <a:pt x="12139" y="4525"/>
                </a:cubicBezTo>
                <a:cubicBezTo>
                  <a:pt x="12094" y="4424"/>
                  <a:pt x="11986" y="4417"/>
                  <a:pt x="11927" y="4357"/>
                </a:cubicBezTo>
                <a:cubicBezTo>
                  <a:pt x="11903" y="4332"/>
                  <a:pt x="11925" y="4276"/>
                  <a:pt x="11900" y="4255"/>
                </a:cubicBezTo>
                <a:cubicBezTo>
                  <a:pt x="11853" y="4215"/>
                  <a:pt x="11833" y="4468"/>
                  <a:pt x="11769" y="4459"/>
                </a:cubicBezTo>
                <a:cubicBezTo>
                  <a:pt x="11721" y="4454"/>
                  <a:pt x="11659" y="4353"/>
                  <a:pt x="11611" y="4359"/>
                </a:cubicBezTo>
                <a:cubicBezTo>
                  <a:pt x="11578" y="4363"/>
                  <a:pt x="11564" y="4414"/>
                  <a:pt x="11533" y="4427"/>
                </a:cubicBezTo>
                <a:cubicBezTo>
                  <a:pt x="11345" y="4510"/>
                  <a:pt x="11190" y="4133"/>
                  <a:pt x="11059" y="4055"/>
                </a:cubicBezTo>
                <a:cubicBezTo>
                  <a:pt x="11023" y="4033"/>
                  <a:pt x="10898" y="4055"/>
                  <a:pt x="10875" y="4021"/>
                </a:cubicBezTo>
                <a:cubicBezTo>
                  <a:pt x="10864" y="4004"/>
                  <a:pt x="10875" y="3980"/>
                  <a:pt x="10875" y="3961"/>
                </a:cubicBezTo>
                <a:cubicBezTo>
                  <a:pt x="10875" y="3946"/>
                  <a:pt x="10875" y="3930"/>
                  <a:pt x="10875" y="3915"/>
                </a:cubicBezTo>
                <a:cubicBezTo>
                  <a:pt x="10875" y="3695"/>
                  <a:pt x="10875" y="3474"/>
                  <a:pt x="10875" y="3254"/>
                </a:cubicBezTo>
                <a:cubicBezTo>
                  <a:pt x="10875" y="2510"/>
                  <a:pt x="10875" y="1767"/>
                  <a:pt x="10875" y="1024"/>
                </a:cubicBezTo>
                <a:cubicBezTo>
                  <a:pt x="10875" y="782"/>
                  <a:pt x="10875" y="541"/>
                  <a:pt x="10875" y="300"/>
                </a:cubicBezTo>
                <a:cubicBezTo>
                  <a:pt x="10875" y="243"/>
                  <a:pt x="10875" y="186"/>
                  <a:pt x="10875" y="129"/>
                </a:cubicBezTo>
                <a:cubicBezTo>
                  <a:pt x="10875" y="118"/>
                  <a:pt x="10884" y="101"/>
                  <a:pt x="10875" y="95"/>
                </a:cubicBezTo>
                <a:cubicBezTo>
                  <a:pt x="10859" y="85"/>
                  <a:pt x="10838" y="95"/>
                  <a:pt x="10819" y="95"/>
                </a:cubicBezTo>
                <a:cubicBezTo>
                  <a:pt x="10801" y="95"/>
                  <a:pt x="10783" y="95"/>
                  <a:pt x="10764" y="95"/>
                </a:cubicBezTo>
                <a:cubicBezTo>
                  <a:pt x="10690" y="95"/>
                  <a:pt x="10616" y="95"/>
                  <a:pt x="10542" y="94"/>
                </a:cubicBezTo>
                <a:cubicBezTo>
                  <a:pt x="10229" y="94"/>
                  <a:pt x="9915" y="92"/>
                  <a:pt x="9600" y="88"/>
                </a:cubicBezTo>
                <a:cubicBezTo>
                  <a:pt x="8496" y="75"/>
                  <a:pt x="7392" y="46"/>
                  <a:pt x="6288" y="0"/>
                </a:cubicBezTo>
                <a:cubicBezTo>
                  <a:pt x="6201" y="-3"/>
                  <a:pt x="6224" y="379"/>
                  <a:pt x="6220" y="487"/>
                </a:cubicBezTo>
                <a:cubicBezTo>
                  <a:pt x="6201" y="1036"/>
                  <a:pt x="6183" y="1584"/>
                  <a:pt x="6164" y="2133"/>
                </a:cubicBezTo>
                <a:cubicBezTo>
                  <a:pt x="6083" y="4482"/>
                  <a:pt x="5950" y="6826"/>
                  <a:pt x="5868" y="9175"/>
                </a:cubicBezTo>
                <a:cubicBezTo>
                  <a:pt x="5868" y="9175"/>
                  <a:pt x="5609" y="9164"/>
                  <a:pt x="5533" y="9160"/>
                </a:cubicBezTo>
                <a:cubicBezTo>
                  <a:pt x="5198" y="9145"/>
                  <a:pt x="4863" y="9129"/>
                  <a:pt x="4528" y="9111"/>
                </a:cubicBezTo>
                <a:cubicBezTo>
                  <a:pt x="3383" y="9050"/>
                  <a:pt x="2239" y="8972"/>
                  <a:pt x="1096" y="8878"/>
                </a:cubicBezTo>
                <a:cubicBezTo>
                  <a:pt x="822" y="8855"/>
                  <a:pt x="548" y="8832"/>
                  <a:pt x="274" y="8807"/>
                </a:cubicBezTo>
                <a:cubicBezTo>
                  <a:pt x="239" y="8804"/>
                  <a:pt x="19" y="8759"/>
                  <a:pt x="0" y="8783"/>
                </a:cubicBezTo>
                <a:cubicBezTo>
                  <a:pt x="-1" y="8784"/>
                  <a:pt x="45" y="9064"/>
                  <a:pt x="84" y="9129"/>
                </a:cubicBezTo>
                <a:cubicBezTo>
                  <a:pt x="108" y="9170"/>
                  <a:pt x="177" y="9212"/>
                  <a:pt x="212" y="9242"/>
                </a:cubicBezTo>
                <a:cubicBezTo>
                  <a:pt x="538" y="9370"/>
                  <a:pt x="490" y="9667"/>
                  <a:pt x="659" y="9891"/>
                </a:cubicBezTo>
                <a:cubicBezTo>
                  <a:pt x="795" y="10071"/>
                  <a:pt x="1053" y="10150"/>
                  <a:pt x="1209" y="10309"/>
                </a:cubicBezTo>
                <a:cubicBezTo>
                  <a:pt x="1505" y="10609"/>
                  <a:pt x="1696" y="10998"/>
                  <a:pt x="2013" y="11283"/>
                </a:cubicBezTo>
                <a:cubicBezTo>
                  <a:pt x="2118" y="11377"/>
                  <a:pt x="2249" y="11420"/>
                  <a:pt x="2351" y="11510"/>
                </a:cubicBezTo>
                <a:cubicBezTo>
                  <a:pt x="2480" y="11623"/>
                  <a:pt x="2688" y="11883"/>
                  <a:pt x="2765" y="12044"/>
                </a:cubicBezTo>
                <a:cubicBezTo>
                  <a:pt x="2808" y="12134"/>
                  <a:pt x="2795" y="12258"/>
                  <a:pt x="2832" y="12352"/>
                </a:cubicBezTo>
                <a:cubicBezTo>
                  <a:pt x="2880" y="12471"/>
                  <a:pt x="3007" y="12577"/>
                  <a:pt x="3037" y="12702"/>
                </a:cubicBezTo>
                <a:cubicBezTo>
                  <a:pt x="3071" y="12846"/>
                  <a:pt x="2983" y="13025"/>
                  <a:pt x="3012" y="13171"/>
                </a:cubicBezTo>
                <a:cubicBezTo>
                  <a:pt x="3039" y="13310"/>
                  <a:pt x="3281" y="13823"/>
                  <a:pt x="3366" y="13933"/>
                </a:cubicBezTo>
                <a:cubicBezTo>
                  <a:pt x="3548" y="14167"/>
                  <a:pt x="4222" y="14591"/>
                  <a:pt x="4487" y="14734"/>
                </a:cubicBezTo>
                <a:cubicBezTo>
                  <a:pt x="4600" y="14795"/>
                  <a:pt x="4744" y="14821"/>
                  <a:pt x="4849" y="14887"/>
                </a:cubicBezTo>
                <a:cubicBezTo>
                  <a:pt x="4943" y="14945"/>
                  <a:pt x="5000" y="15076"/>
                  <a:pt x="5094" y="15133"/>
                </a:cubicBezTo>
                <a:cubicBezTo>
                  <a:pt x="5152" y="15167"/>
                  <a:pt x="5538" y="15271"/>
                  <a:pt x="5574" y="15221"/>
                </a:cubicBezTo>
                <a:cubicBezTo>
                  <a:pt x="5604" y="15178"/>
                  <a:pt x="5601" y="15094"/>
                  <a:pt x="5636" y="15056"/>
                </a:cubicBezTo>
                <a:cubicBezTo>
                  <a:pt x="5657" y="15034"/>
                  <a:pt x="5856" y="14897"/>
                  <a:pt x="5917" y="14839"/>
                </a:cubicBezTo>
                <a:cubicBezTo>
                  <a:pt x="5942" y="14815"/>
                  <a:pt x="5999" y="14837"/>
                  <a:pt x="6013" y="14803"/>
                </a:cubicBezTo>
                <a:cubicBezTo>
                  <a:pt x="6038" y="14741"/>
                  <a:pt x="5970" y="14634"/>
                  <a:pt x="5992" y="14568"/>
                </a:cubicBezTo>
                <a:cubicBezTo>
                  <a:pt x="6008" y="14518"/>
                  <a:pt x="6084" y="14485"/>
                  <a:pt x="6109" y="14438"/>
                </a:cubicBezTo>
                <a:cubicBezTo>
                  <a:pt x="6199" y="14268"/>
                  <a:pt x="6196" y="13860"/>
                  <a:pt x="6384" y="13744"/>
                </a:cubicBezTo>
                <a:cubicBezTo>
                  <a:pt x="6507" y="13669"/>
                  <a:pt x="6739" y="13805"/>
                  <a:pt x="6862" y="13728"/>
                </a:cubicBezTo>
                <a:cubicBezTo>
                  <a:pt x="6917" y="13693"/>
                  <a:pt x="6922" y="13521"/>
                  <a:pt x="6980" y="13496"/>
                </a:cubicBezTo>
                <a:cubicBezTo>
                  <a:pt x="7044" y="13469"/>
                  <a:pt x="7627" y="13650"/>
                  <a:pt x="7735" y="13674"/>
                </a:cubicBezTo>
                <a:cubicBezTo>
                  <a:pt x="7851" y="13701"/>
                  <a:pt x="8095" y="13797"/>
                  <a:pt x="8209" y="13764"/>
                </a:cubicBezTo>
                <a:cubicBezTo>
                  <a:pt x="8220" y="13761"/>
                  <a:pt x="8287" y="13661"/>
                  <a:pt x="8294" y="13665"/>
                </a:cubicBezTo>
                <a:cubicBezTo>
                  <a:pt x="8295" y="13665"/>
                  <a:pt x="8293" y="13766"/>
                  <a:pt x="8293" y="13766"/>
                </a:cubicBezTo>
                <a:cubicBezTo>
                  <a:pt x="8307" y="13779"/>
                  <a:pt x="8330" y="13767"/>
                  <a:pt x="8349" y="13767"/>
                </a:cubicBezTo>
                <a:cubicBezTo>
                  <a:pt x="8387" y="13768"/>
                  <a:pt x="8424" y="13769"/>
                  <a:pt x="8461" y="13769"/>
                </a:cubicBezTo>
                <a:cubicBezTo>
                  <a:pt x="8480" y="13770"/>
                  <a:pt x="8502" y="13760"/>
                  <a:pt x="8517" y="13771"/>
                </a:cubicBezTo>
                <a:cubicBezTo>
                  <a:pt x="8553" y="13795"/>
                  <a:pt x="8648" y="14021"/>
                  <a:pt x="8681" y="14092"/>
                </a:cubicBezTo>
                <a:cubicBezTo>
                  <a:pt x="8720" y="14177"/>
                  <a:pt x="8754" y="14063"/>
                  <a:pt x="8794" y="14077"/>
                </a:cubicBezTo>
                <a:cubicBezTo>
                  <a:pt x="8855" y="14100"/>
                  <a:pt x="8910" y="14266"/>
                  <a:pt x="8959" y="14315"/>
                </a:cubicBezTo>
                <a:cubicBezTo>
                  <a:pt x="9003" y="14357"/>
                  <a:pt x="9092" y="14368"/>
                  <a:pt x="9127" y="14418"/>
                </a:cubicBezTo>
                <a:cubicBezTo>
                  <a:pt x="9151" y="14450"/>
                  <a:pt x="9132" y="14519"/>
                  <a:pt x="9154" y="14552"/>
                </a:cubicBezTo>
                <a:cubicBezTo>
                  <a:pt x="9244" y="14688"/>
                  <a:pt x="9456" y="14724"/>
                  <a:pt x="9546" y="14859"/>
                </a:cubicBezTo>
                <a:cubicBezTo>
                  <a:pt x="9569" y="14892"/>
                  <a:pt x="9550" y="14961"/>
                  <a:pt x="9573" y="14993"/>
                </a:cubicBezTo>
                <a:cubicBezTo>
                  <a:pt x="9611" y="15044"/>
                  <a:pt x="9706" y="15044"/>
                  <a:pt x="9742" y="15095"/>
                </a:cubicBezTo>
                <a:cubicBezTo>
                  <a:pt x="9842" y="15234"/>
                  <a:pt x="9841" y="15503"/>
                  <a:pt x="9909" y="15665"/>
                </a:cubicBezTo>
                <a:cubicBezTo>
                  <a:pt x="9966" y="15803"/>
                  <a:pt x="10053" y="15977"/>
                  <a:pt x="10134" y="16102"/>
                </a:cubicBezTo>
                <a:cubicBezTo>
                  <a:pt x="10176" y="16166"/>
                  <a:pt x="10279" y="16229"/>
                  <a:pt x="10304" y="16303"/>
                </a:cubicBezTo>
                <a:cubicBezTo>
                  <a:pt x="10310" y="16321"/>
                  <a:pt x="10304" y="16341"/>
                  <a:pt x="10304" y="16361"/>
                </a:cubicBezTo>
                <a:cubicBezTo>
                  <a:pt x="10304" y="16400"/>
                  <a:pt x="10304" y="16439"/>
                  <a:pt x="10303" y="16478"/>
                </a:cubicBezTo>
                <a:cubicBezTo>
                  <a:pt x="10303" y="16497"/>
                  <a:pt x="10298" y="16518"/>
                  <a:pt x="10303" y="16536"/>
                </a:cubicBezTo>
                <a:cubicBezTo>
                  <a:pt x="10386" y="16843"/>
                  <a:pt x="10702" y="16964"/>
                  <a:pt x="10846" y="17205"/>
                </a:cubicBezTo>
                <a:cubicBezTo>
                  <a:pt x="10868" y="17241"/>
                  <a:pt x="10854" y="17302"/>
                  <a:pt x="10875" y="17338"/>
                </a:cubicBezTo>
                <a:cubicBezTo>
                  <a:pt x="10923" y="17419"/>
                  <a:pt x="11025" y="17461"/>
                  <a:pt x="11076" y="17538"/>
                </a:cubicBezTo>
                <a:cubicBezTo>
                  <a:pt x="11146" y="17643"/>
                  <a:pt x="11139" y="17749"/>
                  <a:pt x="11235" y="17838"/>
                </a:cubicBezTo>
                <a:cubicBezTo>
                  <a:pt x="11287" y="17885"/>
                  <a:pt x="11338" y="17967"/>
                  <a:pt x="11394" y="18003"/>
                </a:cubicBezTo>
                <a:cubicBezTo>
                  <a:pt x="11496" y="18070"/>
                  <a:pt x="11690" y="18057"/>
                  <a:pt x="11742" y="18201"/>
                </a:cubicBezTo>
                <a:cubicBezTo>
                  <a:pt x="11799" y="18359"/>
                  <a:pt x="11698" y="18621"/>
                  <a:pt x="11774" y="18766"/>
                </a:cubicBezTo>
                <a:cubicBezTo>
                  <a:pt x="11792" y="18800"/>
                  <a:pt x="11847" y="18797"/>
                  <a:pt x="11861" y="18832"/>
                </a:cubicBezTo>
                <a:cubicBezTo>
                  <a:pt x="11903" y="18937"/>
                  <a:pt x="11768" y="19124"/>
                  <a:pt x="11806" y="19232"/>
                </a:cubicBezTo>
                <a:cubicBezTo>
                  <a:pt x="11811" y="19246"/>
                  <a:pt x="11830" y="19248"/>
                  <a:pt x="11842" y="19256"/>
                </a:cubicBezTo>
                <a:cubicBezTo>
                  <a:pt x="12006" y="19367"/>
                  <a:pt x="11923" y="19466"/>
                  <a:pt x="12012" y="19562"/>
                </a:cubicBezTo>
                <a:cubicBezTo>
                  <a:pt x="12042" y="19594"/>
                  <a:pt x="12127" y="19563"/>
                  <a:pt x="12158" y="19594"/>
                </a:cubicBezTo>
                <a:cubicBezTo>
                  <a:pt x="12244" y="19680"/>
                  <a:pt x="12262" y="20064"/>
                  <a:pt x="12339" y="20189"/>
                </a:cubicBezTo>
                <a:cubicBezTo>
                  <a:pt x="12368" y="20236"/>
                  <a:pt x="12470" y="20267"/>
                  <a:pt x="12486" y="20320"/>
                </a:cubicBezTo>
                <a:cubicBezTo>
                  <a:pt x="12500" y="20362"/>
                  <a:pt x="12440" y="20447"/>
                  <a:pt x="12459" y="20486"/>
                </a:cubicBezTo>
                <a:cubicBezTo>
                  <a:pt x="12508" y="20586"/>
                  <a:pt x="12689" y="20508"/>
                  <a:pt x="12752" y="20515"/>
                </a:cubicBezTo>
                <a:cubicBezTo>
                  <a:pt x="12829" y="20523"/>
                  <a:pt x="12926" y="20590"/>
                  <a:pt x="12998" y="20621"/>
                </a:cubicBezTo>
                <a:cubicBezTo>
                  <a:pt x="13161" y="20691"/>
                  <a:pt x="13335" y="20749"/>
                  <a:pt x="13491" y="20833"/>
                </a:cubicBezTo>
                <a:cubicBezTo>
                  <a:pt x="13624" y="20904"/>
                  <a:pt x="13741" y="21032"/>
                  <a:pt x="13879" y="21089"/>
                </a:cubicBezTo>
                <a:cubicBezTo>
                  <a:pt x="13974" y="21130"/>
                  <a:pt x="14198" y="21108"/>
                  <a:pt x="14263" y="21146"/>
                </a:cubicBezTo>
                <a:lnTo>
                  <a:pt x="14293" y="21212"/>
                </a:lnTo>
                <a:cubicBezTo>
                  <a:pt x="14436" y="21259"/>
                  <a:pt x="14643" y="21112"/>
                  <a:pt x="14793" y="21131"/>
                </a:cubicBezTo>
                <a:cubicBezTo>
                  <a:pt x="14992" y="21156"/>
                  <a:pt x="15441" y="21597"/>
                  <a:pt x="15542" y="21569"/>
                </a:cubicBezTo>
                <a:cubicBezTo>
                  <a:pt x="15591" y="21556"/>
                  <a:pt x="15552" y="21425"/>
                  <a:pt x="15567" y="21403"/>
                </a:cubicBezTo>
                <a:cubicBezTo>
                  <a:pt x="15584" y="21380"/>
                  <a:pt x="15899" y="21304"/>
                  <a:pt x="15947" y="21289"/>
                </a:cubicBezTo>
                <a:cubicBezTo>
                  <a:pt x="15919" y="21016"/>
                  <a:pt x="15798" y="21291"/>
                  <a:pt x="15740" y="21264"/>
                </a:cubicBezTo>
                <a:cubicBezTo>
                  <a:pt x="15704" y="21247"/>
                  <a:pt x="15702" y="21125"/>
                  <a:pt x="15735" y="21099"/>
                </a:cubicBezTo>
                <a:cubicBezTo>
                  <a:pt x="15739" y="21096"/>
                  <a:pt x="15837" y="21110"/>
                  <a:pt x="15793" y="21063"/>
                </a:cubicBezTo>
                <a:cubicBezTo>
                  <a:pt x="15753" y="21022"/>
                  <a:pt x="15680" y="21067"/>
                  <a:pt x="15644" y="21003"/>
                </a:cubicBezTo>
                <a:cubicBezTo>
                  <a:pt x="15630" y="20979"/>
                  <a:pt x="15573" y="20800"/>
                  <a:pt x="15578" y="20773"/>
                </a:cubicBezTo>
                <a:cubicBezTo>
                  <a:pt x="15578" y="20771"/>
                  <a:pt x="15637" y="20690"/>
                  <a:pt x="15604" y="20673"/>
                </a:cubicBezTo>
                <a:cubicBezTo>
                  <a:pt x="15584" y="20663"/>
                  <a:pt x="15568" y="20714"/>
                  <a:pt x="15546" y="20708"/>
                </a:cubicBezTo>
                <a:cubicBezTo>
                  <a:pt x="15490" y="20695"/>
                  <a:pt x="15543" y="20589"/>
                  <a:pt x="15512" y="20544"/>
                </a:cubicBezTo>
                <a:cubicBezTo>
                  <a:pt x="15504" y="20531"/>
                  <a:pt x="15494" y="20519"/>
                  <a:pt x="15482" y="20512"/>
                </a:cubicBezTo>
                <a:cubicBezTo>
                  <a:pt x="15473" y="20507"/>
                  <a:pt x="15459" y="20520"/>
                  <a:pt x="15452" y="20513"/>
                </a:cubicBezTo>
                <a:cubicBezTo>
                  <a:pt x="15436" y="20496"/>
                  <a:pt x="15437" y="20433"/>
                  <a:pt x="15420" y="20415"/>
                </a:cubicBezTo>
                <a:cubicBezTo>
                  <a:pt x="15420" y="20415"/>
                  <a:pt x="15361" y="20417"/>
                  <a:pt x="15361" y="20417"/>
                </a:cubicBezTo>
                <a:cubicBezTo>
                  <a:pt x="15307" y="20303"/>
                  <a:pt x="15428" y="20235"/>
                  <a:pt x="15412" y="20150"/>
                </a:cubicBezTo>
                <a:cubicBezTo>
                  <a:pt x="15392" y="20040"/>
                  <a:pt x="15322" y="19737"/>
                  <a:pt x="15252" y="19658"/>
                </a:cubicBezTo>
                <a:cubicBezTo>
                  <a:pt x="15224" y="19626"/>
                  <a:pt x="15167" y="19632"/>
                  <a:pt x="15134" y="19596"/>
                </a:cubicBezTo>
                <a:cubicBezTo>
                  <a:pt x="15118" y="19579"/>
                  <a:pt x="15156" y="19552"/>
                  <a:pt x="15161" y="19528"/>
                </a:cubicBezTo>
                <a:lnTo>
                  <a:pt x="15159" y="19462"/>
                </a:lnTo>
                <a:cubicBezTo>
                  <a:pt x="15202" y="19460"/>
                  <a:pt x="15237" y="19625"/>
                  <a:pt x="15278" y="19524"/>
                </a:cubicBezTo>
                <a:cubicBezTo>
                  <a:pt x="15295" y="19482"/>
                  <a:pt x="15093" y="19430"/>
                  <a:pt x="15124" y="19263"/>
                </a:cubicBezTo>
                <a:cubicBezTo>
                  <a:pt x="15142" y="19173"/>
                  <a:pt x="15274" y="19318"/>
                  <a:pt x="15298" y="19224"/>
                </a:cubicBezTo>
                <a:cubicBezTo>
                  <a:pt x="15305" y="19197"/>
                  <a:pt x="15223" y="19083"/>
                  <a:pt x="15235" y="19061"/>
                </a:cubicBezTo>
                <a:cubicBezTo>
                  <a:pt x="15251" y="19032"/>
                  <a:pt x="15304" y="19052"/>
                  <a:pt x="15321" y="19024"/>
                </a:cubicBezTo>
                <a:cubicBezTo>
                  <a:pt x="15324" y="19020"/>
                  <a:pt x="15360" y="18780"/>
                  <a:pt x="15358" y="18773"/>
                </a:cubicBezTo>
                <a:cubicBezTo>
                  <a:pt x="15352" y="18755"/>
                  <a:pt x="15127" y="18801"/>
                  <a:pt x="14965" y="18737"/>
                </a:cubicBezTo>
                <a:cubicBezTo>
                  <a:pt x="14958" y="18734"/>
                  <a:pt x="14772" y="18743"/>
                  <a:pt x="14783" y="18722"/>
                </a:cubicBezTo>
                <a:cubicBezTo>
                  <a:pt x="14794" y="18701"/>
                  <a:pt x="14823" y="18708"/>
                  <a:pt x="14838" y="18708"/>
                </a:cubicBezTo>
                <a:cubicBezTo>
                  <a:pt x="14884" y="18706"/>
                  <a:pt x="15000" y="18636"/>
                  <a:pt x="14890" y="18640"/>
                </a:cubicBezTo>
                <a:cubicBezTo>
                  <a:pt x="14875" y="18640"/>
                  <a:pt x="14857" y="18652"/>
                  <a:pt x="14846" y="18641"/>
                </a:cubicBezTo>
                <a:cubicBezTo>
                  <a:pt x="14831" y="18624"/>
                  <a:pt x="14904" y="18630"/>
                  <a:pt x="14903" y="18606"/>
                </a:cubicBezTo>
                <a:cubicBezTo>
                  <a:pt x="14903" y="18571"/>
                  <a:pt x="14814" y="18519"/>
                  <a:pt x="14814" y="18509"/>
                </a:cubicBezTo>
                <a:cubicBezTo>
                  <a:pt x="14812" y="18421"/>
                  <a:pt x="14892" y="18529"/>
                  <a:pt x="14812" y="18442"/>
                </a:cubicBezTo>
                <a:cubicBezTo>
                  <a:pt x="14802" y="18432"/>
                  <a:pt x="14773" y="18421"/>
                  <a:pt x="14783" y="18410"/>
                </a:cubicBezTo>
                <a:cubicBezTo>
                  <a:pt x="14836" y="18345"/>
                  <a:pt x="14962" y="18648"/>
                  <a:pt x="14992" y="18670"/>
                </a:cubicBezTo>
                <a:cubicBezTo>
                  <a:pt x="15045" y="18708"/>
                  <a:pt x="15167" y="18511"/>
                  <a:pt x="15219" y="18479"/>
                </a:cubicBezTo>
                <a:cubicBezTo>
                  <a:pt x="15228" y="18473"/>
                  <a:pt x="15239" y="18453"/>
                  <a:pt x="15247" y="18461"/>
                </a:cubicBezTo>
                <a:lnTo>
                  <a:pt x="15250" y="18561"/>
                </a:lnTo>
                <a:cubicBezTo>
                  <a:pt x="15260" y="18583"/>
                  <a:pt x="15324" y="18575"/>
                  <a:pt x="15309" y="18592"/>
                </a:cubicBezTo>
                <a:cubicBezTo>
                  <a:pt x="15309" y="18592"/>
                  <a:pt x="15222" y="18595"/>
                  <a:pt x="15222" y="18595"/>
                </a:cubicBezTo>
                <a:lnTo>
                  <a:pt x="15224" y="18662"/>
                </a:lnTo>
                <a:cubicBezTo>
                  <a:pt x="15213" y="18683"/>
                  <a:pt x="15166" y="18673"/>
                  <a:pt x="15167" y="18697"/>
                </a:cubicBezTo>
                <a:cubicBezTo>
                  <a:pt x="15167" y="18716"/>
                  <a:pt x="15250" y="18662"/>
                  <a:pt x="15253" y="18661"/>
                </a:cubicBezTo>
                <a:cubicBezTo>
                  <a:pt x="15287" y="18642"/>
                  <a:pt x="15372" y="18621"/>
                  <a:pt x="15396" y="18589"/>
                </a:cubicBezTo>
                <a:cubicBezTo>
                  <a:pt x="15466" y="18498"/>
                  <a:pt x="15517" y="18144"/>
                  <a:pt x="15570" y="18011"/>
                </a:cubicBezTo>
                <a:cubicBezTo>
                  <a:pt x="15580" y="17985"/>
                  <a:pt x="15640" y="17873"/>
                  <a:pt x="15634" y="17848"/>
                </a:cubicBezTo>
                <a:cubicBezTo>
                  <a:pt x="15627" y="17820"/>
                  <a:pt x="15582" y="17835"/>
                  <a:pt x="15556" y="17829"/>
                </a:cubicBezTo>
                <a:cubicBezTo>
                  <a:pt x="15508" y="17817"/>
                  <a:pt x="15468" y="17789"/>
                  <a:pt x="15429" y="17756"/>
                </a:cubicBezTo>
                <a:cubicBezTo>
                  <a:pt x="15332" y="17672"/>
                  <a:pt x="15413" y="17615"/>
                  <a:pt x="15395" y="17590"/>
                </a:cubicBezTo>
                <a:cubicBezTo>
                  <a:pt x="15357" y="17538"/>
                  <a:pt x="15169" y="17730"/>
                  <a:pt x="15163" y="17532"/>
                </a:cubicBezTo>
                <a:cubicBezTo>
                  <a:pt x="15160" y="17434"/>
                  <a:pt x="15245" y="17562"/>
                  <a:pt x="15251" y="17562"/>
                </a:cubicBezTo>
                <a:cubicBezTo>
                  <a:pt x="15265" y="17562"/>
                  <a:pt x="15265" y="17534"/>
                  <a:pt x="15278" y="17528"/>
                </a:cubicBezTo>
                <a:cubicBezTo>
                  <a:pt x="15341" y="17496"/>
                  <a:pt x="15401" y="17551"/>
                  <a:pt x="15452" y="17555"/>
                </a:cubicBezTo>
                <a:cubicBezTo>
                  <a:pt x="15497" y="17559"/>
                  <a:pt x="15549" y="17478"/>
                  <a:pt x="15594" y="17483"/>
                </a:cubicBezTo>
                <a:cubicBezTo>
                  <a:pt x="15708" y="17495"/>
                  <a:pt x="15618" y="17615"/>
                  <a:pt x="15713" y="17612"/>
                </a:cubicBezTo>
                <a:cubicBezTo>
                  <a:pt x="15738" y="17611"/>
                  <a:pt x="15833" y="17387"/>
                  <a:pt x="15849" y="17357"/>
                </a:cubicBezTo>
                <a:cubicBezTo>
                  <a:pt x="15882" y="17294"/>
                  <a:pt x="15997" y="17229"/>
                  <a:pt x="16015" y="17167"/>
                </a:cubicBezTo>
                <a:cubicBezTo>
                  <a:pt x="16018" y="17155"/>
                  <a:pt x="16005" y="17145"/>
                  <a:pt x="15999" y="17134"/>
                </a:cubicBezTo>
                <a:cubicBezTo>
                  <a:pt x="15986" y="17105"/>
                  <a:pt x="16027" y="16999"/>
                  <a:pt x="15981" y="17001"/>
                </a:cubicBezTo>
                <a:cubicBezTo>
                  <a:pt x="15945" y="17002"/>
                  <a:pt x="15804" y="17314"/>
                  <a:pt x="15707" y="17134"/>
                </a:cubicBezTo>
                <a:cubicBezTo>
                  <a:pt x="15662" y="17050"/>
                  <a:pt x="15774" y="17062"/>
                  <a:pt x="15780" y="17009"/>
                </a:cubicBezTo>
                <a:cubicBezTo>
                  <a:pt x="15783" y="16978"/>
                  <a:pt x="15722" y="16975"/>
                  <a:pt x="15721" y="16945"/>
                </a:cubicBezTo>
                <a:cubicBezTo>
                  <a:pt x="15718" y="16879"/>
                  <a:pt x="15827" y="16941"/>
                  <a:pt x="15835" y="16940"/>
                </a:cubicBezTo>
                <a:cubicBezTo>
                  <a:pt x="15888" y="16934"/>
                  <a:pt x="15966" y="16835"/>
                  <a:pt x="16004" y="16833"/>
                </a:cubicBezTo>
                <a:cubicBezTo>
                  <a:pt x="16060" y="16831"/>
                  <a:pt x="15965" y="17061"/>
                  <a:pt x="16096" y="16996"/>
                </a:cubicBezTo>
                <a:cubicBezTo>
                  <a:pt x="16199" y="16945"/>
                  <a:pt x="16063" y="16729"/>
                  <a:pt x="16171" y="16693"/>
                </a:cubicBezTo>
                <a:cubicBezTo>
                  <a:pt x="16184" y="16688"/>
                  <a:pt x="16200" y="16710"/>
                  <a:pt x="16201" y="16725"/>
                </a:cubicBezTo>
                <a:cubicBezTo>
                  <a:pt x="16201" y="16748"/>
                  <a:pt x="16145" y="16771"/>
                  <a:pt x="16146" y="16794"/>
                </a:cubicBezTo>
                <a:cubicBezTo>
                  <a:pt x="16146" y="16802"/>
                  <a:pt x="16173" y="16979"/>
                  <a:pt x="16205" y="16958"/>
                </a:cubicBezTo>
                <a:cubicBezTo>
                  <a:pt x="16239" y="16936"/>
                  <a:pt x="16393" y="16790"/>
                  <a:pt x="16402" y="16749"/>
                </a:cubicBezTo>
                <a:cubicBezTo>
                  <a:pt x="16410" y="16716"/>
                  <a:pt x="16373" y="16685"/>
                  <a:pt x="16370" y="16651"/>
                </a:cubicBezTo>
                <a:cubicBezTo>
                  <a:pt x="16367" y="16612"/>
                  <a:pt x="16404" y="16553"/>
                  <a:pt x="16394" y="16516"/>
                </a:cubicBezTo>
                <a:cubicBezTo>
                  <a:pt x="16383" y="16479"/>
                  <a:pt x="16321" y="16455"/>
                  <a:pt x="16304" y="16420"/>
                </a:cubicBezTo>
                <a:cubicBezTo>
                  <a:pt x="16265" y="16336"/>
                  <a:pt x="16390" y="16455"/>
                  <a:pt x="16374" y="16350"/>
                </a:cubicBezTo>
                <a:cubicBezTo>
                  <a:pt x="16366" y="16303"/>
                  <a:pt x="16225" y="16210"/>
                  <a:pt x="16384" y="16249"/>
                </a:cubicBezTo>
                <a:cubicBezTo>
                  <a:pt x="16419" y="16258"/>
                  <a:pt x="16422" y="16316"/>
                  <a:pt x="16445" y="16347"/>
                </a:cubicBezTo>
                <a:cubicBezTo>
                  <a:pt x="16462" y="16370"/>
                  <a:pt x="16523" y="16389"/>
                  <a:pt x="16533" y="16410"/>
                </a:cubicBezTo>
                <a:cubicBezTo>
                  <a:pt x="16549" y="16440"/>
                  <a:pt x="16518" y="16516"/>
                  <a:pt x="16538" y="16543"/>
                </a:cubicBezTo>
                <a:cubicBezTo>
                  <a:pt x="16587" y="16607"/>
                  <a:pt x="16999" y="16381"/>
                  <a:pt x="17045" y="16319"/>
                </a:cubicBezTo>
                <a:cubicBezTo>
                  <a:pt x="17065" y="16291"/>
                  <a:pt x="16913" y="16191"/>
                  <a:pt x="16896" y="16192"/>
                </a:cubicBezTo>
                <a:cubicBezTo>
                  <a:pt x="16873" y="16193"/>
                  <a:pt x="16825" y="16278"/>
                  <a:pt x="16785" y="16265"/>
                </a:cubicBezTo>
                <a:cubicBezTo>
                  <a:pt x="16769" y="16259"/>
                  <a:pt x="16875" y="16166"/>
                  <a:pt x="16865" y="16127"/>
                </a:cubicBezTo>
                <a:cubicBezTo>
                  <a:pt x="16846" y="16051"/>
                  <a:pt x="16728" y="16107"/>
                  <a:pt x="16692" y="16068"/>
                </a:cubicBezTo>
                <a:cubicBezTo>
                  <a:pt x="16673" y="16048"/>
                  <a:pt x="16698" y="15961"/>
                  <a:pt x="16687" y="15934"/>
                </a:cubicBezTo>
                <a:cubicBezTo>
                  <a:pt x="16675" y="15907"/>
                  <a:pt x="16545" y="15819"/>
                  <a:pt x="16594" y="15772"/>
                </a:cubicBezTo>
                <a:cubicBezTo>
                  <a:pt x="16698" y="15672"/>
                  <a:pt x="16735" y="15869"/>
                  <a:pt x="16770" y="15897"/>
                </a:cubicBezTo>
                <a:cubicBezTo>
                  <a:pt x="16771" y="15897"/>
                  <a:pt x="16856" y="15893"/>
                  <a:pt x="16856" y="15893"/>
                </a:cubicBezTo>
                <a:cubicBezTo>
                  <a:pt x="16856" y="15893"/>
                  <a:pt x="16859" y="15960"/>
                  <a:pt x="16859" y="15960"/>
                </a:cubicBezTo>
                <a:cubicBezTo>
                  <a:pt x="16884" y="15987"/>
                  <a:pt x="16923" y="15916"/>
                  <a:pt x="16943" y="15922"/>
                </a:cubicBezTo>
                <a:cubicBezTo>
                  <a:pt x="17036" y="15954"/>
                  <a:pt x="16889" y="16006"/>
                  <a:pt x="16890" y="16025"/>
                </a:cubicBezTo>
                <a:cubicBezTo>
                  <a:pt x="16890" y="16036"/>
                  <a:pt x="16881" y="16057"/>
                  <a:pt x="16891" y="16058"/>
                </a:cubicBezTo>
                <a:cubicBezTo>
                  <a:pt x="16909" y="16061"/>
                  <a:pt x="17026" y="15991"/>
                  <a:pt x="17037" y="15976"/>
                </a:cubicBezTo>
                <a:cubicBezTo>
                  <a:pt x="17068" y="15938"/>
                  <a:pt x="17000" y="15921"/>
                  <a:pt x="16998" y="15869"/>
                </a:cubicBezTo>
                <a:cubicBezTo>
                  <a:pt x="16996" y="15829"/>
                  <a:pt x="17047" y="15779"/>
                  <a:pt x="17021" y="15751"/>
                </a:cubicBezTo>
                <a:cubicBezTo>
                  <a:pt x="17006" y="15735"/>
                  <a:pt x="16982" y="15802"/>
                  <a:pt x="16966" y="15787"/>
                </a:cubicBezTo>
                <a:cubicBezTo>
                  <a:pt x="16965" y="15786"/>
                  <a:pt x="16949" y="15677"/>
                  <a:pt x="16976" y="15686"/>
                </a:cubicBezTo>
                <a:cubicBezTo>
                  <a:pt x="17080" y="15721"/>
                  <a:pt x="17036" y="15888"/>
                  <a:pt x="17113" y="15914"/>
                </a:cubicBezTo>
                <a:cubicBezTo>
                  <a:pt x="17187" y="15938"/>
                  <a:pt x="17300" y="15719"/>
                  <a:pt x="17394" y="15799"/>
                </a:cubicBezTo>
                <a:cubicBezTo>
                  <a:pt x="17432" y="15832"/>
                  <a:pt x="17331" y="15886"/>
                  <a:pt x="17341" y="15902"/>
                </a:cubicBezTo>
                <a:cubicBezTo>
                  <a:pt x="17349" y="15915"/>
                  <a:pt x="17476" y="15864"/>
                  <a:pt x="17442" y="15930"/>
                </a:cubicBezTo>
                <a:cubicBezTo>
                  <a:pt x="17438" y="15938"/>
                  <a:pt x="17314" y="15994"/>
                  <a:pt x="17346" y="16002"/>
                </a:cubicBezTo>
                <a:cubicBezTo>
                  <a:pt x="17429" y="16025"/>
                  <a:pt x="17669" y="15792"/>
                  <a:pt x="17740" y="15881"/>
                </a:cubicBezTo>
                <a:cubicBezTo>
                  <a:pt x="17747" y="15890"/>
                  <a:pt x="17731" y="15904"/>
                  <a:pt x="17727" y="15915"/>
                </a:cubicBezTo>
                <a:cubicBezTo>
                  <a:pt x="17710" y="15961"/>
                  <a:pt x="17420" y="16153"/>
                  <a:pt x="17440" y="16146"/>
                </a:cubicBezTo>
                <a:cubicBezTo>
                  <a:pt x="17610" y="16087"/>
                  <a:pt x="17775" y="15933"/>
                  <a:pt x="17944" y="15856"/>
                </a:cubicBezTo>
                <a:cubicBezTo>
                  <a:pt x="17966" y="15846"/>
                  <a:pt x="18063" y="15806"/>
                  <a:pt x="18072" y="15775"/>
                </a:cubicBezTo>
                <a:cubicBezTo>
                  <a:pt x="18074" y="15764"/>
                  <a:pt x="17861" y="15882"/>
                  <a:pt x="17847" y="15883"/>
                </a:cubicBezTo>
                <a:cubicBezTo>
                  <a:pt x="17790" y="15890"/>
                  <a:pt x="17778" y="15824"/>
                  <a:pt x="17792" y="15777"/>
                </a:cubicBezTo>
                <a:cubicBezTo>
                  <a:pt x="17841" y="15621"/>
                  <a:pt x="18139" y="15691"/>
                  <a:pt x="18242" y="15651"/>
                </a:cubicBezTo>
                <a:cubicBezTo>
                  <a:pt x="18410" y="15587"/>
                  <a:pt x="18617" y="15424"/>
                  <a:pt x="18766" y="15318"/>
                </a:cubicBezTo>
                <a:cubicBezTo>
                  <a:pt x="18800" y="15294"/>
                  <a:pt x="19143" y="14969"/>
                  <a:pt x="19145" y="14958"/>
                </a:cubicBezTo>
                <a:cubicBezTo>
                  <a:pt x="19146" y="14953"/>
                  <a:pt x="19087" y="14691"/>
                  <a:pt x="19072" y="14661"/>
                </a:cubicBezTo>
                <a:cubicBezTo>
                  <a:pt x="19057" y="14632"/>
                  <a:pt x="19130" y="14678"/>
                  <a:pt x="19158" y="14689"/>
                </a:cubicBezTo>
                <a:cubicBezTo>
                  <a:pt x="19189" y="14701"/>
                  <a:pt x="19277" y="14636"/>
                  <a:pt x="19296" y="14612"/>
                </a:cubicBezTo>
                <a:cubicBezTo>
                  <a:pt x="19344" y="14552"/>
                  <a:pt x="19332" y="14487"/>
                  <a:pt x="19385" y="14438"/>
                </a:cubicBezTo>
                <a:cubicBezTo>
                  <a:pt x="19425" y="14403"/>
                  <a:pt x="19489" y="14456"/>
                  <a:pt x="19510" y="14396"/>
                </a:cubicBezTo>
                <a:lnTo>
                  <a:pt x="19504" y="14296"/>
                </a:lnTo>
                <a:lnTo>
                  <a:pt x="19598" y="14289"/>
                </a:lnTo>
                <a:cubicBezTo>
                  <a:pt x="19604" y="14272"/>
                  <a:pt x="19580" y="14258"/>
                  <a:pt x="19567" y="14246"/>
                </a:cubicBezTo>
                <a:cubicBezTo>
                  <a:pt x="19535" y="14218"/>
                  <a:pt x="19509" y="14161"/>
                  <a:pt x="19468" y="14164"/>
                </a:cubicBezTo>
                <a:cubicBezTo>
                  <a:pt x="19461" y="14164"/>
                  <a:pt x="19455" y="14244"/>
                  <a:pt x="19414" y="14201"/>
                </a:cubicBezTo>
                <a:cubicBezTo>
                  <a:pt x="19315" y="14098"/>
                  <a:pt x="19480" y="14069"/>
                  <a:pt x="19461" y="14030"/>
                </a:cubicBezTo>
                <a:cubicBezTo>
                  <a:pt x="19439" y="13987"/>
                  <a:pt x="19320" y="14041"/>
                  <a:pt x="19288" y="13975"/>
                </a:cubicBezTo>
                <a:cubicBezTo>
                  <a:pt x="19257" y="13911"/>
                  <a:pt x="19346" y="13871"/>
                  <a:pt x="19337" y="13837"/>
                </a:cubicBezTo>
                <a:cubicBezTo>
                  <a:pt x="19332" y="13819"/>
                  <a:pt x="19307" y="13817"/>
                  <a:pt x="19293" y="13807"/>
                </a:cubicBezTo>
                <a:cubicBezTo>
                  <a:pt x="19197" y="13740"/>
                  <a:pt x="19304" y="13758"/>
                  <a:pt x="19299" y="13672"/>
                </a:cubicBezTo>
                <a:cubicBezTo>
                  <a:pt x="19297" y="13639"/>
                  <a:pt x="19235" y="13667"/>
                  <a:pt x="19213" y="13644"/>
                </a:cubicBezTo>
                <a:cubicBezTo>
                  <a:pt x="19203" y="13634"/>
                  <a:pt x="19191" y="13626"/>
                  <a:pt x="19221" y="13610"/>
                </a:cubicBezTo>
                <a:cubicBezTo>
                  <a:pt x="19329" y="13550"/>
                  <a:pt x="19406" y="13737"/>
                  <a:pt x="19469" y="13694"/>
                </a:cubicBezTo>
                <a:cubicBezTo>
                  <a:pt x="19569" y="13625"/>
                  <a:pt x="19532" y="13410"/>
                  <a:pt x="19708" y="13441"/>
                </a:cubicBezTo>
                <a:cubicBezTo>
                  <a:pt x="19725" y="13444"/>
                  <a:pt x="19737" y="13462"/>
                  <a:pt x="19752" y="13472"/>
                </a:cubicBezTo>
                <a:cubicBezTo>
                  <a:pt x="19837" y="13530"/>
                  <a:pt x="19776" y="13832"/>
                  <a:pt x="19708" y="13912"/>
                </a:cubicBezTo>
                <a:cubicBezTo>
                  <a:pt x="19702" y="13919"/>
                  <a:pt x="19689" y="13913"/>
                  <a:pt x="19680" y="13914"/>
                </a:cubicBezTo>
                <a:cubicBezTo>
                  <a:pt x="19670" y="13915"/>
                  <a:pt x="19651" y="13905"/>
                  <a:pt x="19651" y="13916"/>
                </a:cubicBezTo>
                <a:cubicBezTo>
                  <a:pt x="19653" y="13931"/>
                  <a:pt x="19668" y="13945"/>
                  <a:pt x="19682" y="13947"/>
                </a:cubicBezTo>
                <a:cubicBezTo>
                  <a:pt x="19748" y="13959"/>
                  <a:pt x="19863" y="13878"/>
                  <a:pt x="19930" y="13862"/>
                </a:cubicBezTo>
                <a:cubicBezTo>
                  <a:pt x="20001" y="13846"/>
                  <a:pt x="20104" y="13898"/>
                  <a:pt x="20156" y="13862"/>
                </a:cubicBezTo>
                <a:cubicBezTo>
                  <a:pt x="20165" y="13856"/>
                  <a:pt x="20178" y="13833"/>
                  <a:pt x="20183" y="13843"/>
                </a:cubicBezTo>
                <a:cubicBezTo>
                  <a:pt x="20191" y="13859"/>
                  <a:pt x="20176" y="13877"/>
                  <a:pt x="20172" y="13894"/>
                </a:cubicBezTo>
                <a:cubicBezTo>
                  <a:pt x="20149" y="14006"/>
                  <a:pt x="20113" y="13896"/>
                  <a:pt x="20047" y="13921"/>
                </a:cubicBezTo>
                <a:cubicBezTo>
                  <a:pt x="19965" y="13951"/>
                  <a:pt x="19855" y="14080"/>
                  <a:pt x="19806" y="14140"/>
                </a:cubicBezTo>
                <a:cubicBezTo>
                  <a:pt x="19785" y="14166"/>
                  <a:pt x="19642" y="14219"/>
                  <a:pt x="19702" y="14282"/>
                </a:cubicBezTo>
                <a:cubicBezTo>
                  <a:pt x="19735" y="14317"/>
                  <a:pt x="19889" y="14118"/>
                  <a:pt x="19916" y="14098"/>
                </a:cubicBezTo>
                <a:cubicBezTo>
                  <a:pt x="20022" y="14021"/>
                  <a:pt x="20152" y="13969"/>
                  <a:pt x="20265" y="13906"/>
                </a:cubicBezTo>
                <a:cubicBezTo>
                  <a:pt x="20464" y="13796"/>
                  <a:pt x="20684" y="13620"/>
                  <a:pt x="20897" y="13551"/>
                </a:cubicBezTo>
                <a:cubicBezTo>
                  <a:pt x="20967" y="13529"/>
                  <a:pt x="21130" y="13576"/>
                  <a:pt x="21186" y="13528"/>
                </a:cubicBezTo>
                <a:cubicBezTo>
                  <a:pt x="21261" y="13462"/>
                  <a:pt x="21073" y="13346"/>
                  <a:pt x="21049" y="13303"/>
                </a:cubicBezTo>
                <a:cubicBezTo>
                  <a:pt x="21010" y="13234"/>
                  <a:pt x="21149" y="12952"/>
                  <a:pt x="21192" y="12921"/>
                </a:cubicBezTo>
                <a:cubicBezTo>
                  <a:pt x="21238" y="12888"/>
                  <a:pt x="21274" y="12894"/>
                  <a:pt x="21300" y="12917"/>
                </a:cubicBezTo>
                <a:lnTo>
                  <a:pt x="21303" y="12912"/>
                </a:lnTo>
                <a:cubicBezTo>
                  <a:pt x="21476" y="12604"/>
                  <a:pt x="21391" y="12483"/>
                  <a:pt x="21307" y="12170"/>
                </a:cubicBezTo>
                <a:cubicBezTo>
                  <a:pt x="21275" y="12052"/>
                  <a:pt x="21361" y="12052"/>
                  <a:pt x="21376" y="11962"/>
                </a:cubicBezTo>
                <a:cubicBezTo>
                  <a:pt x="21386" y="11895"/>
                  <a:pt x="21310" y="11825"/>
                  <a:pt x="21306" y="11765"/>
                </a:cubicBezTo>
                <a:cubicBezTo>
                  <a:pt x="21301" y="11697"/>
                  <a:pt x="21368" y="11698"/>
                  <a:pt x="21382" y="11658"/>
                </a:cubicBezTo>
                <a:cubicBezTo>
                  <a:pt x="21382" y="11658"/>
                  <a:pt x="21375" y="11557"/>
                  <a:pt x="21375" y="11557"/>
                </a:cubicBezTo>
                <a:cubicBezTo>
                  <a:pt x="21390" y="11513"/>
                  <a:pt x="21457" y="11489"/>
                  <a:pt x="21478" y="11447"/>
                </a:cubicBezTo>
                <a:cubicBezTo>
                  <a:pt x="21539" y="11322"/>
                  <a:pt x="21509" y="11164"/>
                  <a:pt x="21531" y="11036"/>
                </a:cubicBezTo>
                <a:cubicBezTo>
                  <a:pt x="21532" y="11036"/>
                  <a:pt x="21579" y="10931"/>
                  <a:pt x="21579" y="10931"/>
                </a:cubicBezTo>
                <a:cubicBezTo>
                  <a:pt x="21577" y="10904"/>
                  <a:pt x="21471" y="10885"/>
                  <a:pt x="21515" y="10801"/>
                </a:cubicBezTo>
              </a:path>
            </a:pathLst>
          </a:custGeom>
          <a:solidFill>
            <a:srgbClr val="D31E25"/>
          </a:solidFill>
          <a:ln w="12700" cap="flat">
            <a:solidFill>
              <a:srgbClr val="D31E25"/>
            </a:solidFill>
            <a:prstDash val="solid"/>
            <a:miter lim="800000"/>
            <a:headEnd type="none" w="med" len="med"/>
            <a:tailEnd type="none" w="med" len="med"/>
          </a:ln>
        </p:spPr>
        <p:txBody>
          <a:bodyPr lIns="0" tIns="0" rIns="0" bIns="0"/>
          <a:lstStyle/>
          <a:p>
            <a:endParaRPr lang="en-US"/>
          </a:p>
        </p:txBody>
      </p:sp>
      <p:sp>
        <p:nvSpPr>
          <p:cNvPr id="23556" name="AutoShape 2"/>
          <p:cNvSpPr>
            <a:spLocks/>
          </p:cNvSpPr>
          <p:nvPr/>
        </p:nvSpPr>
        <p:spPr bwMode="auto">
          <a:xfrm>
            <a:off x="10680700" y="4914900"/>
            <a:ext cx="3251200" cy="5321300"/>
          </a:xfrm>
          <a:custGeom>
            <a:avLst/>
            <a:gdLst>
              <a:gd name="T0" fmla="*/ 2147483647 w 21564"/>
              <a:gd name="T1" fmla="*/ 2147483647 h 21584"/>
              <a:gd name="T2" fmla="*/ 2147483647 w 21564"/>
              <a:gd name="T3" fmla="*/ 2147483647 h 21584"/>
              <a:gd name="T4" fmla="*/ 2147483647 w 21564"/>
              <a:gd name="T5" fmla="*/ 2147483647 h 21584"/>
              <a:gd name="T6" fmla="*/ 2147483647 w 21564"/>
              <a:gd name="T7" fmla="*/ 2147483647 h 21584"/>
              <a:gd name="T8" fmla="*/ 2147483647 w 21564"/>
              <a:gd name="T9" fmla="*/ 2147483647 h 21584"/>
              <a:gd name="T10" fmla="*/ 2147483647 w 21564"/>
              <a:gd name="T11" fmla="*/ 2147483647 h 21584"/>
              <a:gd name="T12" fmla="*/ 2147483647 w 21564"/>
              <a:gd name="T13" fmla="*/ 2147483647 h 21584"/>
              <a:gd name="T14" fmla="*/ 2147483647 w 21564"/>
              <a:gd name="T15" fmla="*/ 2147483647 h 21584"/>
              <a:gd name="T16" fmla="*/ 2147483647 w 21564"/>
              <a:gd name="T17" fmla="*/ 0 h 21584"/>
              <a:gd name="T18" fmla="*/ 2147483647 w 21564"/>
              <a:gd name="T19" fmla="*/ 2147483647 h 21584"/>
              <a:gd name="T20" fmla="*/ 2147483647 w 21564"/>
              <a:gd name="T21" fmla="*/ 2147483647 h 21584"/>
              <a:gd name="T22" fmla="*/ 2147483647 w 21564"/>
              <a:gd name="T23" fmla="*/ 2147483647 h 21584"/>
              <a:gd name="T24" fmla="*/ 2147483647 w 21564"/>
              <a:gd name="T25" fmla="*/ 2147483647 h 21584"/>
              <a:gd name="T26" fmla="*/ 2147483647 w 21564"/>
              <a:gd name="T27" fmla="*/ 2147483647 h 21584"/>
              <a:gd name="T28" fmla="*/ 2147483647 w 21564"/>
              <a:gd name="T29" fmla="*/ 2147483647 h 21584"/>
              <a:gd name="T30" fmla="*/ 2147483647 w 21564"/>
              <a:gd name="T31" fmla="*/ 2147483647 h 21584"/>
              <a:gd name="T32" fmla="*/ 2147483647 w 21564"/>
              <a:gd name="T33" fmla="*/ 2147483647 h 21584"/>
              <a:gd name="T34" fmla="*/ 2147483647 w 21564"/>
              <a:gd name="T35" fmla="*/ 2147483647 h 21584"/>
              <a:gd name="T36" fmla="*/ 2147483647 w 21564"/>
              <a:gd name="T37" fmla="*/ 2147483647 h 21584"/>
              <a:gd name="T38" fmla="*/ 2147483647 w 21564"/>
              <a:gd name="T39" fmla="*/ 2147483647 h 21584"/>
              <a:gd name="T40" fmla="*/ 2147483647 w 21564"/>
              <a:gd name="T41" fmla="*/ 2147483647 h 21584"/>
              <a:gd name="T42" fmla="*/ 2147483647 w 21564"/>
              <a:gd name="T43" fmla="*/ 2147483647 h 21584"/>
              <a:gd name="T44" fmla="*/ 2147483647 w 21564"/>
              <a:gd name="T45" fmla="*/ 2147483647 h 21584"/>
              <a:gd name="T46" fmla="*/ 2147483647 w 21564"/>
              <a:gd name="T47" fmla="*/ 2147483647 h 21584"/>
              <a:gd name="T48" fmla="*/ 2147483647 w 21564"/>
              <a:gd name="T49" fmla="*/ 2147483647 h 21584"/>
              <a:gd name="T50" fmla="*/ 2147483647 w 21564"/>
              <a:gd name="T51" fmla="*/ 2147483647 h 21584"/>
              <a:gd name="T52" fmla="*/ 2147483647 w 21564"/>
              <a:gd name="T53" fmla="*/ 2147483647 h 21584"/>
              <a:gd name="T54" fmla="*/ 2147483647 w 21564"/>
              <a:gd name="T55" fmla="*/ 2147483647 h 21584"/>
              <a:gd name="T56" fmla="*/ 2147483647 w 21564"/>
              <a:gd name="T57" fmla="*/ 2147483647 h 21584"/>
              <a:gd name="T58" fmla="*/ 2147483647 w 21564"/>
              <a:gd name="T59" fmla="*/ 2147483647 h 21584"/>
              <a:gd name="T60" fmla="*/ 2147483647 w 21564"/>
              <a:gd name="T61" fmla="*/ 2147483647 h 21584"/>
              <a:gd name="T62" fmla="*/ 2147483647 w 21564"/>
              <a:gd name="T63" fmla="*/ 2147483647 h 21584"/>
              <a:gd name="T64" fmla="*/ 2147483647 w 21564"/>
              <a:gd name="T65" fmla="*/ 2147483647 h 21584"/>
              <a:gd name="T66" fmla="*/ 2147483647 w 21564"/>
              <a:gd name="T67" fmla="*/ 2147483647 h 21584"/>
              <a:gd name="T68" fmla="*/ 2147483647 w 21564"/>
              <a:gd name="T69" fmla="*/ 2147483647 h 21584"/>
              <a:gd name="T70" fmla="*/ 2147483647 w 21564"/>
              <a:gd name="T71" fmla="*/ 2147483647 h 21584"/>
              <a:gd name="T72" fmla="*/ 2147483647 w 21564"/>
              <a:gd name="T73" fmla="*/ 2147483647 h 21584"/>
              <a:gd name="T74" fmla="*/ 2147483647 w 21564"/>
              <a:gd name="T75" fmla="*/ 2147483647 h 21584"/>
              <a:gd name="T76" fmla="*/ 2147483647 w 21564"/>
              <a:gd name="T77" fmla="*/ 2147483647 h 21584"/>
              <a:gd name="T78" fmla="*/ 2147483647 w 21564"/>
              <a:gd name="T79" fmla="*/ 2147483647 h 21584"/>
              <a:gd name="T80" fmla="*/ 2147483647 w 21564"/>
              <a:gd name="T81" fmla="*/ 2147483647 h 21584"/>
              <a:gd name="T82" fmla="*/ 2147483647 w 21564"/>
              <a:gd name="T83" fmla="*/ 2147483647 h 21584"/>
              <a:gd name="T84" fmla="*/ 2147483647 w 21564"/>
              <a:gd name="T85" fmla="*/ 2147483647 h 21584"/>
              <a:gd name="T86" fmla="*/ 2147483647 w 21564"/>
              <a:gd name="T87" fmla="*/ 2147483647 h 21584"/>
              <a:gd name="T88" fmla="*/ 2147483647 w 21564"/>
              <a:gd name="T89" fmla="*/ 2147483647 h 21584"/>
              <a:gd name="T90" fmla="*/ 2147483647 w 21564"/>
              <a:gd name="T91" fmla="*/ 2147483647 h 21584"/>
              <a:gd name="T92" fmla="*/ 2147483647 w 21564"/>
              <a:gd name="T93" fmla="*/ 2147483647 h 21584"/>
              <a:gd name="T94" fmla="*/ 2147483647 w 21564"/>
              <a:gd name="T95" fmla="*/ 2147483647 h 21584"/>
              <a:gd name="T96" fmla="*/ 2147483647 w 21564"/>
              <a:gd name="T97" fmla="*/ 2147483647 h 21584"/>
              <a:gd name="T98" fmla="*/ 2147483647 w 21564"/>
              <a:gd name="T99" fmla="*/ 2147483647 h 21584"/>
              <a:gd name="T100" fmla="*/ 2147483647 w 21564"/>
              <a:gd name="T101" fmla="*/ 2147483647 h 215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564" h="21584">
                <a:moveTo>
                  <a:pt x="19529" y="21582"/>
                </a:moveTo>
                <a:cubicBezTo>
                  <a:pt x="19653" y="21572"/>
                  <a:pt x="19541" y="21489"/>
                  <a:pt x="19568" y="21453"/>
                </a:cubicBezTo>
                <a:cubicBezTo>
                  <a:pt x="19606" y="21403"/>
                  <a:pt x="19794" y="21398"/>
                  <a:pt x="19838" y="21350"/>
                </a:cubicBezTo>
                <a:cubicBezTo>
                  <a:pt x="19850" y="21336"/>
                  <a:pt x="19836" y="21320"/>
                  <a:pt x="19835" y="21305"/>
                </a:cubicBezTo>
                <a:cubicBezTo>
                  <a:pt x="19835" y="21305"/>
                  <a:pt x="19830" y="21215"/>
                  <a:pt x="19830" y="21215"/>
                </a:cubicBezTo>
                <a:cubicBezTo>
                  <a:pt x="19857" y="20919"/>
                  <a:pt x="19266" y="21071"/>
                  <a:pt x="19272" y="20852"/>
                </a:cubicBezTo>
                <a:cubicBezTo>
                  <a:pt x="19274" y="20770"/>
                  <a:pt x="19444" y="20687"/>
                  <a:pt x="19442" y="20604"/>
                </a:cubicBezTo>
                <a:cubicBezTo>
                  <a:pt x="19440" y="20530"/>
                  <a:pt x="19319" y="20481"/>
                  <a:pt x="19307" y="20422"/>
                </a:cubicBezTo>
                <a:cubicBezTo>
                  <a:pt x="19300" y="20386"/>
                  <a:pt x="19435" y="20340"/>
                  <a:pt x="19438" y="20303"/>
                </a:cubicBezTo>
                <a:cubicBezTo>
                  <a:pt x="19440" y="20288"/>
                  <a:pt x="19398" y="20280"/>
                  <a:pt x="19402" y="20266"/>
                </a:cubicBezTo>
                <a:cubicBezTo>
                  <a:pt x="19407" y="20248"/>
                  <a:pt x="19435" y="20234"/>
                  <a:pt x="19461" y="20228"/>
                </a:cubicBezTo>
                <a:cubicBezTo>
                  <a:pt x="19462" y="20228"/>
                  <a:pt x="19650" y="20227"/>
                  <a:pt x="19651" y="20227"/>
                </a:cubicBezTo>
                <a:cubicBezTo>
                  <a:pt x="19730" y="20202"/>
                  <a:pt x="19787" y="20089"/>
                  <a:pt x="19847" y="20049"/>
                </a:cubicBezTo>
                <a:cubicBezTo>
                  <a:pt x="19892" y="20017"/>
                  <a:pt x="19973" y="20000"/>
                  <a:pt x="20013" y="19967"/>
                </a:cubicBezTo>
                <a:cubicBezTo>
                  <a:pt x="20081" y="19911"/>
                  <a:pt x="20073" y="19804"/>
                  <a:pt x="20127" y="19745"/>
                </a:cubicBezTo>
                <a:cubicBezTo>
                  <a:pt x="20127" y="19745"/>
                  <a:pt x="20237" y="19691"/>
                  <a:pt x="20237" y="19691"/>
                </a:cubicBezTo>
                <a:cubicBezTo>
                  <a:pt x="20291" y="19602"/>
                  <a:pt x="20146" y="19484"/>
                  <a:pt x="20233" y="19389"/>
                </a:cubicBezTo>
                <a:cubicBezTo>
                  <a:pt x="20234" y="19389"/>
                  <a:pt x="20344" y="19335"/>
                  <a:pt x="20344" y="19335"/>
                </a:cubicBezTo>
                <a:cubicBezTo>
                  <a:pt x="20344" y="19334"/>
                  <a:pt x="20282" y="19227"/>
                  <a:pt x="20282" y="19227"/>
                </a:cubicBezTo>
                <a:cubicBezTo>
                  <a:pt x="20311" y="19177"/>
                  <a:pt x="20541" y="19136"/>
                  <a:pt x="20603" y="19096"/>
                </a:cubicBezTo>
                <a:cubicBezTo>
                  <a:pt x="20662" y="19057"/>
                  <a:pt x="20675" y="18977"/>
                  <a:pt x="20742" y="18944"/>
                </a:cubicBezTo>
                <a:cubicBezTo>
                  <a:pt x="20882" y="18874"/>
                  <a:pt x="21491" y="18837"/>
                  <a:pt x="21563" y="18699"/>
                </a:cubicBezTo>
                <a:cubicBezTo>
                  <a:pt x="21590" y="18648"/>
                  <a:pt x="21154" y="18303"/>
                  <a:pt x="21079" y="18278"/>
                </a:cubicBezTo>
                <a:cubicBezTo>
                  <a:pt x="21053" y="18269"/>
                  <a:pt x="21009" y="18282"/>
                  <a:pt x="20989" y="18268"/>
                </a:cubicBezTo>
                <a:cubicBezTo>
                  <a:pt x="20973" y="18257"/>
                  <a:pt x="20998" y="18239"/>
                  <a:pt x="21002" y="18225"/>
                </a:cubicBezTo>
                <a:cubicBezTo>
                  <a:pt x="21014" y="18182"/>
                  <a:pt x="20938" y="17897"/>
                  <a:pt x="20916" y="17835"/>
                </a:cubicBezTo>
                <a:cubicBezTo>
                  <a:pt x="20880" y="17739"/>
                  <a:pt x="20626" y="17610"/>
                  <a:pt x="20651" y="17526"/>
                </a:cubicBezTo>
                <a:cubicBezTo>
                  <a:pt x="20671" y="17462"/>
                  <a:pt x="20570" y="17440"/>
                  <a:pt x="20556" y="17381"/>
                </a:cubicBezTo>
                <a:cubicBezTo>
                  <a:pt x="20540" y="17316"/>
                  <a:pt x="20614" y="17187"/>
                  <a:pt x="20614" y="17187"/>
                </a:cubicBezTo>
                <a:cubicBezTo>
                  <a:pt x="17716" y="14926"/>
                  <a:pt x="14952" y="12602"/>
                  <a:pt x="12334" y="10218"/>
                </a:cubicBezTo>
                <a:cubicBezTo>
                  <a:pt x="11640" y="9585"/>
                  <a:pt x="10955" y="8949"/>
                  <a:pt x="10281" y="8307"/>
                </a:cubicBezTo>
                <a:cubicBezTo>
                  <a:pt x="10139" y="8172"/>
                  <a:pt x="9491" y="7634"/>
                  <a:pt x="9461" y="7520"/>
                </a:cubicBezTo>
                <a:cubicBezTo>
                  <a:pt x="9427" y="7390"/>
                  <a:pt x="9616" y="7147"/>
                  <a:pt x="9670" y="7017"/>
                </a:cubicBezTo>
                <a:cubicBezTo>
                  <a:pt x="9833" y="6626"/>
                  <a:pt x="9996" y="6234"/>
                  <a:pt x="10159" y="5843"/>
                </a:cubicBezTo>
                <a:cubicBezTo>
                  <a:pt x="10734" y="4462"/>
                  <a:pt x="11309" y="3080"/>
                  <a:pt x="11884" y="1699"/>
                </a:cubicBezTo>
                <a:cubicBezTo>
                  <a:pt x="8574" y="1184"/>
                  <a:pt x="5287" y="618"/>
                  <a:pt x="2024" y="0"/>
                </a:cubicBezTo>
                <a:cubicBezTo>
                  <a:pt x="2086" y="178"/>
                  <a:pt x="1654" y="356"/>
                  <a:pt x="1657" y="385"/>
                </a:cubicBezTo>
                <a:cubicBezTo>
                  <a:pt x="1661" y="417"/>
                  <a:pt x="1833" y="464"/>
                  <a:pt x="1860" y="494"/>
                </a:cubicBezTo>
                <a:cubicBezTo>
                  <a:pt x="1929" y="571"/>
                  <a:pt x="1855" y="1100"/>
                  <a:pt x="1811" y="1184"/>
                </a:cubicBezTo>
                <a:cubicBezTo>
                  <a:pt x="1719" y="1356"/>
                  <a:pt x="1452" y="1493"/>
                  <a:pt x="1316" y="1650"/>
                </a:cubicBezTo>
                <a:cubicBezTo>
                  <a:pt x="1218" y="1763"/>
                  <a:pt x="1322" y="1874"/>
                  <a:pt x="1233" y="1984"/>
                </a:cubicBezTo>
                <a:cubicBezTo>
                  <a:pt x="1176" y="2056"/>
                  <a:pt x="893" y="2227"/>
                  <a:pt x="901" y="2253"/>
                </a:cubicBezTo>
                <a:cubicBezTo>
                  <a:pt x="907" y="2271"/>
                  <a:pt x="1167" y="2176"/>
                  <a:pt x="1147" y="2282"/>
                </a:cubicBezTo>
                <a:cubicBezTo>
                  <a:pt x="1140" y="2322"/>
                  <a:pt x="834" y="2302"/>
                  <a:pt x="768" y="2385"/>
                </a:cubicBezTo>
                <a:cubicBezTo>
                  <a:pt x="760" y="2396"/>
                  <a:pt x="771" y="2409"/>
                  <a:pt x="772" y="2421"/>
                </a:cubicBezTo>
                <a:cubicBezTo>
                  <a:pt x="773" y="2433"/>
                  <a:pt x="786" y="2446"/>
                  <a:pt x="776" y="2457"/>
                </a:cubicBezTo>
                <a:cubicBezTo>
                  <a:pt x="744" y="2488"/>
                  <a:pt x="598" y="2462"/>
                  <a:pt x="616" y="2426"/>
                </a:cubicBezTo>
                <a:cubicBezTo>
                  <a:pt x="653" y="2354"/>
                  <a:pt x="708" y="2418"/>
                  <a:pt x="745" y="2345"/>
                </a:cubicBezTo>
                <a:cubicBezTo>
                  <a:pt x="752" y="2332"/>
                  <a:pt x="707" y="2362"/>
                  <a:pt x="688" y="2370"/>
                </a:cubicBezTo>
                <a:cubicBezTo>
                  <a:pt x="571" y="2421"/>
                  <a:pt x="557" y="2473"/>
                  <a:pt x="471" y="2538"/>
                </a:cubicBezTo>
                <a:cubicBezTo>
                  <a:pt x="340" y="2640"/>
                  <a:pt x="93" y="2741"/>
                  <a:pt x="37" y="2875"/>
                </a:cubicBezTo>
                <a:cubicBezTo>
                  <a:pt x="5" y="2951"/>
                  <a:pt x="96" y="3050"/>
                  <a:pt x="83" y="3129"/>
                </a:cubicBezTo>
                <a:cubicBezTo>
                  <a:pt x="75" y="3175"/>
                  <a:pt x="-10" y="3242"/>
                  <a:pt x="1" y="3288"/>
                </a:cubicBezTo>
                <a:cubicBezTo>
                  <a:pt x="36" y="3432"/>
                  <a:pt x="391" y="3548"/>
                  <a:pt x="458" y="3689"/>
                </a:cubicBezTo>
                <a:cubicBezTo>
                  <a:pt x="477" y="3729"/>
                  <a:pt x="419" y="3783"/>
                  <a:pt x="433" y="3824"/>
                </a:cubicBezTo>
                <a:cubicBezTo>
                  <a:pt x="452" y="3874"/>
                  <a:pt x="588" y="3919"/>
                  <a:pt x="627" y="3965"/>
                </a:cubicBezTo>
                <a:cubicBezTo>
                  <a:pt x="696" y="4045"/>
                  <a:pt x="802" y="4222"/>
                  <a:pt x="806" y="4312"/>
                </a:cubicBezTo>
                <a:cubicBezTo>
                  <a:pt x="809" y="4355"/>
                  <a:pt x="744" y="4398"/>
                  <a:pt x="743" y="4439"/>
                </a:cubicBezTo>
                <a:cubicBezTo>
                  <a:pt x="740" y="4552"/>
                  <a:pt x="796" y="4749"/>
                  <a:pt x="755" y="4860"/>
                </a:cubicBezTo>
                <a:cubicBezTo>
                  <a:pt x="723" y="4944"/>
                  <a:pt x="453" y="5081"/>
                  <a:pt x="401" y="5212"/>
                </a:cubicBezTo>
                <a:cubicBezTo>
                  <a:pt x="322" y="5412"/>
                  <a:pt x="487" y="5600"/>
                  <a:pt x="435" y="5793"/>
                </a:cubicBezTo>
                <a:cubicBezTo>
                  <a:pt x="388" y="5964"/>
                  <a:pt x="220" y="5984"/>
                  <a:pt x="233" y="6086"/>
                </a:cubicBezTo>
                <a:cubicBezTo>
                  <a:pt x="256" y="6261"/>
                  <a:pt x="537" y="6444"/>
                  <a:pt x="661" y="6582"/>
                </a:cubicBezTo>
                <a:cubicBezTo>
                  <a:pt x="759" y="6691"/>
                  <a:pt x="713" y="6847"/>
                  <a:pt x="835" y="6962"/>
                </a:cubicBezTo>
                <a:cubicBezTo>
                  <a:pt x="945" y="7066"/>
                  <a:pt x="1195" y="7138"/>
                  <a:pt x="1280" y="7251"/>
                </a:cubicBezTo>
                <a:cubicBezTo>
                  <a:pt x="1322" y="7306"/>
                  <a:pt x="1264" y="7559"/>
                  <a:pt x="1266" y="7560"/>
                </a:cubicBezTo>
                <a:cubicBezTo>
                  <a:pt x="1281" y="7571"/>
                  <a:pt x="1300" y="7534"/>
                  <a:pt x="1323" y="7536"/>
                </a:cubicBezTo>
                <a:cubicBezTo>
                  <a:pt x="1421" y="7542"/>
                  <a:pt x="1584" y="7808"/>
                  <a:pt x="1537" y="7840"/>
                </a:cubicBezTo>
                <a:cubicBezTo>
                  <a:pt x="1518" y="7853"/>
                  <a:pt x="1474" y="7826"/>
                  <a:pt x="1450" y="7836"/>
                </a:cubicBezTo>
                <a:cubicBezTo>
                  <a:pt x="1367" y="7868"/>
                  <a:pt x="1341" y="8060"/>
                  <a:pt x="1270" y="8115"/>
                </a:cubicBezTo>
                <a:cubicBezTo>
                  <a:pt x="1241" y="8137"/>
                  <a:pt x="1138" y="8138"/>
                  <a:pt x="1155" y="8164"/>
                </a:cubicBezTo>
                <a:cubicBezTo>
                  <a:pt x="1239" y="8289"/>
                  <a:pt x="1306" y="8100"/>
                  <a:pt x="1384" y="8066"/>
                </a:cubicBezTo>
                <a:cubicBezTo>
                  <a:pt x="1416" y="8053"/>
                  <a:pt x="1376" y="8117"/>
                  <a:pt x="1395" y="8138"/>
                </a:cubicBezTo>
                <a:cubicBezTo>
                  <a:pt x="1431" y="8176"/>
                  <a:pt x="1527" y="8217"/>
                  <a:pt x="1580" y="8249"/>
                </a:cubicBezTo>
                <a:cubicBezTo>
                  <a:pt x="1695" y="8318"/>
                  <a:pt x="1689" y="8463"/>
                  <a:pt x="1802" y="8522"/>
                </a:cubicBezTo>
                <a:cubicBezTo>
                  <a:pt x="1911" y="8578"/>
                  <a:pt x="1843" y="8416"/>
                  <a:pt x="1942" y="8512"/>
                </a:cubicBezTo>
                <a:cubicBezTo>
                  <a:pt x="1943" y="8512"/>
                  <a:pt x="2062" y="8602"/>
                  <a:pt x="2063" y="8602"/>
                </a:cubicBezTo>
                <a:cubicBezTo>
                  <a:pt x="2095" y="8626"/>
                  <a:pt x="2256" y="8784"/>
                  <a:pt x="2328" y="8753"/>
                </a:cubicBezTo>
                <a:cubicBezTo>
                  <a:pt x="2351" y="8743"/>
                  <a:pt x="2329" y="8718"/>
                  <a:pt x="2329" y="8701"/>
                </a:cubicBezTo>
                <a:cubicBezTo>
                  <a:pt x="2330" y="8684"/>
                  <a:pt x="2328" y="8666"/>
                  <a:pt x="2331" y="8650"/>
                </a:cubicBezTo>
                <a:cubicBezTo>
                  <a:pt x="2352" y="8543"/>
                  <a:pt x="2358" y="8734"/>
                  <a:pt x="2457" y="8672"/>
                </a:cubicBezTo>
                <a:cubicBezTo>
                  <a:pt x="2471" y="8662"/>
                  <a:pt x="2330" y="8562"/>
                  <a:pt x="2334" y="8546"/>
                </a:cubicBezTo>
                <a:cubicBezTo>
                  <a:pt x="2344" y="8507"/>
                  <a:pt x="2543" y="8475"/>
                  <a:pt x="2520" y="8440"/>
                </a:cubicBezTo>
                <a:lnTo>
                  <a:pt x="2409" y="8386"/>
                </a:lnTo>
                <a:cubicBezTo>
                  <a:pt x="2400" y="8358"/>
                  <a:pt x="2500" y="8296"/>
                  <a:pt x="2511" y="8266"/>
                </a:cubicBezTo>
                <a:lnTo>
                  <a:pt x="2500" y="8195"/>
                </a:lnTo>
                <a:cubicBezTo>
                  <a:pt x="2595" y="8148"/>
                  <a:pt x="2690" y="8226"/>
                  <a:pt x="2795" y="8143"/>
                </a:cubicBezTo>
                <a:cubicBezTo>
                  <a:pt x="2826" y="8118"/>
                  <a:pt x="2863" y="8189"/>
                  <a:pt x="2898" y="8213"/>
                </a:cubicBezTo>
                <a:cubicBezTo>
                  <a:pt x="2956" y="8252"/>
                  <a:pt x="3255" y="8477"/>
                  <a:pt x="3318" y="8476"/>
                </a:cubicBezTo>
                <a:cubicBezTo>
                  <a:pt x="3415" y="8474"/>
                  <a:pt x="3779" y="8289"/>
                  <a:pt x="3825" y="8356"/>
                </a:cubicBezTo>
                <a:cubicBezTo>
                  <a:pt x="3857" y="8403"/>
                  <a:pt x="3609" y="8395"/>
                  <a:pt x="3919" y="8544"/>
                </a:cubicBezTo>
                <a:cubicBezTo>
                  <a:pt x="3921" y="8545"/>
                  <a:pt x="4292" y="8578"/>
                  <a:pt x="4310" y="8576"/>
                </a:cubicBezTo>
                <a:cubicBezTo>
                  <a:pt x="4362" y="8573"/>
                  <a:pt x="4435" y="8499"/>
                  <a:pt x="4444" y="8530"/>
                </a:cubicBezTo>
                <a:cubicBezTo>
                  <a:pt x="4467" y="8601"/>
                  <a:pt x="4228" y="8565"/>
                  <a:pt x="4282" y="8640"/>
                </a:cubicBezTo>
                <a:cubicBezTo>
                  <a:pt x="4322" y="8699"/>
                  <a:pt x="4671" y="8558"/>
                  <a:pt x="4759" y="8583"/>
                </a:cubicBezTo>
                <a:cubicBezTo>
                  <a:pt x="4777" y="8588"/>
                  <a:pt x="5213" y="8901"/>
                  <a:pt x="5035" y="8871"/>
                </a:cubicBezTo>
                <a:cubicBezTo>
                  <a:pt x="5006" y="8866"/>
                  <a:pt x="4783" y="8633"/>
                  <a:pt x="4702" y="8608"/>
                </a:cubicBezTo>
                <a:cubicBezTo>
                  <a:pt x="4654" y="8594"/>
                  <a:pt x="4401" y="8674"/>
                  <a:pt x="4393" y="8694"/>
                </a:cubicBezTo>
                <a:cubicBezTo>
                  <a:pt x="4386" y="8708"/>
                  <a:pt x="4469" y="8725"/>
                  <a:pt x="4462" y="8740"/>
                </a:cubicBezTo>
                <a:cubicBezTo>
                  <a:pt x="4459" y="8746"/>
                  <a:pt x="4272" y="8689"/>
                  <a:pt x="4261" y="8685"/>
                </a:cubicBezTo>
                <a:cubicBezTo>
                  <a:pt x="4102" y="8638"/>
                  <a:pt x="3943" y="8590"/>
                  <a:pt x="3784" y="8542"/>
                </a:cubicBezTo>
                <a:cubicBezTo>
                  <a:pt x="3607" y="8489"/>
                  <a:pt x="3467" y="8543"/>
                  <a:pt x="3303" y="8508"/>
                </a:cubicBezTo>
                <a:cubicBezTo>
                  <a:pt x="3241" y="8494"/>
                  <a:pt x="3188" y="8413"/>
                  <a:pt x="3123" y="8408"/>
                </a:cubicBezTo>
                <a:cubicBezTo>
                  <a:pt x="3097" y="8405"/>
                  <a:pt x="3077" y="8422"/>
                  <a:pt x="3053" y="8430"/>
                </a:cubicBezTo>
                <a:cubicBezTo>
                  <a:pt x="2924" y="8471"/>
                  <a:pt x="2780" y="8434"/>
                  <a:pt x="2744" y="8445"/>
                </a:cubicBezTo>
                <a:cubicBezTo>
                  <a:pt x="2744" y="8445"/>
                  <a:pt x="2657" y="8534"/>
                  <a:pt x="2657" y="8534"/>
                </a:cubicBezTo>
                <a:cubicBezTo>
                  <a:pt x="2630" y="8540"/>
                  <a:pt x="2597" y="8509"/>
                  <a:pt x="2574" y="8519"/>
                </a:cubicBezTo>
                <a:cubicBezTo>
                  <a:pt x="2510" y="8547"/>
                  <a:pt x="2758" y="8680"/>
                  <a:pt x="2765" y="8691"/>
                </a:cubicBezTo>
                <a:cubicBezTo>
                  <a:pt x="2820" y="8770"/>
                  <a:pt x="2618" y="8844"/>
                  <a:pt x="2661" y="8914"/>
                </a:cubicBezTo>
                <a:cubicBezTo>
                  <a:pt x="2661" y="8915"/>
                  <a:pt x="2809" y="8986"/>
                  <a:pt x="2809" y="8986"/>
                </a:cubicBezTo>
                <a:cubicBezTo>
                  <a:pt x="2824" y="8999"/>
                  <a:pt x="2833" y="9015"/>
                  <a:pt x="2834" y="9031"/>
                </a:cubicBezTo>
                <a:cubicBezTo>
                  <a:pt x="2834" y="9047"/>
                  <a:pt x="2801" y="9063"/>
                  <a:pt x="2811" y="9079"/>
                </a:cubicBezTo>
                <a:lnTo>
                  <a:pt x="2938" y="9100"/>
                </a:lnTo>
                <a:cubicBezTo>
                  <a:pt x="3012" y="9142"/>
                  <a:pt x="2968" y="9301"/>
                  <a:pt x="2968" y="9357"/>
                </a:cubicBezTo>
                <a:cubicBezTo>
                  <a:pt x="2972" y="9555"/>
                  <a:pt x="3006" y="9464"/>
                  <a:pt x="3083" y="9574"/>
                </a:cubicBezTo>
                <a:cubicBezTo>
                  <a:pt x="3097" y="9594"/>
                  <a:pt x="3143" y="9625"/>
                  <a:pt x="3112" y="9635"/>
                </a:cubicBezTo>
                <a:cubicBezTo>
                  <a:pt x="3005" y="9669"/>
                  <a:pt x="2652" y="9434"/>
                  <a:pt x="2621" y="9391"/>
                </a:cubicBezTo>
                <a:lnTo>
                  <a:pt x="2651" y="9327"/>
                </a:lnTo>
                <a:cubicBezTo>
                  <a:pt x="2588" y="9271"/>
                  <a:pt x="2351" y="9268"/>
                  <a:pt x="2373" y="9141"/>
                </a:cubicBezTo>
                <a:cubicBezTo>
                  <a:pt x="2388" y="9055"/>
                  <a:pt x="2532" y="8996"/>
                  <a:pt x="2532" y="8996"/>
                </a:cubicBezTo>
                <a:cubicBezTo>
                  <a:pt x="2541" y="8975"/>
                  <a:pt x="2462" y="8970"/>
                  <a:pt x="2463" y="8949"/>
                </a:cubicBezTo>
                <a:cubicBezTo>
                  <a:pt x="2464" y="8925"/>
                  <a:pt x="2532" y="8916"/>
                  <a:pt x="2535" y="8892"/>
                </a:cubicBezTo>
                <a:cubicBezTo>
                  <a:pt x="2548" y="8793"/>
                  <a:pt x="2276" y="8752"/>
                  <a:pt x="2199" y="8834"/>
                </a:cubicBezTo>
                <a:cubicBezTo>
                  <a:pt x="2131" y="8906"/>
                  <a:pt x="2175" y="9020"/>
                  <a:pt x="2121" y="9096"/>
                </a:cubicBezTo>
                <a:cubicBezTo>
                  <a:pt x="2068" y="9172"/>
                  <a:pt x="1888" y="9243"/>
                  <a:pt x="1959" y="9345"/>
                </a:cubicBezTo>
                <a:lnTo>
                  <a:pt x="2070" y="9399"/>
                </a:lnTo>
                <a:cubicBezTo>
                  <a:pt x="2109" y="9429"/>
                  <a:pt x="2097" y="9453"/>
                  <a:pt x="2096" y="9489"/>
                </a:cubicBezTo>
                <a:cubicBezTo>
                  <a:pt x="2094" y="9541"/>
                  <a:pt x="2093" y="9592"/>
                  <a:pt x="2092" y="9644"/>
                </a:cubicBezTo>
                <a:cubicBezTo>
                  <a:pt x="2091" y="9661"/>
                  <a:pt x="2091" y="9679"/>
                  <a:pt x="2091" y="9695"/>
                </a:cubicBezTo>
                <a:cubicBezTo>
                  <a:pt x="2090" y="9713"/>
                  <a:pt x="2095" y="9730"/>
                  <a:pt x="2090" y="9747"/>
                </a:cubicBezTo>
                <a:cubicBezTo>
                  <a:pt x="2064" y="9818"/>
                  <a:pt x="1951" y="9891"/>
                  <a:pt x="1943" y="9963"/>
                </a:cubicBezTo>
                <a:cubicBezTo>
                  <a:pt x="1927" y="10085"/>
                  <a:pt x="2168" y="10334"/>
                  <a:pt x="2273" y="10434"/>
                </a:cubicBezTo>
                <a:cubicBezTo>
                  <a:pt x="2328" y="10487"/>
                  <a:pt x="2496" y="10611"/>
                  <a:pt x="2597" y="10628"/>
                </a:cubicBezTo>
                <a:cubicBezTo>
                  <a:pt x="2655" y="10638"/>
                  <a:pt x="2682" y="10609"/>
                  <a:pt x="2740" y="10618"/>
                </a:cubicBezTo>
                <a:lnTo>
                  <a:pt x="2810" y="10665"/>
                </a:lnTo>
                <a:cubicBezTo>
                  <a:pt x="2882" y="10666"/>
                  <a:pt x="2896" y="10621"/>
                  <a:pt x="2968" y="10623"/>
                </a:cubicBezTo>
                <a:cubicBezTo>
                  <a:pt x="3011" y="10624"/>
                  <a:pt x="3213" y="10962"/>
                  <a:pt x="3206" y="11007"/>
                </a:cubicBezTo>
                <a:cubicBezTo>
                  <a:pt x="3206" y="11008"/>
                  <a:pt x="3119" y="11095"/>
                  <a:pt x="3119" y="11096"/>
                </a:cubicBezTo>
                <a:cubicBezTo>
                  <a:pt x="3114" y="11124"/>
                  <a:pt x="3214" y="11158"/>
                  <a:pt x="3176" y="11174"/>
                </a:cubicBezTo>
                <a:lnTo>
                  <a:pt x="3062" y="11121"/>
                </a:lnTo>
                <a:cubicBezTo>
                  <a:pt x="2982" y="11140"/>
                  <a:pt x="2937" y="11291"/>
                  <a:pt x="2875" y="11330"/>
                </a:cubicBezTo>
                <a:cubicBezTo>
                  <a:pt x="2738" y="11416"/>
                  <a:pt x="2722" y="11164"/>
                  <a:pt x="2503" y="11335"/>
                </a:cubicBezTo>
                <a:cubicBezTo>
                  <a:pt x="2450" y="11377"/>
                  <a:pt x="2538" y="11384"/>
                  <a:pt x="2559" y="11414"/>
                </a:cubicBezTo>
                <a:cubicBezTo>
                  <a:pt x="2562" y="11418"/>
                  <a:pt x="2548" y="11717"/>
                  <a:pt x="2542" y="11755"/>
                </a:cubicBezTo>
                <a:cubicBezTo>
                  <a:pt x="2534" y="11800"/>
                  <a:pt x="2430" y="11905"/>
                  <a:pt x="2455" y="11946"/>
                </a:cubicBezTo>
                <a:cubicBezTo>
                  <a:pt x="2515" y="12046"/>
                  <a:pt x="2829" y="12175"/>
                  <a:pt x="2913" y="12264"/>
                </a:cubicBezTo>
                <a:cubicBezTo>
                  <a:pt x="3001" y="12359"/>
                  <a:pt x="2953" y="12501"/>
                  <a:pt x="3043" y="12595"/>
                </a:cubicBezTo>
                <a:cubicBezTo>
                  <a:pt x="3079" y="12634"/>
                  <a:pt x="3204" y="12654"/>
                  <a:pt x="3231" y="12695"/>
                </a:cubicBezTo>
                <a:cubicBezTo>
                  <a:pt x="3242" y="12714"/>
                  <a:pt x="3228" y="12735"/>
                  <a:pt x="3227" y="12755"/>
                </a:cubicBezTo>
                <a:cubicBezTo>
                  <a:pt x="3225" y="12795"/>
                  <a:pt x="3223" y="12834"/>
                  <a:pt x="3220" y="12874"/>
                </a:cubicBezTo>
                <a:cubicBezTo>
                  <a:pt x="3219" y="12893"/>
                  <a:pt x="3210" y="12914"/>
                  <a:pt x="3217" y="12933"/>
                </a:cubicBezTo>
                <a:cubicBezTo>
                  <a:pt x="3253" y="13033"/>
                  <a:pt x="3430" y="13114"/>
                  <a:pt x="3465" y="13214"/>
                </a:cubicBezTo>
                <a:cubicBezTo>
                  <a:pt x="3484" y="13269"/>
                  <a:pt x="3397" y="13363"/>
                  <a:pt x="3467" y="13420"/>
                </a:cubicBezTo>
                <a:cubicBezTo>
                  <a:pt x="3523" y="13467"/>
                  <a:pt x="3695" y="13459"/>
                  <a:pt x="3758" y="13503"/>
                </a:cubicBezTo>
                <a:cubicBezTo>
                  <a:pt x="3904" y="13606"/>
                  <a:pt x="3854" y="13812"/>
                  <a:pt x="3996" y="13918"/>
                </a:cubicBezTo>
                <a:cubicBezTo>
                  <a:pt x="4074" y="13976"/>
                  <a:pt x="4299" y="13982"/>
                  <a:pt x="4362" y="14046"/>
                </a:cubicBezTo>
                <a:cubicBezTo>
                  <a:pt x="4374" y="14059"/>
                  <a:pt x="4359" y="14076"/>
                  <a:pt x="4358" y="14091"/>
                </a:cubicBezTo>
                <a:lnTo>
                  <a:pt x="4350" y="14181"/>
                </a:lnTo>
                <a:cubicBezTo>
                  <a:pt x="4360" y="14202"/>
                  <a:pt x="4433" y="14206"/>
                  <a:pt x="4424" y="14227"/>
                </a:cubicBezTo>
                <a:lnTo>
                  <a:pt x="4322" y="14245"/>
                </a:lnTo>
                <a:lnTo>
                  <a:pt x="4350" y="14181"/>
                </a:lnTo>
                <a:cubicBezTo>
                  <a:pt x="4230" y="14202"/>
                  <a:pt x="4123" y="14397"/>
                  <a:pt x="4181" y="14461"/>
                </a:cubicBezTo>
                <a:cubicBezTo>
                  <a:pt x="4328" y="14622"/>
                  <a:pt x="4589" y="14559"/>
                  <a:pt x="4727" y="14720"/>
                </a:cubicBezTo>
                <a:cubicBezTo>
                  <a:pt x="4855" y="14868"/>
                  <a:pt x="4516" y="14971"/>
                  <a:pt x="4474" y="15089"/>
                </a:cubicBezTo>
                <a:cubicBezTo>
                  <a:pt x="4455" y="15144"/>
                  <a:pt x="4551" y="15214"/>
                  <a:pt x="4538" y="15270"/>
                </a:cubicBezTo>
                <a:cubicBezTo>
                  <a:pt x="4527" y="15323"/>
                  <a:pt x="4440" y="15369"/>
                  <a:pt x="4425" y="15422"/>
                </a:cubicBezTo>
                <a:cubicBezTo>
                  <a:pt x="4414" y="15465"/>
                  <a:pt x="4479" y="15523"/>
                  <a:pt x="4459" y="15564"/>
                </a:cubicBezTo>
                <a:cubicBezTo>
                  <a:pt x="4406" y="15675"/>
                  <a:pt x="4257" y="15667"/>
                  <a:pt x="4261" y="15805"/>
                </a:cubicBezTo>
                <a:cubicBezTo>
                  <a:pt x="4261" y="15805"/>
                  <a:pt x="4438" y="15833"/>
                  <a:pt x="4438" y="15833"/>
                </a:cubicBezTo>
                <a:cubicBezTo>
                  <a:pt x="4487" y="15853"/>
                  <a:pt x="4519" y="15887"/>
                  <a:pt x="4544" y="15919"/>
                </a:cubicBezTo>
                <a:cubicBezTo>
                  <a:pt x="4575" y="15957"/>
                  <a:pt x="4557" y="16072"/>
                  <a:pt x="4610" y="16099"/>
                </a:cubicBezTo>
                <a:cubicBezTo>
                  <a:pt x="4698" y="16146"/>
                  <a:pt x="5362" y="16147"/>
                  <a:pt x="5526" y="16176"/>
                </a:cubicBezTo>
                <a:cubicBezTo>
                  <a:pt x="5778" y="16219"/>
                  <a:pt x="5920" y="16340"/>
                  <a:pt x="6140" y="16407"/>
                </a:cubicBezTo>
                <a:cubicBezTo>
                  <a:pt x="6402" y="16486"/>
                  <a:pt x="6837" y="16472"/>
                  <a:pt x="7032" y="16543"/>
                </a:cubicBezTo>
                <a:cubicBezTo>
                  <a:pt x="7238" y="16619"/>
                  <a:pt x="7319" y="16805"/>
                  <a:pt x="7509" y="16887"/>
                </a:cubicBezTo>
                <a:cubicBezTo>
                  <a:pt x="7547" y="16903"/>
                  <a:pt x="7615" y="16885"/>
                  <a:pt x="7643" y="16907"/>
                </a:cubicBezTo>
                <a:cubicBezTo>
                  <a:pt x="7777" y="17010"/>
                  <a:pt x="7577" y="17115"/>
                  <a:pt x="7919" y="17287"/>
                </a:cubicBezTo>
                <a:cubicBezTo>
                  <a:pt x="8022" y="17339"/>
                  <a:pt x="8602" y="17603"/>
                  <a:pt x="8697" y="17604"/>
                </a:cubicBezTo>
                <a:cubicBezTo>
                  <a:pt x="8878" y="17607"/>
                  <a:pt x="9249" y="17582"/>
                  <a:pt x="9441" y="17644"/>
                </a:cubicBezTo>
                <a:cubicBezTo>
                  <a:pt x="9494" y="17661"/>
                  <a:pt x="9695" y="18031"/>
                  <a:pt x="9699" y="18086"/>
                </a:cubicBezTo>
                <a:cubicBezTo>
                  <a:pt x="9706" y="18169"/>
                  <a:pt x="9552" y="18174"/>
                  <a:pt x="9581" y="18272"/>
                </a:cubicBezTo>
                <a:lnTo>
                  <a:pt x="9716" y="18292"/>
                </a:lnTo>
                <a:cubicBezTo>
                  <a:pt x="9757" y="18305"/>
                  <a:pt x="9828" y="18380"/>
                  <a:pt x="9873" y="18381"/>
                </a:cubicBezTo>
                <a:cubicBezTo>
                  <a:pt x="9880" y="18382"/>
                  <a:pt x="10020" y="18197"/>
                  <a:pt x="10361" y="18349"/>
                </a:cubicBezTo>
                <a:cubicBezTo>
                  <a:pt x="10518" y="18419"/>
                  <a:pt x="10582" y="18583"/>
                  <a:pt x="10718" y="18669"/>
                </a:cubicBezTo>
                <a:cubicBezTo>
                  <a:pt x="10786" y="18711"/>
                  <a:pt x="10896" y="18729"/>
                  <a:pt x="10967" y="18770"/>
                </a:cubicBezTo>
                <a:cubicBezTo>
                  <a:pt x="11096" y="18848"/>
                  <a:pt x="11143" y="18959"/>
                  <a:pt x="11247" y="19045"/>
                </a:cubicBezTo>
                <a:cubicBezTo>
                  <a:pt x="11668" y="19394"/>
                  <a:pt x="11867" y="19421"/>
                  <a:pt x="12040" y="19893"/>
                </a:cubicBezTo>
                <a:cubicBezTo>
                  <a:pt x="12083" y="20013"/>
                  <a:pt x="12177" y="20257"/>
                  <a:pt x="12108" y="20373"/>
                </a:cubicBezTo>
                <a:cubicBezTo>
                  <a:pt x="12087" y="20408"/>
                  <a:pt x="12001" y="20420"/>
                  <a:pt x="11982" y="20456"/>
                </a:cubicBezTo>
                <a:cubicBezTo>
                  <a:pt x="11961" y="20494"/>
                  <a:pt x="12036" y="20556"/>
                  <a:pt x="12027" y="20597"/>
                </a:cubicBezTo>
                <a:cubicBezTo>
                  <a:pt x="12022" y="20624"/>
                  <a:pt x="11858" y="20776"/>
                  <a:pt x="11959" y="20789"/>
                </a:cubicBezTo>
                <a:cubicBezTo>
                  <a:pt x="11989" y="20793"/>
                  <a:pt x="12066" y="20669"/>
                  <a:pt x="12097" y="20673"/>
                </a:cubicBezTo>
                <a:cubicBezTo>
                  <a:pt x="12149" y="20680"/>
                  <a:pt x="12398" y="20914"/>
                  <a:pt x="12293" y="20934"/>
                </a:cubicBezTo>
                <a:cubicBezTo>
                  <a:pt x="12221" y="20948"/>
                  <a:pt x="12062" y="20668"/>
                  <a:pt x="12062" y="20769"/>
                </a:cubicBezTo>
                <a:lnTo>
                  <a:pt x="12178" y="20851"/>
                </a:lnTo>
                <a:cubicBezTo>
                  <a:pt x="12206" y="20889"/>
                  <a:pt x="12203" y="20957"/>
                  <a:pt x="12213" y="20997"/>
                </a:cubicBezTo>
                <a:cubicBezTo>
                  <a:pt x="12221" y="21031"/>
                  <a:pt x="12225" y="21062"/>
                  <a:pt x="12227" y="21093"/>
                </a:cubicBezTo>
                <a:lnTo>
                  <a:pt x="12237" y="21094"/>
                </a:lnTo>
                <a:cubicBezTo>
                  <a:pt x="13848" y="21219"/>
                  <a:pt x="15461" y="21333"/>
                  <a:pt x="17076" y="21436"/>
                </a:cubicBezTo>
                <a:cubicBezTo>
                  <a:pt x="17294" y="21450"/>
                  <a:pt x="18843" y="21517"/>
                  <a:pt x="18920" y="21552"/>
                </a:cubicBezTo>
                <a:cubicBezTo>
                  <a:pt x="18937" y="21559"/>
                  <a:pt x="18946" y="21569"/>
                  <a:pt x="18952" y="21579"/>
                </a:cubicBezTo>
                <a:lnTo>
                  <a:pt x="19010" y="21557"/>
                </a:lnTo>
                <a:cubicBezTo>
                  <a:pt x="19222" y="21456"/>
                  <a:pt x="19307" y="21600"/>
                  <a:pt x="19529" y="21582"/>
                </a:cubicBezTo>
              </a:path>
            </a:pathLst>
          </a:custGeom>
          <a:solidFill>
            <a:srgbClr val="FDBE36"/>
          </a:solidFill>
          <a:ln w="12700" cap="flat">
            <a:solidFill>
              <a:srgbClr val="FDBE36"/>
            </a:solidFill>
            <a:prstDash val="solid"/>
            <a:miter lim="800000"/>
            <a:headEnd type="none" w="med" len="med"/>
            <a:tailEnd type="none" w="med" len="med"/>
          </a:ln>
        </p:spPr>
        <p:txBody>
          <a:bodyPr lIns="0" tIns="0" rIns="0" bIns="0"/>
          <a:lstStyle/>
          <a:p>
            <a:endParaRPr lang="en-US"/>
          </a:p>
        </p:txBody>
      </p:sp>
      <p:sp>
        <p:nvSpPr>
          <p:cNvPr id="23557" name="AutoShape 3"/>
          <p:cNvSpPr>
            <a:spLocks/>
          </p:cNvSpPr>
          <p:nvPr/>
        </p:nvSpPr>
        <p:spPr bwMode="auto">
          <a:xfrm>
            <a:off x="14033500" y="4914900"/>
            <a:ext cx="7912100" cy="5321300"/>
          </a:xfrm>
          <a:custGeom>
            <a:avLst/>
            <a:gdLst>
              <a:gd name="T0" fmla="*/ 2147483647 w 21581"/>
              <a:gd name="T1" fmla="*/ 2147483647 h 21374"/>
              <a:gd name="T2" fmla="*/ 2147483647 w 21581"/>
              <a:gd name="T3" fmla="*/ 2147483647 h 21374"/>
              <a:gd name="T4" fmla="*/ 2147483647 w 21581"/>
              <a:gd name="T5" fmla="*/ 2147483647 h 21374"/>
              <a:gd name="T6" fmla="*/ 2147483647 w 21581"/>
              <a:gd name="T7" fmla="*/ 2147483647 h 21374"/>
              <a:gd name="T8" fmla="*/ 2147483647 w 21581"/>
              <a:gd name="T9" fmla="*/ 2147483647 h 21374"/>
              <a:gd name="T10" fmla="*/ 2147483647 w 21581"/>
              <a:gd name="T11" fmla="*/ 2147483647 h 21374"/>
              <a:gd name="T12" fmla="*/ 2147483647 w 21581"/>
              <a:gd name="T13" fmla="*/ 2147483647 h 21374"/>
              <a:gd name="T14" fmla="*/ 2147483647 w 21581"/>
              <a:gd name="T15" fmla="*/ 2147483647 h 21374"/>
              <a:gd name="T16" fmla="*/ 2147483647 w 21581"/>
              <a:gd name="T17" fmla="*/ 2147483647 h 21374"/>
              <a:gd name="T18" fmla="*/ 2147483647 w 21581"/>
              <a:gd name="T19" fmla="*/ 2147483647 h 21374"/>
              <a:gd name="T20" fmla="*/ 2147483647 w 21581"/>
              <a:gd name="T21" fmla="*/ 2147483647 h 21374"/>
              <a:gd name="T22" fmla="*/ 2147483647 w 21581"/>
              <a:gd name="T23" fmla="*/ 2147483647 h 21374"/>
              <a:gd name="T24" fmla="*/ 2147483647 w 21581"/>
              <a:gd name="T25" fmla="*/ 2147483647 h 21374"/>
              <a:gd name="T26" fmla="*/ 2147483647 w 21581"/>
              <a:gd name="T27" fmla="*/ 2147483647 h 21374"/>
              <a:gd name="T28" fmla="*/ 2147483647 w 21581"/>
              <a:gd name="T29" fmla="*/ 2147483647 h 21374"/>
              <a:gd name="T30" fmla="*/ 2147483647 w 21581"/>
              <a:gd name="T31" fmla="*/ 2147483647 h 21374"/>
              <a:gd name="T32" fmla="*/ 2147483647 w 21581"/>
              <a:gd name="T33" fmla="*/ 2147483647 h 21374"/>
              <a:gd name="T34" fmla="*/ 2147483647 w 21581"/>
              <a:gd name="T35" fmla="*/ 2147483647 h 21374"/>
              <a:gd name="T36" fmla="*/ 2147483647 w 21581"/>
              <a:gd name="T37" fmla="*/ 2147483647 h 21374"/>
              <a:gd name="T38" fmla="*/ 2147483647 w 21581"/>
              <a:gd name="T39" fmla="*/ 2147483647 h 21374"/>
              <a:gd name="T40" fmla="*/ 2147483647 w 21581"/>
              <a:gd name="T41" fmla="*/ 2147483647 h 21374"/>
              <a:gd name="T42" fmla="*/ 2147483647 w 21581"/>
              <a:gd name="T43" fmla="*/ 2147483647 h 21374"/>
              <a:gd name="T44" fmla="*/ 2147483647 w 21581"/>
              <a:gd name="T45" fmla="*/ 2147483647 h 21374"/>
              <a:gd name="T46" fmla="*/ 2147483647 w 21581"/>
              <a:gd name="T47" fmla="*/ 2147483647 h 21374"/>
              <a:gd name="T48" fmla="*/ 2147483647 w 21581"/>
              <a:gd name="T49" fmla="*/ 2147483647 h 21374"/>
              <a:gd name="T50" fmla="*/ 2147483647 w 21581"/>
              <a:gd name="T51" fmla="*/ 2147483647 h 21374"/>
              <a:gd name="T52" fmla="*/ 2147483647 w 21581"/>
              <a:gd name="T53" fmla="*/ 2147483647 h 21374"/>
              <a:gd name="T54" fmla="*/ 2147483647 w 21581"/>
              <a:gd name="T55" fmla="*/ 2147483647 h 21374"/>
              <a:gd name="T56" fmla="*/ 2147483647 w 21581"/>
              <a:gd name="T57" fmla="*/ 2147483647 h 21374"/>
              <a:gd name="T58" fmla="*/ 2147483647 w 21581"/>
              <a:gd name="T59" fmla="*/ 2147483647 h 21374"/>
              <a:gd name="T60" fmla="*/ 2147483647 w 21581"/>
              <a:gd name="T61" fmla="*/ 2147483647 h 21374"/>
              <a:gd name="T62" fmla="*/ 2147483647 w 21581"/>
              <a:gd name="T63" fmla="*/ 2147483647 h 21374"/>
              <a:gd name="T64" fmla="*/ 2147483647 w 21581"/>
              <a:gd name="T65" fmla="*/ 2147483647 h 21374"/>
              <a:gd name="T66" fmla="*/ 2147483647 w 21581"/>
              <a:gd name="T67" fmla="*/ 2147483647 h 21374"/>
              <a:gd name="T68" fmla="*/ 2147483647 w 21581"/>
              <a:gd name="T69" fmla="*/ 2147483647 h 21374"/>
              <a:gd name="T70" fmla="*/ 2147483647 w 21581"/>
              <a:gd name="T71" fmla="*/ 2147483647 h 21374"/>
              <a:gd name="T72" fmla="*/ 2147483647 w 21581"/>
              <a:gd name="T73" fmla="*/ 2147483647 h 21374"/>
              <a:gd name="T74" fmla="*/ 2147483647 w 21581"/>
              <a:gd name="T75" fmla="*/ 2147483647 h 21374"/>
              <a:gd name="T76" fmla="*/ 2147483647 w 21581"/>
              <a:gd name="T77" fmla="*/ 2147483647 h 21374"/>
              <a:gd name="T78" fmla="*/ 2147483647 w 21581"/>
              <a:gd name="T79" fmla="*/ 2147483647 h 21374"/>
              <a:gd name="T80" fmla="*/ 2147483647 w 21581"/>
              <a:gd name="T81" fmla="*/ 2147483647 h 21374"/>
              <a:gd name="T82" fmla="*/ 2147483647 w 21581"/>
              <a:gd name="T83" fmla="*/ 2147483647 h 21374"/>
              <a:gd name="T84" fmla="*/ 2147483647 w 21581"/>
              <a:gd name="T85" fmla="*/ 2147483647 h 21374"/>
              <a:gd name="T86" fmla="*/ 2147483647 w 21581"/>
              <a:gd name="T87" fmla="*/ 2147483647 h 21374"/>
              <a:gd name="T88" fmla="*/ 2147483647 w 21581"/>
              <a:gd name="T89" fmla="*/ 2147483647 h 21374"/>
              <a:gd name="T90" fmla="*/ 2147483647 w 21581"/>
              <a:gd name="T91" fmla="*/ 2147483647 h 21374"/>
              <a:gd name="T92" fmla="*/ 2147483647 w 21581"/>
              <a:gd name="T93" fmla="*/ 2147483647 h 21374"/>
              <a:gd name="T94" fmla="*/ 2147483647 w 21581"/>
              <a:gd name="T95" fmla="*/ 2147483647 h 21374"/>
              <a:gd name="T96" fmla="*/ 2147483647 w 21581"/>
              <a:gd name="T97" fmla="*/ 2147483647 h 21374"/>
              <a:gd name="T98" fmla="*/ 2147483647 w 21581"/>
              <a:gd name="T99" fmla="*/ 2147483647 h 21374"/>
              <a:gd name="T100" fmla="*/ 2147483647 w 21581"/>
              <a:gd name="T101" fmla="*/ 2147483647 h 21374"/>
              <a:gd name="T102" fmla="*/ 2147483647 w 21581"/>
              <a:gd name="T103" fmla="*/ 2147483647 h 21374"/>
              <a:gd name="T104" fmla="*/ 2147483647 w 21581"/>
              <a:gd name="T105" fmla="*/ 2147483647 h 21374"/>
              <a:gd name="T106" fmla="*/ 2147483647 w 21581"/>
              <a:gd name="T107" fmla="*/ 2147483647 h 21374"/>
              <a:gd name="T108" fmla="*/ 2147483647 w 21581"/>
              <a:gd name="T109" fmla="*/ 2147483647 h 21374"/>
              <a:gd name="T110" fmla="*/ 2147483647 w 21581"/>
              <a:gd name="T111" fmla="*/ 2147483647 h 21374"/>
              <a:gd name="T112" fmla="*/ 2147483647 w 21581"/>
              <a:gd name="T113" fmla="*/ 2147483647 h 21374"/>
              <a:gd name="T114" fmla="*/ 2147483647 w 21581"/>
              <a:gd name="T115" fmla="*/ 2147483647 h 21374"/>
              <a:gd name="T116" fmla="*/ 2147483647 w 21581"/>
              <a:gd name="T117" fmla="*/ 2147483647 h 21374"/>
              <a:gd name="T118" fmla="*/ 2147483647 w 21581"/>
              <a:gd name="T119" fmla="*/ 2147483647 h 21374"/>
              <a:gd name="T120" fmla="*/ 2147483647 w 21581"/>
              <a:gd name="T121" fmla="*/ 2147483647 h 21374"/>
              <a:gd name="T122" fmla="*/ 2147483647 w 21581"/>
              <a:gd name="T123" fmla="*/ 2147483647 h 213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581" h="21374">
                <a:moveTo>
                  <a:pt x="21486" y="17078"/>
                </a:moveTo>
                <a:cubicBezTo>
                  <a:pt x="21479" y="16974"/>
                  <a:pt x="21405" y="16801"/>
                  <a:pt x="21405" y="16734"/>
                </a:cubicBezTo>
                <a:cubicBezTo>
                  <a:pt x="21401" y="16144"/>
                  <a:pt x="21339" y="15467"/>
                  <a:pt x="21309" y="14863"/>
                </a:cubicBezTo>
                <a:cubicBezTo>
                  <a:pt x="21298" y="14636"/>
                  <a:pt x="21098" y="14203"/>
                  <a:pt x="21165" y="14029"/>
                </a:cubicBezTo>
                <a:cubicBezTo>
                  <a:pt x="21177" y="14001"/>
                  <a:pt x="21011" y="13567"/>
                  <a:pt x="20993" y="13548"/>
                </a:cubicBezTo>
                <a:lnTo>
                  <a:pt x="20855" y="13531"/>
                </a:lnTo>
                <a:cubicBezTo>
                  <a:pt x="20844" y="13465"/>
                  <a:pt x="20966" y="13487"/>
                  <a:pt x="20971" y="13420"/>
                </a:cubicBezTo>
                <a:cubicBezTo>
                  <a:pt x="20975" y="13351"/>
                  <a:pt x="20725" y="12911"/>
                  <a:pt x="20639" y="12791"/>
                </a:cubicBezTo>
                <a:cubicBezTo>
                  <a:pt x="20447" y="12527"/>
                  <a:pt x="20230" y="12758"/>
                  <a:pt x="20206" y="12610"/>
                </a:cubicBezTo>
                <a:cubicBezTo>
                  <a:pt x="20177" y="12441"/>
                  <a:pt x="20521" y="12636"/>
                  <a:pt x="20521" y="12630"/>
                </a:cubicBezTo>
                <a:cubicBezTo>
                  <a:pt x="20528" y="12555"/>
                  <a:pt x="20456" y="12513"/>
                  <a:pt x="20422" y="12455"/>
                </a:cubicBezTo>
                <a:cubicBezTo>
                  <a:pt x="20253" y="12156"/>
                  <a:pt x="20086" y="11866"/>
                  <a:pt x="19943" y="11539"/>
                </a:cubicBezTo>
                <a:cubicBezTo>
                  <a:pt x="19434" y="10370"/>
                  <a:pt x="18675" y="9414"/>
                  <a:pt x="18230" y="8189"/>
                </a:cubicBezTo>
                <a:cubicBezTo>
                  <a:pt x="18163" y="8004"/>
                  <a:pt x="17846" y="7303"/>
                  <a:pt x="17849" y="7142"/>
                </a:cubicBezTo>
                <a:cubicBezTo>
                  <a:pt x="17851" y="7016"/>
                  <a:pt x="18061" y="7110"/>
                  <a:pt x="18095" y="7149"/>
                </a:cubicBezTo>
                <a:cubicBezTo>
                  <a:pt x="18186" y="7253"/>
                  <a:pt x="17939" y="7483"/>
                  <a:pt x="18129" y="7617"/>
                </a:cubicBezTo>
                <a:cubicBezTo>
                  <a:pt x="18361" y="7781"/>
                  <a:pt x="18574" y="7291"/>
                  <a:pt x="18648" y="7841"/>
                </a:cubicBezTo>
                <a:cubicBezTo>
                  <a:pt x="18654" y="7880"/>
                  <a:pt x="18648" y="7922"/>
                  <a:pt x="18647" y="7962"/>
                </a:cubicBezTo>
                <a:cubicBezTo>
                  <a:pt x="18646" y="8042"/>
                  <a:pt x="18644" y="8123"/>
                  <a:pt x="18643" y="8203"/>
                </a:cubicBezTo>
                <a:cubicBezTo>
                  <a:pt x="18643" y="8243"/>
                  <a:pt x="18639" y="8284"/>
                  <a:pt x="18641" y="8324"/>
                </a:cubicBezTo>
                <a:cubicBezTo>
                  <a:pt x="18676" y="8786"/>
                  <a:pt x="18818" y="9389"/>
                  <a:pt x="19051" y="9717"/>
                </a:cubicBezTo>
                <a:cubicBezTo>
                  <a:pt x="19080" y="9758"/>
                  <a:pt x="19318" y="10196"/>
                  <a:pt x="19348" y="10167"/>
                </a:cubicBezTo>
                <a:cubicBezTo>
                  <a:pt x="19396" y="10120"/>
                  <a:pt x="19118" y="9733"/>
                  <a:pt x="19022" y="9585"/>
                </a:cubicBezTo>
                <a:cubicBezTo>
                  <a:pt x="18946" y="9467"/>
                  <a:pt x="18667" y="8462"/>
                  <a:pt x="18683" y="8309"/>
                </a:cubicBezTo>
                <a:cubicBezTo>
                  <a:pt x="18696" y="8184"/>
                  <a:pt x="18825" y="8145"/>
                  <a:pt x="18805" y="7990"/>
                </a:cubicBezTo>
                <a:cubicBezTo>
                  <a:pt x="18757" y="7622"/>
                  <a:pt x="17959" y="6697"/>
                  <a:pt x="17751" y="6391"/>
                </a:cubicBezTo>
                <a:cubicBezTo>
                  <a:pt x="16930" y="5179"/>
                  <a:pt x="16323" y="3782"/>
                  <a:pt x="15782" y="2265"/>
                </a:cubicBezTo>
                <a:cubicBezTo>
                  <a:pt x="15718" y="2083"/>
                  <a:pt x="15617" y="1911"/>
                  <a:pt x="15567" y="1721"/>
                </a:cubicBezTo>
                <a:cubicBezTo>
                  <a:pt x="15533" y="1592"/>
                  <a:pt x="15547" y="1375"/>
                  <a:pt x="15494" y="1264"/>
                </a:cubicBezTo>
                <a:cubicBezTo>
                  <a:pt x="15475" y="1225"/>
                  <a:pt x="15422" y="1262"/>
                  <a:pt x="15402" y="1226"/>
                </a:cubicBezTo>
                <a:cubicBezTo>
                  <a:pt x="15367" y="1164"/>
                  <a:pt x="15393" y="1029"/>
                  <a:pt x="15360" y="965"/>
                </a:cubicBezTo>
                <a:cubicBezTo>
                  <a:pt x="15330" y="907"/>
                  <a:pt x="15044" y="723"/>
                  <a:pt x="15092" y="622"/>
                </a:cubicBezTo>
                <a:cubicBezTo>
                  <a:pt x="15150" y="503"/>
                  <a:pt x="15272" y="827"/>
                  <a:pt x="15289" y="783"/>
                </a:cubicBezTo>
                <a:cubicBezTo>
                  <a:pt x="15312" y="722"/>
                  <a:pt x="15231" y="668"/>
                  <a:pt x="15217" y="602"/>
                </a:cubicBezTo>
                <a:cubicBezTo>
                  <a:pt x="15188" y="463"/>
                  <a:pt x="15229" y="258"/>
                  <a:pt x="15185" y="130"/>
                </a:cubicBezTo>
                <a:cubicBezTo>
                  <a:pt x="15128" y="-33"/>
                  <a:pt x="15109" y="180"/>
                  <a:pt x="15063" y="172"/>
                </a:cubicBezTo>
                <a:cubicBezTo>
                  <a:pt x="15024" y="166"/>
                  <a:pt x="15015" y="106"/>
                  <a:pt x="15013" y="40"/>
                </a:cubicBezTo>
                <a:lnTo>
                  <a:pt x="15002" y="56"/>
                </a:lnTo>
                <a:cubicBezTo>
                  <a:pt x="14731" y="320"/>
                  <a:pt x="13957" y="-142"/>
                  <a:pt x="13813" y="47"/>
                </a:cubicBezTo>
                <a:lnTo>
                  <a:pt x="13793" y="192"/>
                </a:lnTo>
                <a:cubicBezTo>
                  <a:pt x="13568" y="438"/>
                  <a:pt x="13782" y="767"/>
                  <a:pt x="13844" y="1069"/>
                </a:cubicBezTo>
                <a:cubicBezTo>
                  <a:pt x="13852" y="1109"/>
                  <a:pt x="13846" y="1151"/>
                  <a:pt x="13846" y="1193"/>
                </a:cubicBezTo>
                <a:cubicBezTo>
                  <a:pt x="13849" y="1354"/>
                  <a:pt x="13842" y="1524"/>
                  <a:pt x="13854" y="1685"/>
                </a:cubicBezTo>
                <a:cubicBezTo>
                  <a:pt x="13859" y="1751"/>
                  <a:pt x="13912" y="1828"/>
                  <a:pt x="13884" y="1881"/>
                </a:cubicBezTo>
                <a:cubicBezTo>
                  <a:pt x="13884" y="1881"/>
                  <a:pt x="13739" y="1930"/>
                  <a:pt x="13732" y="1932"/>
                </a:cubicBezTo>
                <a:cubicBezTo>
                  <a:pt x="13331" y="2066"/>
                  <a:pt x="13544" y="1872"/>
                  <a:pt x="13450" y="1544"/>
                </a:cubicBezTo>
                <a:cubicBezTo>
                  <a:pt x="13429" y="1474"/>
                  <a:pt x="13321" y="1459"/>
                  <a:pt x="13298" y="1388"/>
                </a:cubicBezTo>
                <a:cubicBezTo>
                  <a:pt x="13269" y="1297"/>
                  <a:pt x="13396" y="1299"/>
                  <a:pt x="13238" y="1264"/>
                </a:cubicBezTo>
                <a:cubicBezTo>
                  <a:pt x="12974" y="1204"/>
                  <a:pt x="11437" y="1675"/>
                  <a:pt x="11050" y="1759"/>
                </a:cubicBezTo>
                <a:cubicBezTo>
                  <a:pt x="10024" y="1983"/>
                  <a:pt x="8996" y="2195"/>
                  <a:pt x="7968" y="2395"/>
                </a:cubicBezTo>
                <a:cubicBezTo>
                  <a:pt x="7813" y="2425"/>
                  <a:pt x="6911" y="2657"/>
                  <a:pt x="6832" y="2611"/>
                </a:cubicBezTo>
                <a:cubicBezTo>
                  <a:pt x="6645" y="2506"/>
                  <a:pt x="6687" y="2262"/>
                  <a:pt x="6584" y="1997"/>
                </a:cubicBezTo>
                <a:cubicBezTo>
                  <a:pt x="6531" y="1862"/>
                  <a:pt x="6371" y="1647"/>
                  <a:pt x="6371" y="1647"/>
                </a:cubicBezTo>
                <a:cubicBezTo>
                  <a:pt x="4869" y="2048"/>
                  <a:pt x="3364" y="2424"/>
                  <a:pt x="1856" y="2776"/>
                </a:cubicBezTo>
                <a:cubicBezTo>
                  <a:pt x="1588" y="2838"/>
                  <a:pt x="160" y="3069"/>
                  <a:pt x="29" y="3187"/>
                </a:cubicBezTo>
                <a:cubicBezTo>
                  <a:pt x="20" y="3195"/>
                  <a:pt x="51" y="3367"/>
                  <a:pt x="50" y="3386"/>
                </a:cubicBezTo>
                <a:cubicBezTo>
                  <a:pt x="47" y="3472"/>
                  <a:pt x="-15" y="3657"/>
                  <a:pt x="3" y="3737"/>
                </a:cubicBezTo>
                <a:cubicBezTo>
                  <a:pt x="24" y="3823"/>
                  <a:pt x="290" y="4142"/>
                  <a:pt x="346" y="4201"/>
                </a:cubicBezTo>
                <a:cubicBezTo>
                  <a:pt x="429" y="4290"/>
                  <a:pt x="651" y="4267"/>
                  <a:pt x="667" y="4467"/>
                </a:cubicBezTo>
                <a:cubicBezTo>
                  <a:pt x="680" y="4622"/>
                  <a:pt x="575" y="4806"/>
                  <a:pt x="594" y="4959"/>
                </a:cubicBezTo>
                <a:cubicBezTo>
                  <a:pt x="607" y="5062"/>
                  <a:pt x="683" y="5131"/>
                  <a:pt x="747" y="5189"/>
                </a:cubicBezTo>
                <a:cubicBezTo>
                  <a:pt x="806" y="5171"/>
                  <a:pt x="930" y="5242"/>
                  <a:pt x="924" y="5289"/>
                </a:cubicBezTo>
                <a:cubicBezTo>
                  <a:pt x="915" y="5355"/>
                  <a:pt x="759" y="5412"/>
                  <a:pt x="733" y="5470"/>
                </a:cubicBezTo>
                <a:cubicBezTo>
                  <a:pt x="696" y="5552"/>
                  <a:pt x="808" y="5661"/>
                  <a:pt x="720" y="5745"/>
                </a:cubicBezTo>
                <a:cubicBezTo>
                  <a:pt x="685" y="5778"/>
                  <a:pt x="619" y="5722"/>
                  <a:pt x="597" y="5773"/>
                </a:cubicBezTo>
                <a:cubicBezTo>
                  <a:pt x="579" y="5812"/>
                  <a:pt x="695" y="5775"/>
                  <a:pt x="686" y="5820"/>
                </a:cubicBezTo>
                <a:cubicBezTo>
                  <a:pt x="684" y="5834"/>
                  <a:pt x="665" y="5849"/>
                  <a:pt x="642" y="5865"/>
                </a:cubicBezTo>
                <a:cubicBezTo>
                  <a:pt x="655" y="5875"/>
                  <a:pt x="662" y="5885"/>
                  <a:pt x="652" y="5896"/>
                </a:cubicBezTo>
                <a:cubicBezTo>
                  <a:pt x="568" y="5992"/>
                  <a:pt x="565" y="5873"/>
                  <a:pt x="583" y="6039"/>
                </a:cubicBezTo>
                <a:cubicBezTo>
                  <a:pt x="686" y="6007"/>
                  <a:pt x="841" y="5876"/>
                  <a:pt x="854" y="5869"/>
                </a:cubicBezTo>
                <a:cubicBezTo>
                  <a:pt x="898" y="5838"/>
                  <a:pt x="1026" y="5789"/>
                  <a:pt x="1056" y="5734"/>
                </a:cubicBezTo>
                <a:lnTo>
                  <a:pt x="1041" y="5601"/>
                </a:lnTo>
                <a:cubicBezTo>
                  <a:pt x="1248" y="5366"/>
                  <a:pt x="1048" y="5586"/>
                  <a:pt x="1143" y="5373"/>
                </a:cubicBezTo>
                <a:cubicBezTo>
                  <a:pt x="1198" y="5252"/>
                  <a:pt x="1326" y="5232"/>
                  <a:pt x="1360" y="5052"/>
                </a:cubicBezTo>
                <a:cubicBezTo>
                  <a:pt x="1395" y="4866"/>
                  <a:pt x="1171" y="4815"/>
                  <a:pt x="1227" y="4607"/>
                </a:cubicBezTo>
                <a:cubicBezTo>
                  <a:pt x="1242" y="4555"/>
                  <a:pt x="1303" y="4623"/>
                  <a:pt x="1337" y="4649"/>
                </a:cubicBezTo>
                <a:cubicBezTo>
                  <a:pt x="1360" y="4666"/>
                  <a:pt x="1396" y="4666"/>
                  <a:pt x="1406" y="4700"/>
                </a:cubicBezTo>
                <a:cubicBezTo>
                  <a:pt x="1413" y="4729"/>
                  <a:pt x="1356" y="4758"/>
                  <a:pt x="1372" y="4777"/>
                </a:cubicBezTo>
                <a:cubicBezTo>
                  <a:pt x="1468" y="4889"/>
                  <a:pt x="1442" y="4648"/>
                  <a:pt x="1478" y="4978"/>
                </a:cubicBezTo>
                <a:cubicBezTo>
                  <a:pt x="1483" y="5020"/>
                  <a:pt x="1514" y="5112"/>
                  <a:pt x="1532" y="5078"/>
                </a:cubicBezTo>
                <a:cubicBezTo>
                  <a:pt x="1648" y="4854"/>
                  <a:pt x="1621" y="4445"/>
                  <a:pt x="1629" y="4444"/>
                </a:cubicBezTo>
                <a:cubicBezTo>
                  <a:pt x="1738" y="4417"/>
                  <a:pt x="1638" y="4541"/>
                  <a:pt x="1685" y="4566"/>
                </a:cubicBezTo>
                <a:cubicBezTo>
                  <a:pt x="1711" y="4580"/>
                  <a:pt x="1741" y="4532"/>
                  <a:pt x="1766" y="4546"/>
                </a:cubicBezTo>
                <a:cubicBezTo>
                  <a:pt x="1781" y="4554"/>
                  <a:pt x="1742" y="4574"/>
                  <a:pt x="1729" y="4589"/>
                </a:cubicBezTo>
                <a:cubicBezTo>
                  <a:pt x="1700" y="4623"/>
                  <a:pt x="1644" y="4786"/>
                  <a:pt x="1673" y="4841"/>
                </a:cubicBezTo>
                <a:cubicBezTo>
                  <a:pt x="1714" y="4914"/>
                  <a:pt x="1914" y="4859"/>
                  <a:pt x="1974" y="4904"/>
                </a:cubicBezTo>
                <a:cubicBezTo>
                  <a:pt x="2004" y="4925"/>
                  <a:pt x="2056" y="4996"/>
                  <a:pt x="2030" y="5026"/>
                </a:cubicBezTo>
                <a:cubicBezTo>
                  <a:pt x="2030" y="5026"/>
                  <a:pt x="1900" y="4989"/>
                  <a:pt x="1900" y="4989"/>
                </a:cubicBezTo>
                <a:cubicBezTo>
                  <a:pt x="1849" y="5007"/>
                  <a:pt x="1797" y="5125"/>
                  <a:pt x="1751" y="5161"/>
                </a:cubicBezTo>
                <a:cubicBezTo>
                  <a:pt x="1640" y="5249"/>
                  <a:pt x="1397" y="5268"/>
                  <a:pt x="1314" y="5401"/>
                </a:cubicBezTo>
                <a:cubicBezTo>
                  <a:pt x="1304" y="5418"/>
                  <a:pt x="1319" y="5446"/>
                  <a:pt x="1322" y="5467"/>
                </a:cubicBezTo>
                <a:cubicBezTo>
                  <a:pt x="1324" y="5490"/>
                  <a:pt x="1314" y="5529"/>
                  <a:pt x="1329" y="5534"/>
                </a:cubicBezTo>
                <a:cubicBezTo>
                  <a:pt x="1452" y="5576"/>
                  <a:pt x="2110" y="5098"/>
                  <a:pt x="2283" y="5032"/>
                </a:cubicBezTo>
                <a:cubicBezTo>
                  <a:pt x="2481" y="4958"/>
                  <a:pt x="2682" y="4914"/>
                  <a:pt x="2849" y="4825"/>
                </a:cubicBezTo>
                <a:cubicBezTo>
                  <a:pt x="2901" y="4797"/>
                  <a:pt x="2956" y="4664"/>
                  <a:pt x="2970" y="4591"/>
                </a:cubicBezTo>
                <a:cubicBezTo>
                  <a:pt x="2974" y="4566"/>
                  <a:pt x="2981" y="4544"/>
                  <a:pt x="2983" y="4519"/>
                </a:cubicBezTo>
                <a:cubicBezTo>
                  <a:pt x="2983" y="4497"/>
                  <a:pt x="2960" y="4457"/>
                  <a:pt x="2975" y="4453"/>
                </a:cubicBezTo>
                <a:cubicBezTo>
                  <a:pt x="2995" y="4448"/>
                  <a:pt x="3003" y="4514"/>
                  <a:pt x="3023" y="4509"/>
                </a:cubicBezTo>
                <a:cubicBezTo>
                  <a:pt x="3152" y="4477"/>
                  <a:pt x="3087" y="4329"/>
                  <a:pt x="3113" y="4555"/>
                </a:cubicBezTo>
                <a:cubicBezTo>
                  <a:pt x="3113" y="4555"/>
                  <a:pt x="3169" y="4677"/>
                  <a:pt x="3169" y="4677"/>
                </a:cubicBezTo>
                <a:cubicBezTo>
                  <a:pt x="3203" y="4678"/>
                  <a:pt x="3287" y="4530"/>
                  <a:pt x="3317" y="4504"/>
                </a:cubicBezTo>
                <a:cubicBezTo>
                  <a:pt x="3450" y="4391"/>
                  <a:pt x="3575" y="4464"/>
                  <a:pt x="3677" y="4344"/>
                </a:cubicBezTo>
                <a:cubicBezTo>
                  <a:pt x="3701" y="4316"/>
                  <a:pt x="3667" y="4454"/>
                  <a:pt x="3693" y="4475"/>
                </a:cubicBezTo>
                <a:cubicBezTo>
                  <a:pt x="3742" y="4517"/>
                  <a:pt x="3881" y="4296"/>
                  <a:pt x="3856" y="4433"/>
                </a:cubicBezTo>
                <a:cubicBezTo>
                  <a:pt x="3851" y="4464"/>
                  <a:pt x="3820" y="4481"/>
                  <a:pt x="3824" y="4511"/>
                </a:cubicBezTo>
                <a:lnTo>
                  <a:pt x="3913" y="4555"/>
                </a:lnTo>
                <a:cubicBezTo>
                  <a:pt x="4001" y="4705"/>
                  <a:pt x="4001" y="4801"/>
                  <a:pt x="3985" y="4809"/>
                </a:cubicBezTo>
                <a:cubicBezTo>
                  <a:pt x="3877" y="4865"/>
                  <a:pt x="3697" y="4598"/>
                  <a:pt x="3586" y="4639"/>
                </a:cubicBezTo>
                <a:cubicBezTo>
                  <a:pt x="3566" y="4647"/>
                  <a:pt x="3549" y="4686"/>
                  <a:pt x="3553" y="4716"/>
                </a:cubicBezTo>
                <a:cubicBezTo>
                  <a:pt x="3558" y="4761"/>
                  <a:pt x="3659" y="4722"/>
                  <a:pt x="3642" y="4761"/>
                </a:cubicBezTo>
                <a:cubicBezTo>
                  <a:pt x="3580" y="4906"/>
                  <a:pt x="3459" y="4672"/>
                  <a:pt x="3422" y="4681"/>
                </a:cubicBezTo>
                <a:cubicBezTo>
                  <a:pt x="3389" y="4689"/>
                  <a:pt x="3425" y="4797"/>
                  <a:pt x="3397" y="4824"/>
                </a:cubicBezTo>
                <a:cubicBezTo>
                  <a:pt x="3277" y="4940"/>
                  <a:pt x="3089" y="4769"/>
                  <a:pt x="2983" y="4893"/>
                </a:cubicBezTo>
                <a:cubicBezTo>
                  <a:pt x="2972" y="4908"/>
                  <a:pt x="2934" y="4921"/>
                  <a:pt x="2947" y="4937"/>
                </a:cubicBezTo>
                <a:cubicBezTo>
                  <a:pt x="2961" y="4954"/>
                  <a:pt x="3989" y="5040"/>
                  <a:pt x="4130" y="5087"/>
                </a:cubicBezTo>
                <a:cubicBezTo>
                  <a:pt x="4370" y="5168"/>
                  <a:pt x="5037" y="5491"/>
                  <a:pt x="5073" y="5410"/>
                </a:cubicBezTo>
                <a:cubicBezTo>
                  <a:pt x="5096" y="5355"/>
                  <a:pt x="4966" y="5430"/>
                  <a:pt x="4941" y="5377"/>
                </a:cubicBezTo>
                <a:cubicBezTo>
                  <a:pt x="4914" y="5319"/>
                  <a:pt x="4975" y="5234"/>
                  <a:pt x="4958" y="5168"/>
                </a:cubicBezTo>
                <a:cubicBezTo>
                  <a:pt x="4929" y="5056"/>
                  <a:pt x="4441" y="5204"/>
                  <a:pt x="4680" y="4969"/>
                </a:cubicBezTo>
                <a:cubicBezTo>
                  <a:pt x="4736" y="4914"/>
                  <a:pt x="4788" y="4981"/>
                  <a:pt x="4844" y="4926"/>
                </a:cubicBezTo>
                <a:cubicBezTo>
                  <a:pt x="4871" y="4898"/>
                  <a:pt x="4836" y="4792"/>
                  <a:pt x="4869" y="4783"/>
                </a:cubicBezTo>
                <a:lnTo>
                  <a:pt x="4885" y="4915"/>
                </a:lnTo>
                <a:cubicBezTo>
                  <a:pt x="4911" y="4928"/>
                  <a:pt x="4942" y="4874"/>
                  <a:pt x="4967" y="4893"/>
                </a:cubicBezTo>
                <a:cubicBezTo>
                  <a:pt x="5006" y="4926"/>
                  <a:pt x="4948" y="5070"/>
                  <a:pt x="4991" y="5092"/>
                </a:cubicBezTo>
                <a:cubicBezTo>
                  <a:pt x="4992" y="5092"/>
                  <a:pt x="5092" y="4860"/>
                  <a:pt x="5131" y="4850"/>
                </a:cubicBezTo>
                <a:cubicBezTo>
                  <a:pt x="5131" y="4850"/>
                  <a:pt x="5220" y="4895"/>
                  <a:pt x="5220" y="4895"/>
                </a:cubicBezTo>
                <a:cubicBezTo>
                  <a:pt x="5258" y="4868"/>
                  <a:pt x="5246" y="4751"/>
                  <a:pt x="5286" y="4741"/>
                </a:cubicBezTo>
                <a:cubicBezTo>
                  <a:pt x="5303" y="4735"/>
                  <a:pt x="5280" y="4939"/>
                  <a:pt x="5269" y="4949"/>
                </a:cubicBezTo>
                <a:cubicBezTo>
                  <a:pt x="5223" y="4995"/>
                  <a:pt x="5149" y="4941"/>
                  <a:pt x="5105" y="4993"/>
                </a:cubicBezTo>
                <a:cubicBezTo>
                  <a:pt x="5068" y="5037"/>
                  <a:pt x="5045" y="5221"/>
                  <a:pt x="5015" y="5289"/>
                </a:cubicBezTo>
                <a:cubicBezTo>
                  <a:pt x="4984" y="5361"/>
                  <a:pt x="5324" y="5401"/>
                  <a:pt x="5408" y="5389"/>
                </a:cubicBezTo>
                <a:cubicBezTo>
                  <a:pt x="5639" y="5354"/>
                  <a:pt x="5535" y="5412"/>
                  <a:pt x="5654" y="5663"/>
                </a:cubicBezTo>
                <a:cubicBezTo>
                  <a:pt x="5662" y="5679"/>
                  <a:pt x="5668" y="5688"/>
                  <a:pt x="5675" y="5695"/>
                </a:cubicBezTo>
                <a:cubicBezTo>
                  <a:pt x="5684" y="5699"/>
                  <a:pt x="5693" y="5703"/>
                  <a:pt x="5701" y="5706"/>
                </a:cubicBezTo>
                <a:cubicBezTo>
                  <a:pt x="5735" y="5693"/>
                  <a:pt x="5760" y="5591"/>
                  <a:pt x="5819" y="5619"/>
                </a:cubicBezTo>
                <a:cubicBezTo>
                  <a:pt x="5824" y="5621"/>
                  <a:pt x="5913" y="5569"/>
                  <a:pt x="5868" y="5674"/>
                </a:cubicBezTo>
                <a:cubicBezTo>
                  <a:pt x="5843" y="5732"/>
                  <a:pt x="5780" y="5733"/>
                  <a:pt x="5701" y="5706"/>
                </a:cubicBezTo>
                <a:cubicBezTo>
                  <a:pt x="5693" y="5703"/>
                  <a:pt x="5684" y="5699"/>
                  <a:pt x="5675" y="5695"/>
                </a:cubicBezTo>
                <a:cubicBezTo>
                  <a:pt x="5442" y="5604"/>
                  <a:pt x="5109" y="5324"/>
                  <a:pt x="5199" y="5580"/>
                </a:cubicBezTo>
                <a:cubicBezTo>
                  <a:pt x="5232" y="5677"/>
                  <a:pt x="5422" y="5705"/>
                  <a:pt x="5478" y="5779"/>
                </a:cubicBezTo>
                <a:cubicBezTo>
                  <a:pt x="5524" y="5840"/>
                  <a:pt x="5549" y="5972"/>
                  <a:pt x="5613" y="6015"/>
                </a:cubicBezTo>
                <a:cubicBezTo>
                  <a:pt x="5672" y="6052"/>
                  <a:pt x="5764" y="6002"/>
                  <a:pt x="5827" y="6026"/>
                </a:cubicBezTo>
                <a:cubicBezTo>
                  <a:pt x="6029" y="6101"/>
                  <a:pt x="6369" y="6581"/>
                  <a:pt x="6279" y="6923"/>
                </a:cubicBezTo>
                <a:cubicBezTo>
                  <a:pt x="6217" y="7162"/>
                  <a:pt x="6083" y="6881"/>
                  <a:pt x="6049" y="6782"/>
                </a:cubicBezTo>
                <a:cubicBezTo>
                  <a:pt x="5984" y="6595"/>
                  <a:pt x="5961" y="6328"/>
                  <a:pt x="5950" y="6332"/>
                </a:cubicBezTo>
                <a:cubicBezTo>
                  <a:pt x="5833" y="6363"/>
                  <a:pt x="6055" y="6986"/>
                  <a:pt x="6123" y="7034"/>
                </a:cubicBezTo>
                <a:cubicBezTo>
                  <a:pt x="6212" y="7096"/>
                  <a:pt x="6685" y="6738"/>
                  <a:pt x="6807" y="6710"/>
                </a:cubicBezTo>
                <a:cubicBezTo>
                  <a:pt x="6850" y="6700"/>
                  <a:pt x="6942" y="6760"/>
                  <a:pt x="6980" y="6730"/>
                </a:cubicBezTo>
                <a:cubicBezTo>
                  <a:pt x="7072" y="6659"/>
                  <a:pt x="7158" y="6198"/>
                  <a:pt x="7300" y="6233"/>
                </a:cubicBezTo>
                <a:cubicBezTo>
                  <a:pt x="7345" y="6243"/>
                  <a:pt x="7249" y="6497"/>
                  <a:pt x="7252" y="6518"/>
                </a:cubicBezTo>
                <a:cubicBezTo>
                  <a:pt x="7262" y="6597"/>
                  <a:pt x="7706" y="6075"/>
                  <a:pt x="7769" y="5993"/>
                </a:cubicBezTo>
                <a:cubicBezTo>
                  <a:pt x="7859" y="5874"/>
                  <a:pt x="7997" y="5595"/>
                  <a:pt x="8102" y="5527"/>
                </a:cubicBezTo>
                <a:cubicBezTo>
                  <a:pt x="8132" y="5509"/>
                  <a:pt x="8162" y="5578"/>
                  <a:pt x="8193" y="5569"/>
                </a:cubicBezTo>
                <a:cubicBezTo>
                  <a:pt x="8232" y="5559"/>
                  <a:pt x="8455" y="5296"/>
                  <a:pt x="8481" y="5486"/>
                </a:cubicBezTo>
                <a:cubicBezTo>
                  <a:pt x="8485" y="5515"/>
                  <a:pt x="8431" y="5546"/>
                  <a:pt x="8448" y="5564"/>
                </a:cubicBezTo>
                <a:cubicBezTo>
                  <a:pt x="8543" y="5666"/>
                  <a:pt x="8563" y="5367"/>
                  <a:pt x="8545" y="5331"/>
                </a:cubicBezTo>
                <a:cubicBezTo>
                  <a:pt x="8500" y="5238"/>
                  <a:pt x="8236" y="5322"/>
                  <a:pt x="8191" y="5229"/>
                </a:cubicBezTo>
                <a:cubicBezTo>
                  <a:pt x="8113" y="5070"/>
                  <a:pt x="8426" y="5223"/>
                  <a:pt x="8428" y="5206"/>
                </a:cubicBezTo>
                <a:cubicBezTo>
                  <a:pt x="8435" y="5167"/>
                  <a:pt x="8388" y="5143"/>
                  <a:pt x="8387" y="5104"/>
                </a:cubicBezTo>
                <a:cubicBezTo>
                  <a:pt x="8371" y="4820"/>
                  <a:pt x="8490" y="4901"/>
                  <a:pt x="8597" y="4770"/>
                </a:cubicBezTo>
                <a:lnTo>
                  <a:pt x="8621" y="4626"/>
                </a:lnTo>
                <a:cubicBezTo>
                  <a:pt x="8657" y="4567"/>
                  <a:pt x="8878" y="4688"/>
                  <a:pt x="8884" y="4685"/>
                </a:cubicBezTo>
                <a:lnTo>
                  <a:pt x="8948" y="4531"/>
                </a:lnTo>
                <a:cubicBezTo>
                  <a:pt x="9073" y="4411"/>
                  <a:pt x="9262" y="4463"/>
                  <a:pt x="9383" y="4538"/>
                </a:cubicBezTo>
                <a:cubicBezTo>
                  <a:pt x="9454" y="4581"/>
                  <a:pt x="9770" y="4863"/>
                  <a:pt x="9838" y="4812"/>
                </a:cubicBezTo>
                <a:cubicBezTo>
                  <a:pt x="9857" y="4798"/>
                  <a:pt x="9850" y="4740"/>
                  <a:pt x="9870" y="4734"/>
                </a:cubicBezTo>
                <a:cubicBezTo>
                  <a:pt x="9917" y="4720"/>
                  <a:pt x="10411" y="5152"/>
                  <a:pt x="10454" y="5240"/>
                </a:cubicBezTo>
                <a:cubicBezTo>
                  <a:pt x="10483" y="5303"/>
                  <a:pt x="10455" y="5447"/>
                  <a:pt x="10490" y="5502"/>
                </a:cubicBezTo>
                <a:cubicBezTo>
                  <a:pt x="10543" y="5586"/>
                  <a:pt x="10739" y="5639"/>
                  <a:pt x="10814" y="5676"/>
                </a:cubicBezTo>
                <a:cubicBezTo>
                  <a:pt x="11239" y="5884"/>
                  <a:pt x="10902" y="6063"/>
                  <a:pt x="11072" y="6280"/>
                </a:cubicBezTo>
                <a:cubicBezTo>
                  <a:pt x="11147" y="6376"/>
                  <a:pt x="11492" y="6473"/>
                  <a:pt x="11581" y="6532"/>
                </a:cubicBezTo>
                <a:cubicBezTo>
                  <a:pt x="11705" y="6615"/>
                  <a:pt x="11737" y="6841"/>
                  <a:pt x="11812" y="6937"/>
                </a:cubicBezTo>
                <a:cubicBezTo>
                  <a:pt x="11854" y="6992"/>
                  <a:pt x="11947" y="6971"/>
                  <a:pt x="11995" y="7016"/>
                </a:cubicBezTo>
                <a:cubicBezTo>
                  <a:pt x="12062" y="7079"/>
                  <a:pt x="12071" y="7261"/>
                  <a:pt x="12125" y="7317"/>
                </a:cubicBezTo>
                <a:cubicBezTo>
                  <a:pt x="12216" y="7410"/>
                  <a:pt x="12656" y="7127"/>
                  <a:pt x="12723" y="7195"/>
                </a:cubicBezTo>
                <a:cubicBezTo>
                  <a:pt x="12803" y="7277"/>
                  <a:pt x="12775" y="7390"/>
                  <a:pt x="12792" y="7446"/>
                </a:cubicBezTo>
                <a:cubicBezTo>
                  <a:pt x="12792" y="7447"/>
                  <a:pt x="12936" y="7537"/>
                  <a:pt x="12936" y="7537"/>
                </a:cubicBezTo>
                <a:cubicBezTo>
                  <a:pt x="12987" y="7616"/>
                  <a:pt x="12988" y="7824"/>
                  <a:pt x="13035" y="7915"/>
                </a:cubicBezTo>
                <a:cubicBezTo>
                  <a:pt x="13104" y="8047"/>
                  <a:pt x="13268" y="8049"/>
                  <a:pt x="13332" y="8160"/>
                </a:cubicBezTo>
                <a:cubicBezTo>
                  <a:pt x="13387" y="8256"/>
                  <a:pt x="13392" y="8550"/>
                  <a:pt x="13390" y="8551"/>
                </a:cubicBezTo>
                <a:cubicBezTo>
                  <a:pt x="13297" y="8582"/>
                  <a:pt x="13381" y="8417"/>
                  <a:pt x="13288" y="8448"/>
                </a:cubicBezTo>
                <a:cubicBezTo>
                  <a:pt x="13222" y="8469"/>
                  <a:pt x="13363" y="8611"/>
                  <a:pt x="13410" y="8681"/>
                </a:cubicBezTo>
                <a:cubicBezTo>
                  <a:pt x="13473" y="8777"/>
                  <a:pt x="13391" y="8941"/>
                  <a:pt x="13417" y="9020"/>
                </a:cubicBezTo>
                <a:cubicBezTo>
                  <a:pt x="13436" y="9080"/>
                  <a:pt x="13541" y="9399"/>
                  <a:pt x="13536" y="9527"/>
                </a:cubicBezTo>
                <a:cubicBezTo>
                  <a:pt x="13536" y="9527"/>
                  <a:pt x="13472" y="9684"/>
                  <a:pt x="13472" y="9684"/>
                </a:cubicBezTo>
                <a:cubicBezTo>
                  <a:pt x="13462" y="9765"/>
                  <a:pt x="13513" y="9862"/>
                  <a:pt x="13511" y="9944"/>
                </a:cubicBezTo>
                <a:cubicBezTo>
                  <a:pt x="13506" y="10081"/>
                  <a:pt x="13385" y="10326"/>
                  <a:pt x="13412" y="10453"/>
                </a:cubicBezTo>
                <a:cubicBezTo>
                  <a:pt x="13432" y="10553"/>
                  <a:pt x="13444" y="10772"/>
                  <a:pt x="13395" y="10934"/>
                </a:cubicBezTo>
                <a:cubicBezTo>
                  <a:pt x="13382" y="10978"/>
                  <a:pt x="13332" y="10982"/>
                  <a:pt x="13322" y="11027"/>
                </a:cubicBezTo>
                <a:cubicBezTo>
                  <a:pt x="13291" y="11149"/>
                  <a:pt x="13419" y="11249"/>
                  <a:pt x="13453" y="11325"/>
                </a:cubicBezTo>
                <a:cubicBezTo>
                  <a:pt x="13506" y="11445"/>
                  <a:pt x="13459" y="12104"/>
                  <a:pt x="13410" y="12223"/>
                </a:cubicBezTo>
                <a:cubicBezTo>
                  <a:pt x="13399" y="12248"/>
                  <a:pt x="13412" y="12162"/>
                  <a:pt x="13412" y="12132"/>
                </a:cubicBezTo>
                <a:cubicBezTo>
                  <a:pt x="13412" y="12130"/>
                  <a:pt x="13425" y="11893"/>
                  <a:pt x="13380" y="12119"/>
                </a:cubicBezTo>
                <a:cubicBezTo>
                  <a:pt x="13301" y="12519"/>
                  <a:pt x="13581" y="12542"/>
                  <a:pt x="13706" y="12739"/>
                </a:cubicBezTo>
                <a:cubicBezTo>
                  <a:pt x="13745" y="12800"/>
                  <a:pt x="13745" y="13031"/>
                  <a:pt x="13839" y="13036"/>
                </a:cubicBezTo>
                <a:cubicBezTo>
                  <a:pt x="13879" y="13039"/>
                  <a:pt x="13806" y="12877"/>
                  <a:pt x="13758" y="12790"/>
                </a:cubicBezTo>
                <a:cubicBezTo>
                  <a:pt x="13684" y="12655"/>
                  <a:pt x="13507" y="12581"/>
                  <a:pt x="13481" y="12404"/>
                </a:cubicBezTo>
                <a:cubicBezTo>
                  <a:pt x="13472" y="12345"/>
                  <a:pt x="13551" y="12409"/>
                  <a:pt x="13678" y="12545"/>
                </a:cubicBezTo>
                <a:cubicBezTo>
                  <a:pt x="13678" y="12545"/>
                  <a:pt x="13790" y="12713"/>
                  <a:pt x="13790" y="12713"/>
                </a:cubicBezTo>
                <a:cubicBezTo>
                  <a:pt x="13816" y="12731"/>
                  <a:pt x="13851" y="12662"/>
                  <a:pt x="13875" y="12685"/>
                </a:cubicBezTo>
                <a:cubicBezTo>
                  <a:pt x="13885" y="12696"/>
                  <a:pt x="13979" y="13010"/>
                  <a:pt x="14020" y="12775"/>
                </a:cubicBezTo>
                <a:cubicBezTo>
                  <a:pt x="14053" y="12589"/>
                  <a:pt x="13989" y="12341"/>
                  <a:pt x="14017" y="12164"/>
                </a:cubicBezTo>
                <a:lnTo>
                  <a:pt x="14081" y="12006"/>
                </a:lnTo>
                <a:cubicBezTo>
                  <a:pt x="14075" y="11990"/>
                  <a:pt x="13930" y="12066"/>
                  <a:pt x="13914" y="12061"/>
                </a:cubicBezTo>
                <a:cubicBezTo>
                  <a:pt x="13898" y="12056"/>
                  <a:pt x="13748" y="11974"/>
                  <a:pt x="13737" y="11959"/>
                </a:cubicBezTo>
                <a:cubicBezTo>
                  <a:pt x="13628" y="11807"/>
                  <a:pt x="13845" y="11809"/>
                  <a:pt x="13807" y="11789"/>
                </a:cubicBezTo>
                <a:cubicBezTo>
                  <a:pt x="13773" y="11771"/>
                  <a:pt x="13663" y="11676"/>
                  <a:pt x="13708" y="11566"/>
                </a:cubicBezTo>
                <a:cubicBezTo>
                  <a:pt x="13734" y="11504"/>
                  <a:pt x="13925" y="11599"/>
                  <a:pt x="13939" y="11644"/>
                </a:cubicBezTo>
                <a:cubicBezTo>
                  <a:pt x="13948" y="11672"/>
                  <a:pt x="13897" y="11696"/>
                  <a:pt x="13907" y="11723"/>
                </a:cubicBezTo>
                <a:cubicBezTo>
                  <a:pt x="13930" y="11781"/>
                  <a:pt x="14098" y="11717"/>
                  <a:pt x="14136" y="11785"/>
                </a:cubicBezTo>
                <a:cubicBezTo>
                  <a:pt x="14206" y="11907"/>
                  <a:pt x="14105" y="12127"/>
                  <a:pt x="14194" y="12174"/>
                </a:cubicBezTo>
                <a:cubicBezTo>
                  <a:pt x="14194" y="12174"/>
                  <a:pt x="14330" y="12198"/>
                  <a:pt x="14331" y="12198"/>
                </a:cubicBezTo>
                <a:cubicBezTo>
                  <a:pt x="14385" y="12096"/>
                  <a:pt x="14196" y="11829"/>
                  <a:pt x="14346" y="11716"/>
                </a:cubicBezTo>
                <a:cubicBezTo>
                  <a:pt x="14433" y="11650"/>
                  <a:pt x="14569" y="12029"/>
                  <a:pt x="14582" y="12115"/>
                </a:cubicBezTo>
                <a:cubicBezTo>
                  <a:pt x="14601" y="12241"/>
                  <a:pt x="14282" y="12842"/>
                  <a:pt x="14257" y="13083"/>
                </a:cubicBezTo>
                <a:cubicBezTo>
                  <a:pt x="14257" y="13083"/>
                  <a:pt x="14242" y="13234"/>
                  <a:pt x="14236" y="13292"/>
                </a:cubicBezTo>
                <a:cubicBezTo>
                  <a:pt x="14251" y="13286"/>
                  <a:pt x="14266" y="13284"/>
                  <a:pt x="14275" y="13303"/>
                </a:cubicBezTo>
                <a:lnTo>
                  <a:pt x="14210" y="13460"/>
                </a:lnTo>
                <a:cubicBezTo>
                  <a:pt x="14189" y="13487"/>
                  <a:pt x="14120" y="13446"/>
                  <a:pt x="14127" y="13488"/>
                </a:cubicBezTo>
                <a:cubicBezTo>
                  <a:pt x="14134" y="13534"/>
                  <a:pt x="14245" y="13495"/>
                  <a:pt x="14220" y="13525"/>
                </a:cubicBezTo>
                <a:cubicBezTo>
                  <a:pt x="14205" y="13544"/>
                  <a:pt x="14180" y="13522"/>
                  <a:pt x="14161" y="13521"/>
                </a:cubicBezTo>
                <a:cubicBezTo>
                  <a:pt x="14141" y="13520"/>
                  <a:pt x="14114" y="13495"/>
                  <a:pt x="14101" y="13518"/>
                </a:cubicBezTo>
                <a:cubicBezTo>
                  <a:pt x="14041" y="13632"/>
                  <a:pt x="14182" y="13639"/>
                  <a:pt x="14045" y="13683"/>
                </a:cubicBezTo>
                <a:cubicBezTo>
                  <a:pt x="13990" y="13701"/>
                  <a:pt x="13965" y="13660"/>
                  <a:pt x="13925" y="13620"/>
                </a:cubicBezTo>
                <a:cubicBezTo>
                  <a:pt x="13908" y="13603"/>
                  <a:pt x="13869" y="13538"/>
                  <a:pt x="13874" y="13569"/>
                </a:cubicBezTo>
                <a:cubicBezTo>
                  <a:pt x="13914" y="13843"/>
                  <a:pt x="14263" y="13777"/>
                  <a:pt x="14360" y="13982"/>
                </a:cubicBezTo>
                <a:cubicBezTo>
                  <a:pt x="14457" y="14189"/>
                  <a:pt x="14413" y="14322"/>
                  <a:pt x="14441" y="14404"/>
                </a:cubicBezTo>
                <a:cubicBezTo>
                  <a:pt x="14481" y="14526"/>
                  <a:pt x="14625" y="14518"/>
                  <a:pt x="14670" y="14601"/>
                </a:cubicBezTo>
                <a:cubicBezTo>
                  <a:pt x="14680" y="14620"/>
                  <a:pt x="14717" y="14653"/>
                  <a:pt x="14700" y="14658"/>
                </a:cubicBezTo>
                <a:cubicBezTo>
                  <a:pt x="14681" y="14665"/>
                  <a:pt x="14668" y="14601"/>
                  <a:pt x="14648" y="14608"/>
                </a:cubicBezTo>
                <a:cubicBezTo>
                  <a:pt x="14626" y="14615"/>
                  <a:pt x="14965" y="15236"/>
                  <a:pt x="15005" y="15305"/>
                </a:cubicBezTo>
                <a:cubicBezTo>
                  <a:pt x="15161" y="15570"/>
                  <a:pt x="15320" y="15854"/>
                  <a:pt x="15578" y="15897"/>
                </a:cubicBezTo>
                <a:cubicBezTo>
                  <a:pt x="15621" y="15903"/>
                  <a:pt x="15711" y="15811"/>
                  <a:pt x="15722" y="15814"/>
                </a:cubicBezTo>
                <a:cubicBezTo>
                  <a:pt x="15784" y="15838"/>
                  <a:pt x="15674" y="15967"/>
                  <a:pt x="15784" y="15930"/>
                </a:cubicBezTo>
                <a:cubicBezTo>
                  <a:pt x="15809" y="15921"/>
                  <a:pt x="15764" y="15861"/>
                  <a:pt x="15754" y="15826"/>
                </a:cubicBezTo>
                <a:cubicBezTo>
                  <a:pt x="15725" y="15731"/>
                  <a:pt x="15672" y="15437"/>
                  <a:pt x="15610" y="15377"/>
                </a:cubicBezTo>
                <a:cubicBezTo>
                  <a:pt x="15576" y="15344"/>
                  <a:pt x="15508" y="15387"/>
                  <a:pt x="15473" y="15355"/>
                </a:cubicBezTo>
                <a:cubicBezTo>
                  <a:pt x="15456" y="15337"/>
                  <a:pt x="15420" y="15192"/>
                  <a:pt x="15401" y="15175"/>
                </a:cubicBezTo>
                <a:cubicBezTo>
                  <a:pt x="15384" y="15158"/>
                  <a:pt x="15333" y="15144"/>
                  <a:pt x="15349" y="15124"/>
                </a:cubicBezTo>
                <a:cubicBezTo>
                  <a:pt x="15362" y="15109"/>
                  <a:pt x="15381" y="15137"/>
                  <a:pt x="15397" y="15142"/>
                </a:cubicBezTo>
                <a:cubicBezTo>
                  <a:pt x="15490" y="15179"/>
                  <a:pt x="15412" y="15215"/>
                  <a:pt x="15463" y="15290"/>
                </a:cubicBezTo>
                <a:cubicBezTo>
                  <a:pt x="15532" y="15390"/>
                  <a:pt x="15566" y="15247"/>
                  <a:pt x="15591" y="15248"/>
                </a:cubicBezTo>
                <a:cubicBezTo>
                  <a:pt x="15591" y="15248"/>
                  <a:pt x="15705" y="15413"/>
                  <a:pt x="15706" y="15413"/>
                </a:cubicBezTo>
                <a:lnTo>
                  <a:pt x="15760" y="15191"/>
                </a:lnTo>
                <a:cubicBezTo>
                  <a:pt x="15816" y="15133"/>
                  <a:pt x="15942" y="15197"/>
                  <a:pt x="16015" y="15106"/>
                </a:cubicBezTo>
                <a:cubicBezTo>
                  <a:pt x="16046" y="15066"/>
                  <a:pt x="16044" y="14916"/>
                  <a:pt x="16080" y="14949"/>
                </a:cubicBezTo>
                <a:cubicBezTo>
                  <a:pt x="16210" y="15074"/>
                  <a:pt x="15830" y="15357"/>
                  <a:pt x="15842" y="15436"/>
                </a:cubicBezTo>
                <a:lnTo>
                  <a:pt x="15989" y="15522"/>
                </a:lnTo>
                <a:cubicBezTo>
                  <a:pt x="16102" y="15709"/>
                  <a:pt x="15980" y="15997"/>
                  <a:pt x="16004" y="16195"/>
                </a:cubicBezTo>
                <a:cubicBezTo>
                  <a:pt x="16019" y="16324"/>
                  <a:pt x="16130" y="16426"/>
                  <a:pt x="16149" y="16554"/>
                </a:cubicBezTo>
                <a:cubicBezTo>
                  <a:pt x="16179" y="16748"/>
                  <a:pt x="16110" y="16736"/>
                  <a:pt x="16241" y="16861"/>
                </a:cubicBezTo>
                <a:lnTo>
                  <a:pt x="16316" y="16769"/>
                </a:lnTo>
                <a:cubicBezTo>
                  <a:pt x="16483" y="16641"/>
                  <a:pt x="16479" y="15986"/>
                  <a:pt x="16626" y="16020"/>
                </a:cubicBezTo>
                <a:cubicBezTo>
                  <a:pt x="16689" y="16035"/>
                  <a:pt x="16545" y="16342"/>
                  <a:pt x="16538" y="16389"/>
                </a:cubicBezTo>
                <a:cubicBezTo>
                  <a:pt x="16474" y="16793"/>
                  <a:pt x="16331" y="16806"/>
                  <a:pt x="16304" y="16976"/>
                </a:cubicBezTo>
                <a:cubicBezTo>
                  <a:pt x="16304" y="16976"/>
                  <a:pt x="16344" y="16977"/>
                  <a:pt x="16364" y="16979"/>
                </a:cubicBezTo>
                <a:cubicBezTo>
                  <a:pt x="16384" y="16979"/>
                  <a:pt x="16404" y="16980"/>
                  <a:pt x="16424" y="16981"/>
                </a:cubicBezTo>
                <a:cubicBezTo>
                  <a:pt x="16482" y="16984"/>
                  <a:pt x="16628" y="17081"/>
                  <a:pt x="16675" y="17055"/>
                </a:cubicBezTo>
                <a:cubicBezTo>
                  <a:pt x="16772" y="16999"/>
                  <a:pt x="16568" y="16752"/>
                  <a:pt x="16760" y="17026"/>
                </a:cubicBezTo>
                <a:cubicBezTo>
                  <a:pt x="16827" y="17121"/>
                  <a:pt x="16794" y="17245"/>
                  <a:pt x="16810" y="17348"/>
                </a:cubicBezTo>
                <a:cubicBezTo>
                  <a:pt x="16823" y="17427"/>
                  <a:pt x="16931" y="17495"/>
                  <a:pt x="16936" y="17576"/>
                </a:cubicBezTo>
                <a:cubicBezTo>
                  <a:pt x="16938" y="17607"/>
                  <a:pt x="16904" y="17624"/>
                  <a:pt x="16904" y="17655"/>
                </a:cubicBezTo>
                <a:cubicBezTo>
                  <a:pt x="16900" y="18024"/>
                  <a:pt x="17191" y="18273"/>
                  <a:pt x="17311" y="18532"/>
                </a:cubicBezTo>
                <a:cubicBezTo>
                  <a:pt x="17325" y="18560"/>
                  <a:pt x="17347" y="18708"/>
                  <a:pt x="17385" y="18710"/>
                </a:cubicBezTo>
                <a:cubicBezTo>
                  <a:pt x="17431" y="18711"/>
                  <a:pt x="17457" y="18595"/>
                  <a:pt x="17503" y="18602"/>
                </a:cubicBezTo>
                <a:cubicBezTo>
                  <a:pt x="17562" y="18610"/>
                  <a:pt x="17490" y="18809"/>
                  <a:pt x="17448" y="18823"/>
                </a:cubicBezTo>
                <a:cubicBezTo>
                  <a:pt x="17416" y="18834"/>
                  <a:pt x="17369" y="18747"/>
                  <a:pt x="17352" y="18788"/>
                </a:cubicBezTo>
                <a:cubicBezTo>
                  <a:pt x="17340" y="18817"/>
                  <a:pt x="17362" y="18853"/>
                  <a:pt x="17367" y="18884"/>
                </a:cubicBezTo>
                <a:cubicBezTo>
                  <a:pt x="17372" y="18917"/>
                  <a:pt x="17361" y="18969"/>
                  <a:pt x="17383" y="18981"/>
                </a:cubicBezTo>
                <a:cubicBezTo>
                  <a:pt x="17495" y="19050"/>
                  <a:pt x="17598" y="18704"/>
                  <a:pt x="17652" y="18686"/>
                </a:cubicBezTo>
                <a:cubicBezTo>
                  <a:pt x="17703" y="18668"/>
                  <a:pt x="17759" y="18846"/>
                  <a:pt x="17769" y="18849"/>
                </a:cubicBezTo>
                <a:cubicBezTo>
                  <a:pt x="17769" y="18849"/>
                  <a:pt x="17844" y="18756"/>
                  <a:pt x="17844" y="18756"/>
                </a:cubicBezTo>
                <a:cubicBezTo>
                  <a:pt x="17896" y="18757"/>
                  <a:pt x="18075" y="18861"/>
                  <a:pt x="18089" y="18874"/>
                </a:cubicBezTo>
                <a:cubicBezTo>
                  <a:pt x="18167" y="18946"/>
                  <a:pt x="18491" y="18837"/>
                  <a:pt x="18527" y="19061"/>
                </a:cubicBezTo>
                <a:lnTo>
                  <a:pt x="18451" y="19154"/>
                </a:lnTo>
                <a:cubicBezTo>
                  <a:pt x="18450" y="19395"/>
                  <a:pt x="18613" y="19303"/>
                  <a:pt x="18664" y="19351"/>
                </a:cubicBezTo>
                <a:cubicBezTo>
                  <a:pt x="18761" y="19439"/>
                  <a:pt x="18788" y="19737"/>
                  <a:pt x="18876" y="19818"/>
                </a:cubicBezTo>
                <a:cubicBezTo>
                  <a:pt x="18916" y="19855"/>
                  <a:pt x="18986" y="19784"/>
                  <a:pt x="19016" y="19837"/>
                </a:cubicBezTo>
                <a:cubicBezTo>
                  <a:pt x="19016" y="19837"/>
                  <a:pt x="19004" y="20044"/>
                  <a:pt x="19004" y="20044"/>
                </a:cubicBezTo>
                <a:lnTo>
                  <a:pt x="19111" y="20141"/>
                </a:lnTo>
                <a:cubicBezTo>
                  <a:pt x="19153" y="20216"/>
                  <a:pt x="19155" y="20386"/>
                  <a:pt x="19206" y="20446"/>
                </a:cubicBezTo>
                <a:cubicBezTo>
                  <a:pt x="19384" y="20661"/>
                  <a:pt x="19714" y="20430"/>
                  <a:pt x="19894" y="20744"/>
                </a:cubicBezTo>
                <a:cubicBezTo>
                  <a:pt x="19960" y="20860"/>
                  <a:pt x="19824" y="21002"/>
                  <a:pt x="19752" y="20997"/>
                </a:cubicBezTo>
                <a:cubicBezTo>
                  <a:pt x="19731" y="20996"/>
                  <a:pt x="19704" y="20978"/>
                  <a:pt x="19699" y="20948"/>
                </a:cubicBezTo>
                <a:cubicBezTo>
                  <a:pt x="19694" y="20918"/>
                  <a:pt x="19743" y="20894"/>
                  <a:pt x="19731" y="20869"/>
                </a:cubicBezTo>
                <a:cubicBezTo>
                  <a:pt x="19710" y="20825"/>
                  <a:pt x="19532" y="20836"/>
                  <a:pt x="19495" y="20818"/>
                </a:cubicBezTo>
                <a:cubicBezTo>
                  <a:pt x="19452" y="20797"/>
                  <a:pt x="19377" y="20668"/>
                  <a:pt x="19334" y="20672"/>
                </a:cubicBezTo>
                <a:cubicBezTo>
                  <a:pt x="19134" y="20687"/>
                  <a:pt x="19245" y="21174"/>
                  <a:pt x="19340" y="21278"/>
                </a:cubicBezTo>
                <a:cubicBezTo>
                  <a:pt x="19509" y="21458"/>
                  <a:pt x="19801" y="21362"/>
                  <a:pt x="19967" y="21191"/>
                </a:cubicBezTo>
                <a:cubicBezTo>
                  <a:pt x="20022" y="21135"/>
                  <a:pt x="20049" y="20980"/>
                  <a:pt x="20108" y="20938"/>
                </a:cubicBezTo>
                <a:cubicBezTo>
                  <a:pt x="20188" y="20881"/>
                  <a:pt x="20378" y="21079"/>
                  <a:pt x="20486" y="21005"/>
                </a:cubicBezTo>
                <a:cubicBezTo>
                  <a:pt x="20530" y="20973"/>
                  <a:pt x="20615" y="20769"/>
                  <a:pt x="20627" y="20751"/>
                </a:cubicBezTo>
                <a:cubicBezTo>
                  <a:pt x="20627" y="20751"/>
                  <a:pt x="20756" y="20705"/>
                  <a:pt x="20756" y="20704"/>
                </a:cubicBezTo>
                <a:cubicBezTo>
                  <a:pt x="20821" y="20588"/>
                  <a:pt x="20728" y="20444"/>
                  <a:pt x="20886" y="20386"/>
                </a:cubicBezTo>
                <a:cubicBezTo>
                  <a:pt x="21034" y="20332"/>
                  <a:pt x="20923" y="20549"/>
                  <a:pt x="20961" y="20561"/>
                </a:cubicBezTo>
                <a:cubicBezTo>
                  <a:pt x="20961" y="20562"/>
                  <a:pt x="21037" y="20466"/>
                  <a:pt x="21037" y="20466"/>
                </a:cubicBezTo>
                <a:cubicBezTo>
                  <a:pt x="21059" y="20467"/>
                  <a:pt x="21091" y="20502"/>
                  <a:pt x="21117" y="20539"/>
                </a:cubicBezTo>
                <a:cubicBezTo>
                  <a:pt x="21128" y="20520"/>
                  <a:pt x="21138" y="20502"/>
                  <a:pt x="21080" y="20451"/>
                </a:cubicBezTo>
                <a:cubicBezTo>
                  <a:pt x="21055" y="20428"/>
                  <a:pt x="20987" y="20525"/>
                  <a:pt x="20994" y="20482"/>
                </a:cubicBezTo>
                <a:cubicBezTo>
                  <a:pt x="21028" y="20253"/>
                  <a:pt x="21114" y="20343"/>
                  <a:pt x="21186" y="20426"/>
                </a:cubicBezTo>
                <a:cubicBezTo>
                  <a:pt x="21170" y="20404"/>
                  <a:pt x="21156" y="20380"/>
                  <a:pt x="21156" y="20356"/>
                </a:cubicBezTo>
                <a:cubicBezTo>
                  <a:pt x="21147" y="20117"/>
                  <a:pt x="21392" y="19863"/>
                  <a:pt x="21360" y="19671"/>
                </a:cubicBezTo>
                <a:cubicBezTo>
                  <a:pt x="21345" y="19584"/>
                  <a:pt x="21215" y="19438"/>
                  <a:pt x="21209" y="19320"/>
                </a:cubicBezTo>
                <a:cubicBezTo>
                  <a:pt x="21204" y="19241"/>
                  <a:pt x="21259" y="19174"/>
                  <a:pt x="21262" y="19097"/>
                </a:cubicBezTo>
                <a:cubicBezTo>
                  <a:pt x="21266" y="19003"/>
                  <a:pt x="21192" y="18866"/>
                  <a:pt x="21208" y="18776"/>
                </a:cubicBezTo>
                <a:cubicBezTo>
                  <a:pt x="21222" y="18702"/>
                  <a:pt x="21297" y="18676"/>
                  <a:pt x="21315" y="18602"/>
                </a:cubicBezTo>
                <a:lnTo>
                  <a:pt x="21308" y="18379"/>
                </a:lnTo>
                <a:cubicBezTo>
                  <a:pt x="21306" y="18341"/>
                  <a:pt x="21293" y="18301"/>
                  <a:pt x="21304" y="18267"/>
                </a:cubicBezTo>
                <a:cubicBezTo>
                  <a:pt x="21324" y="18202"/>
                  <a:pt x="21444" y="18204"/>
                  <a:pt x="21464" y="18139"/>
                </a:cubicBezTo>
                <a:cubicBezTo>
                  <a:pt x="21489" y="18058"/>
                  <a:pt x="21352" y="17772"/>
                  <a:pt x="21457" y="17700"/>
                </a:cubicBezTo>
                <a:cubicBezTo>
                  <a:pt x="21584" y="17614"/>
                  <a:pt x="21550" y="18040"/>
                  <a:pt x="21581" y="18028"/>
                </a:cubicBezTo>
                <a:cubicBezTo>
                  <a:pt x="21585" y="18027"/>
                  <a:pt x="21501" y="17272"/>
                  <a:pt x="21486" y="17078"/>
                </a:cubicBezTo>
              </a:path>
            </a:pathLst>
          </a:custGeom>
          <a:solidFill>
            <a:srgbClr val="70AE45"/>
          </a:solidFill>
          <a:ln w="12700" cap="flat">
            <a:solidFill>
              <a:srgbClr val="70AE45"/>
            </a:solidFill>
            <a:prstDash val="solid"/>
            <a:miter lim="800000"/>
            <a:headEnd type="none" w="med" len="med"/>
            <a:tailEnd type="none" w="med" len="med"/>
          </a:ln>
        </p:spPr>
        <p:txBody>
          <a:bodyPr lIns="0" tIns="0" rIns="0" bIns="0"/>
          <a:lstStyle/>
          <a:p>
            <a:endParaRPr lang="en-US"/>
          </a:p>
        </p:txBody>
      </p:sp>
      <p:sp>
        <p:nvSpPr>
          <p:cNvPr id="23558" name="Rectangle 4"/>
          <p:cNvSpPr>
            <a:spLocks/>
          </p:cNvSpPr>
          <p:nvPr/>
        </p:nvSpPr>
        <p:spPr bwMode="auto">
          <a:xfrm>
            <a:off x="3976688" y="10515600"/>
            <a:ext cx="26162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D31E25"/>
                </a:solidFill>
                <a:latin typeface="Bebas Neue" pitchFamily="34" charset="0"/>
                <a:ea typeface="Bebas Neue" pitchFamily="34" charset="0"/>
                <a:cs typeface="Bebas Neue" pitchFamily="34" charset="0"/>
                <a:sym typeface="Bebas Neue" pitchFamily="34" charset="0"/>
              </a:rPr>
              <a:t>TEXAS</a:t>
            </a:r>
          </a:p>
        </p:txBody>
      </p:sp>
      <p:sp>
        <p:nvSpPr>
          <p:cNvPr id="23559" name="Rectangle 5"/>
          <p:cNvSpPr>
            <a:spLocks/>
          </p:cNvSpPr>
          <p:nvPr/>
        </p:nvSpPr>
        <p:spPr bwMode="auto">
          <a:xfrm>
            <a:off x="10058400" y="10515600"/>
            <a:ext cx="45212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FDBE36"/>
                </a:solidFill>
                <a:latin typeface="Bebas Neue" pitchFamily="34" charset="0"/>
                <a:ea typeface="Bebas Neue" pitchFamily="34" charset="0"/>
                <a:cs typeface="Bebas Neue" pitchFamily="34" charset="0"/>
                <a:sym typeface="Bebas Neue" pitchFamily="34" charset="0"/>
              </a:rPr>
              <a:t>CALIFORNIA</a:t>
            </a:r>
          </a:p>
        </p:txBody>
      </p:sp>
      <p:sp>
        <p:nvSpPr>
          <p:cNvPr id="23560" name="Rectangle 6"/>
          <p:cNvSpPr>
            <a:spLocks/>
          </p:cNvSpPr>
          <p:nvPr/>
        </p:nvSpPr>
        <p:spPr bwMode="auto">
          <a:xfrm>
            <a:off x="18046700" y="10515600"/>
            <a:ext cx="31623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70AE45"/>
                </a:solidFill>
                <a:latin typeface="Bebas Neue" pitchFamily="34" charset="0"/>
                <a:ea typeface="Bebas Neue" pitchFamily="34" charset="0"/>
                <a:cs typeface="Bebas Neue" pitchFamily="34" charset="0"/>
                <a:sym typeface="Bebas Neue" pitchFamily="34" charset="0"/>
              </a:rPr>
              <a:t>FLORIDA</a:t>
            </a:r>
          </a:p>
        </p:txBody>
      </p:sp>
      <p:sp>
        <p:nvSpPr>
          <p:cNvPr id="23561"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When a video goes viral</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24310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 words for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Many people do not realize the true potential of video ads, you can get super targeted clicks at relatively low price, displayed</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Only pay when people </a:t>
              </a:r>
              <a:r>
                <a:rPr lang="en-GB" sz="3600" dirty="0" smtClean="0">
                  <a:solidFill>
                    <a:srgbClr val="1E1D1D"/>
                  </a:solidFill>
                  <a:latin typeface="Arial" pitchFamily="34" charset="0"/>
                  <a:ea typeface="Helvetica Light" charset="0"/>
                  <a:cs typeface="Arial" pitchFamily="34" charset="0"/>
                  <a:sym typeface="Helvetica Light" charset="0"/>
                </a:rPr>
                <a:t>watch.</a:t>
              </a:r>
            </a:p>
            <a:p>
              <a:pPr marL="977900" indent="-635000" algn="l">
                <a:buClr>
                  <a:srgbClr val="FDBE36"/>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Reach your ideal </a:t>
              </a:r>
              <a:r>
                <a:rPr lang="en-US" sz="3600" dirty="0" smtClean="0">
                  <a:solidFill>
                    <a:srgbClr val="1E1D1D"/>
                  </a:solidFill>
                  <a:latin typeface="Arial" pitchFamily="34" charset="0"/>
                  <a:ea typeface="Helvetica Light" charset="0"/>
                  <a:cs typeface="Arial" pitchFamily="34" charset="0"/>
                  <a:sym typeface="Helvetica Light" charset="0"/>
                </a:rPr>
                <a:t>customer.</a:t>
              </a:r>
            </a:p>
            <a:p>
              <a:pPr marL="977900" indent="-635000" algn="l">
                <a:buClr>
                  <a:srgbClr val="FDBE36"/>
                </a:buClr>
                <a:buSzPct val="125000"/>
                <a:buFont typeface="Helvetica Light" charset="0"/>
                <a:buChar char="•"/>
                <a:defRPr/>
              </a:pPr>
              <a:r>
                <a:rPr lang="en-GB" sz="3600" dirty="0" smtClean="0">
                  <a:solidFill>
                    <a:srgbClr val="444444"/>
                  </a:solidFill>
                  <a:latin typeface="Open Sans"/>
                </a:rPr>
                <a:t>Show </a:t>
              </a:r>
              <a:r>
                <a:rPr lang="en-GB" sz="3600" dirty="0">
                  <a:solidFill>
                    <a:srgbClr val="444444"/>
                  </a:solidFill>
                  <a:latin typeface="Open Sans"/>
                </a:rPr>
                <a:t>up across </a:t>
              </a:r>
              <a:r>
                <a:rPr lang="en-GB" sz="3600" dirty="0" smtClean="0">
                  <a:solidFill>
                    <a:srgbClr val="444444"/>
                  </a:solidFill>
                  <a:latin typeface="Open Sans"/>
                </a:rPr>
                <a:t>devices.</a:t>
              </a:r>
            </a:p>
            <a:p>
              <a:pPr marL="977900" indent="-635000" algn="l">
                <a:buClr>
                  <a:srgbClr val="FDBE36"/>
                </a:buClr>
                <a:buSzPct val="125000"/>
                <a:buFont typeface="Helvetica Light" charset="0"/>
                <a:buChar char="•"/>
                <a:defRPr/>
              </a:pPr>
              <a:r>
                <a:rPr lang="en-GB" sz="3600" dirty="0">
                  <a:solidFill>
                    <a:srgbClr val="444444"/>
                  </a:solidFill>
                  <a:latin typeface="Open Sans"/>
                </a:rPr>
                <a:t>YouTube's free Analytics </a:t>
              </a:r>
              <a:r>
                <a:rPr lang="en-GB" sz="3600" dirty="0" smtClean="0">
                  <a:solidFill>
                    <a:srgbClr val="444444"/>
                  </a:solidFill>
                  <a:latin typeface="Open Sans"/>
                </a:rPr>
                <a:t>tool.</a:t>
              </a:r>
              <a:endParaRPr lang="en-GB" sz="3600" dirty="0">
                <a:solidFill>
                  <a:srgbClr val="444444"/>
                </a:solidFill>
                <a:latin typeface="Open Sans"/>
              </a:endParaRP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2" name="Picture 1"/>
          <p:cNvPicPr>
            <a:picLocks noChangeAspect="1"/>
          </p:cNvPicPr>
          <p:nvPr/>
        </p:nvPicPr>
        <p:blipFill rotWithShape="1">
          <a:blip r:embed="rId3"/>
          <a:srcRect b="12220"/>
          <a:stretch/>
        </p:blipFill>
        <p:spPr>
          <a:xfrm>
            <a:off x="2427288" y="3822192"/>
            <a:ext cx="2448000" cy="1861058"/>
          </a:xfrm>
          <a:prstGeom prst="rect">
            <a:avLst/>
          </a:prstGeom>
        </p:spPr>
      </p:pic>
      <p:pic>
        <p:nvPicPr>
          <p:cNvPr id="8" name="Picture 7" descr="PerfectSmileStudios - YouTube - Google Chrome"/>
          <p:cNvPicPr>
            <a:picLocks noChangeAspect="1"/>
          </p:cNvPicPr>
          <p:nvPr/>
        </p:nvPicPr>
        <p:blipFill rotWithShape="1">
          <a:blip r:embed="rId4">
            <a:extLst>
              <a:ext uri="{28A0092B-C50C-407E-A947-70E740481C1C}">
                <a14:useLocalDpi xmlns:a14="http://schemas.microsoft.com/office/drawing/2010/main" val="0"/>
              </a:ext>
            </a:extLst>
          </a:blip>
          <a:srcRect l="20931" t="14401" r="41184" b="14879"/>
          <a:stretch/>
        </p:blipFill>
        <p:spPr>
          <a:xfrm>
            <a:off x="11923581" y="241300"/>
            <a:ext cx="12460419" cy="12522200"/>
          </a:xfrm>
          <a:prstGeom prst="rect">
            <a:avLst/>
          </a:prstGeom>
        </p:spPr>
      </p:pic>
    </p:spTree>
    <p:extLst>
      <p:ext uri="{BB962C8B-B14F-4D97-AF65-F5344CB8AC3E}">
        <p14:creationId xmlns:p14="http://schemas.microsoft.com/office/powerpoint/2010/main" val="2403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summary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YouTube has a truly global reach with over 1 billion regular users each, with over 6 billion hours of video watched within that month!</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global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Search Engine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is the second biggest search engine on the planet, only behind Google. With some of the biggest searches starting with “How do you……?”</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cost</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can be very cost effective not only to rank your video, but to advertise as well, with thousands of advertisers now using true view in-stream.</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ranking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We've shown you the power of ranking your video and how much extra traffic that could generate for you – remember Google loves video.</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33834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Ask the celling guy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Ceilumes You Tube channel was created in 2008, with the first video being “Celling Tiles – How to Replace” the video now has more than 60,00 views.</a:t>
              </a:r>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2152"/>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Generates 5% of his sales.</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Only uses 7-8% marketing budget. </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40% of his website impressions.</a:t>
              </a: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View count of over 900,000.</a:t>
              </a: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anose="020B0604020202020204"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descr="YouTube Case Study: Ceilume’s “Ask the Ceiling Tile Guy” - Search Engine Watch (#SEW) - Google Chrome"/>
          <p:cNvPicPr>
            <a:picLocks noChangeAspect="1"/>
          </p:cNvPicPr>
          <p:nvPr/>
        </p:nvPicPr>
        <p:blipFill rotWithShape="1">
          <a:blip r:embed="rId5">
            <a:extLst>
              <a:ext uri="{28A0092B-C50C-407E-A947-70E740481C1C}">
                <a14:useLocalDpi xmlns:a14="http://schemas.microsoft.com/office/drawing/2010/main" val="0"/>
              </a:ext>
            </a:extLst>
          </a:blip>
          <a:srcRect l="14358" t="21755" r="52921" b="28534"/>
          <a:stretch/>
        </p:blipFill>
        <p:spPr>
          <a:xfrm>
            <a:off x="2558473" y="3848272"/>
            <a:ext cx="10584000" cy="8316019"/>
          </a:xfrm>
          <a:prstGeom prst="rect">
            <a:avLst/>
          </a:prstGeom>
        </p:spPr>
      </p:pic>
    </p:spTree>
    <p:extLst>
      <p:ext uri="{BB962C8B-B14F-4D97-AF65-F5344CB8AC3E}">
        <p14:creationId xmlns:p14="http://schemas.microsoft.com/office/powerpoint/2010/main" val="62867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backlinks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&amp; social proof</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Some of the biggest challenges with regards ranking come through the creation of backlinks and social proof – likes, views and comments.</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advertise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Trueview</a:t>
              </a:r>
            </a:p>
            <a:p>
              <a:pPr>
                <a:lnSpc>
                  <a:spcPct val="80000"/>
                </a:lnSpc>
              </a:pP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 </a:t>
              </a:r>
              <a:r>
                <a:rPr lang="en-GB" sz="2600" dirty="0">
                  <a:solidFill>
                    <a:srgbClr val="1E1D1D"/>
                  </a:solidFill>
                  <a:latin typeface="Arial" charset="0"/>
                  <a:ea typeface="Helvetica Light" charset="0"/>
                  <a:cs typeface="Arial" charset="0"/>
                  <a:sym typeface="Helvetica Light" charset="0"/>
                </a:rPr>
                <a:t>M</a:t>
              </a:r>
              <a:r>
                <a:rPr lang="en-GB" sz="2600" dirty="0" smtClean="0">
                  <a:solidFill>
                    <a:srgbClr val="1E1D1D"/>
                  </a:solidFill>
                  <a:latin typeface="Arial" charset="0"/>
                  <a:ea typeface="Helvetica Light" charset="0"/>
                  <a:cs typeface="Arial" charset="0"/>
                  <a:sym typeface="Helvetica Light" charset="0"/>
                </a:rPr>
                <a:t>ost other advertisers are using other marketing platforms, so the cost of advertising in comparison to these is relatively low. </a:t>
              </a:r>
              <a:endParaRPr lang="en-GB"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optimize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Your video</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After uploading your video to YouTube you need to optimize it, giving it the best possible chance of ranking an Google.</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video</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create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Your video - this doesn’t have to be an expensive process, it can even be done on a mobile device, as long as the content is compelling.</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79097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3497799763"/>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Optimize Video</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Backlinks + Likes</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YouTube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Optimize Video &amp; Channel.</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Optimize &amp; Backlinks + Likes.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Management.</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Training</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61711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8B71ACD-A266-4E0B-963A-81C923BC0AE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50179" name="AutoShape 1"/>
          <p:cNvSpPr>
            <a:spLocks/>
          </p:cNvSpPr>
          <p:nvPr/>
        </p:nvSpPr>
        <p:spPr bwMode="auto">
          <a:xfrm>
            <a:off x="5753100" y="23926800"/>
            <a:ext cx="228600" cy="303213"/>
          </a:xfrm>
          <a:custGeom>
            <a:avLst/>
            <a:gdLst>
              <a:gd name="T0" fmla="*/ 143621580 w 21600"/>
              <a:gd name="T1" fmla="*/ 0 h 21555"/>
              <a:gd name="T2" fmla="*/ 0 w 21600"/>
              <a:gd name="T3" fmla="*/ 302794748 h 21555"/>
              <a:gd name="T4" fmla="*/ 41249801 w 21600"/>
              <a:gd name="T5" fmla="*/ 488120854 h 21555"/>
              <a:gd name="T6" fmla="*/ 51185826 w 21600"/>
              <a:gd name="T7" fmla="*/ 475826035 h 21555"/>
              <a:gd name="T8" fmla="*/ 55401210 w 21600"/>
              <a:gd name="T9" fmla="*/ 437137336 h 21555"/>
              <a:gd name="T10" fmla="*/ 52540778 w 21600"/>
              <a:gd name="T11" fmla="*/ 410042374 h 21555"/>
              <a:gd name="T12" fmla="*/ 39142173 w 21600"/>
              <a:gd name="T13" fmla="*/ 315089764 h 21555"/>
              <a:gd name="T14" fmla="*/ 138201897 w 21600"/>
              <a:gd name="T15" fmla="*/ 82657594 h 21555"/>
              <a:gd name="T16" fmla="*/ 221755272 w 21600"/>
              <a:gd name="T17" fmla="*/ 268648955 h 21555"/>
              <a:gd name="T18" fmla="*/ 158074053 w 21600"/>
              <a:gd name="T19" fmla="*/ 526453167 h 21555"/>
              <a:gd name="T20" fmla="*/ 126308665 w 21600"/>
              <a:gd name="T21" fmla="*/ 432948045 h 21555"/>
              <a:gd name="T22" fmla="*/ 144073192 w 21600"/>
              <a:gd name="T23" fmla="*/ 260935838 h 21555"/>
              <a:gd name="T24" fmla="*/ 116974789 w 21600"/>
              <a:gd name="T25" fmla="*/ 188184847 h 21555"/>
              <a:gd name="T26" fmla="*/ 78284229 w 21600"/>
              <a:gd name="T27" fmla="*/ 313678498 h 21555"/>
              <a:gd name="T28" fmla="*/ 84607241 w 21600"/>
              <a:gd name="T29" fmla="*/ 390384874 h 21555"/>
              <a:gd name="T30" fmla="*/ 58713254 w 21600"/>
              <a:gd name="T31" fmla="*/ 654493905 h 21555"/>
              <a:gd name="T32" fmla="*/ 58110998 w 21600"/>
              <a:gd name="T33" fmla="*/ 838762135 h 21555"/>
              <a:gd name="T34" fmla="*/ 62928521 w 21600"/>
              <a:gd name="T35" fmla="*/ 841581910 h 21555"/>
              <a:gd name="T36" fmla="*/ 99210262 w 21600"/>
              <a:gd name="T37" fmla="*/ 682961167 h 21555"/>
              <a:gd name="T38" fmla="*/ 113361671 w 21600"/>
              <a:gd name="T39" fmla="*/ 549673670 h 21555"/>
              <a:gd name="T40" fmla="*/ 162439869 w 21600"/>
              <a:gd name="T41" fmla="*/ 610168623 h 21555"/>
              <a:gd name="T42" fmla="*/ 270984006 w 21600"/>
              <a:gd name="T43" fmla="*/ 277851325 h 21555"/>
              <a:gd name="T44" fmla="*/ 143621580 w 21600"/>
              <a:gd name="T45" fmla="*/ 0 h 21555"/>
              <a:gd name="T46" fmla="*/ 143621580 w 21600"/>
              <a:gd name="T47" fmla="*/ 0 h 215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555">
                <a:moveTo>
                  <a:pt x="11448" y="0"/>
                </a:moveTo>
                <a:cubicBezTo>
                  <a:pt x="3840" y="0"/>
                  <a:pt x="0" y="4221"/>
                  <a:pt x="0" y="7733"/>
                </a:cubicBezTo>
                <a:cubicBezTo>
                  <a:pt x="0" y="9862"/>
                  <a:pt x="1044" y="11756"/>
                  <a:pt x="3288" y="12466"/>
                </a:cubicBezTo>
                <a:cubicBezTo>
                  <a:pt x="3648" y="12583"/>
                  <a:pt x="3984" y="12466"/>
                  <a:pt x="4080" y="12152"/>
                </a:cubicBezTo>
                <a:lnTo>
                  <a:pt x="4416" y="11164"/>
                </a:lnTo>
                <a:cubicBezTo>
                  <a:pt x="4524" y="10850"/>
                  <a:pt x="4476" y="10742"/>
                  <a:pt x="4188" y="10472"/>
                </a:cubicBezTo>
                <a:cubicBezTo>
                  <a:pt x="3540" y="9879"/>
                  <a:pt x="3120" y="9125"/>
                  <a:pt x="3120" y="8047"/>
                </a:cubicBezTo>
                <a:cubicBezTo>
                  <a:pt x="3120" y="4913"/>
                  <a:pt x="6156" y="2111"/>
                  <a:pt x="11016" y="2111"/>
                </a:cubicBezTo>
                <a:cubicBezTo>
                  <a:pt x="15312" y="2111"/>
                  <a:pt x="17676" y="4141"/>
                  <a:pt x="17676" y="6861"/>
                </a:cubicBezTo>
                <a:cubicBezTo>
                  <a:pt x="17676" y="10428"/>
                  <a:pt x="15636" y="13445"/>
                  <a:pt x="12600" y="13445"/>
                </a:cubicBezTo>
                <a:cubicBezTo>
                  <a:pt x="10920" y="13445"/>
                  <a:pt x="9672" y="12367"/>
                  <a:pt x="10068" y="11057"/>
                </a:cubicBezTo>
                <a:cubicBezTo>
                  <a:pt x="10548" y="9485"/>
                  <a:pt x="11484" y="7796"/>
                  <a:pt x="11484" y="6664"/>
                </a:cubicBezTo>
                <a:cubicBezTo>
                  <a:pt x="11484" y="5649"/>
                  <a:pt x="10788" y="4806"/>
                  <a:pt x="9324" y="4806"/>
                </a:cubicBezTo>
                <a:cubicBezTo>
                  <a:pt x="7608" y="4806"/>
                  <a:pt x="6240" y="6170"/>
                  <a:pt x="6240" y="8011"/>
                </a:cubicBezTo>
                <a:cubicBezTo>
                  <a:pt x="6240" y="9179"/>
                  <a:pt x="6744" y="9970"/>
                  <a:pt x="6744" y="9970"/>
                </a:cubicBezTo>
                <a:lnTo>
                  <a:pt x="4680" y="16715"/>
                </a:lnTo>
                <a:cubicBezTo>
                  <a:pt x="4068" y="18717"/>
                  <a:pt x="4596" y="21168"/>
                  <a:pt x="4632" y="21421"/>
                </a:cubicBezTo>
                <a:cubicBezTo>
                  <a:pt x="4668" y="21564"/>
                  <a:pt x="4908" y="21600"/>
                  <a:pt x="5016" y="21493"/>
                </a:cubicBezTo>
                <a:cubicBezTo>
                  <a:pt x="5172" y="21331"/>
                  <a:pt x="7212" y="19382"/>
                  <a:pt x="7908" y="17442"/>
                </a:cubicBezTo>
                <a:cubicBezTo>
                  <a:pt x="8112" y="16885"/>
                  <a:pt x="9036" y="14038"/>
                  <a:pt x="9036" y="14038"/>
                </a:cubicBezTo>
                <a:cubicBezTo>
                  <a:pt x="9600" y="14855"/>
                  <a:pt x="11220" y="15583"/>
                  <a:pt x="12948" y="15583"/>
                </a:cubicBezTo>
                <a:cubicBezTo>
                  <a:pt x="18108" y="15583"/>
                  <a:pt x="21600" y="11955"/>
                  <a:pt x="21600" y="7096"/>
                </a:cubicBezTo>
                <a:cubicBezTo>
                  <a:pt x="21600" y="3422"/>
                  <a:pt x="17568" y="0"/>
                  <a:pt x="11448" y="0"/>
                </a:cubicBezTo>
                <a:close/>
                <a:moveTo>
                  <a:pt x="11448"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0" name="AutoShape 2"/>
          <p:cNvSpPr>
            <a:spLocks/>
          </p:cNvSpPr>
          <p:nvPr/>
        </p:nvSpPr>
        <p:spPr bwMode="auto">
          <a:xfrm>
            <a:off x="3175000" y="23914100"/>
            <a:ext cx="317500" cy="304800"/>
          </a:xfrm>
          <a:custGeom>
            <a:avLst/>
            <a:gdLst>
              <a:gd name="T0" fmla="*/ 443676484 w 21600"/>
              <a:gd name="T1" fmla="*/ 356851331 h 21600"/>
              <a:gd name="T2" fmla="*/ 564678998 w 21600"/>
              <a:gd name="T3" fmla="*/ 356851331 h 21600"/>
              <a:gd name="T4" fmla="*/ 564678998 w 21600"/>
              <a:gd name="T5" fmla="*/ 463906672 h 21600"/>
              <a:gd name="T6" fmla="*/ 685681717 w 21600"/>
              <a:gd name="T7" fmla="*/ 463906672 h 21600"/>
              <a:gd name="T8" fmla="*/ 685681717 w 21600"/>
              <a:gd name="T9" fmla="*/ 570962226 h 21600"/>
              <a:gd name="T10" fmla="*/ 564678998 w 21600"/>
              <a:gd name="T11" fmla="*/ 570962226 h 21600"/>
              <a:gd name="T12" fmla="*/ 564678998 w 21600"/>
              <a:gd name="T13" fmla="*/ 678017567 h 21600"/>
              <a:gd name="T14" fmla="*/ 443676484 w 21600"/>
              <a:gd name="T15" fmla="*/ 678017567 h 21600"/>
              <a:gd name="T16" fmla="*/ 443676484 w 21600"/>
              <a:gd name="T17" fmla="*/ 570962226 h 21600"/>
              <a:gd name="T18" fmla="*/ 322673765 w 21600"/>
              <a:gd name="T19" fmla="*/ 570962226 h 21600"/>
              <a:gd name="T20" fmla="*/ 322673765 w 21600"/>
              <a:gd name="T21" fmla="*/ 463906672 h 21600"/>
              <a:gd name="T22" fmla="*/ 443676484 w 21600"/>
              <a:gd name="T23" fmla="*/ 463906672 h 21600"/>
              <a:gd name="T24" fmla="*/ 443676484 w 21600"/>
              <a:gd name="T25" fmla="*/ 356851331 h 21600"/>
              <a:gd name="T26" fmla="*/ 80668342 w 21600"/>
              <a:gd name="T27" fmla="*/ 0 h 21600"/>
              <a:gd name="T28" fmla="*/ 0 w 21600"/>
              <a:gd name="T29" fmla="*/ 71370232 h 21600"/>
              <a:gd name="T30" fmla="*/ 0 w 21600"/>
              <a:gd name="T31" fmla="*/ 785072908 h 21600"/>
              <a:gd name="T32" fmla="*/ 80668342 w 21600"/>
              <a:gd name="T33" fmla="*/ 856443324 h 21600"/>
              <a:gd name="T34" fmla="*/ 927687140 w 21600"/>
              <a:gd name="T35" fmla="*/ 856443324 h 21600"/>
              <a:gd name="T36" fmla="*/ 1008355482 w 21600"/>
              <a:gd name="T37" fmla="*/ 785072908 h 21600"/>
              <a:gd name="T38" fmla="*/ 1008355482 w 21600"/>
              <a:gd name="T39" fmla="*/ 71370232 h 21600"/>
              <a:gd name="T40" fmla="*/ 927687140 w 21600"/>
              <a:gd name="T41" fmla="*/ 0 h 21600"/>
              <a:gd name="T42" fmla="*/ 80668342 w 21600"/>
              <a:gd name="T43" fmla="*/ 0 h 21600"/>
              <a:gd name="T44" fmla="*/ 114139486 w 21600"/>
              <a:gd name="T45" fmla="*/ 35685109 h 21600"/>
              <a:gd name="T46" fmla="*/ 242005217 w 21600"/>
              <a:gd name="T47" fmla="*/ 35685109 h 21600"/>
              <a:gd name="T48" fmla="*/ 242005217 w 21600"/>
              <a:gd name="T49" fmla="*/ 214110880 h 21600"/>
              <a:gd name="T50" fmla="*/ 40334171 w 21600"/>
              <a:gd name="T51" fmla="*/ 214110880 h 21600"/>
              <a:gd name="T52" fmla="*/ 40334171 w 21600"/>
              <a:gd name="T53" fmla="*/ 100988848 h 21600"/>
              <a:gd name="T54" fmla="*/ 114139486 w 21600"/>
              <a:gd name="T55" fmla="*/ 35685109 h 21600"/>
              <a:gd name="T56" fmla="*/ 282339609 w 21600"/>
              <a:gd name="T57" fmla="*/ 35685109 h 21600"/>
              <a:gd name="T58" fmla="*/ 484010655 w 21600"/>
              <a:gd name="T59" fmla="*/ 35685109 h 21600"/>
              <a:gd name="T60" fmla="*/ 484010655 w 21600"/>
              <a:gd name="T61" fmla="*/ 214110880 h 21600"/>
              <a:gd name="T62" fmla="*/ 282339609 w 21600"/>
              <a:gd name="T63" fmla="*/ 214110880 h 21600"/>
              <a:gd name="T64" fmla="*/ 282339609 w 21600"/>
              <a:gd name="T65" fmla="*/ 35685109 h 21600"/>
              <a:gd name="T66" fmla="*/ 524344827 w 21600"/>
              <a:gd name="T67" fmla="*/ 35685109 h 21600"/>
              <a:gd name="T68" fmla="*/ 726015873 w 21600"/>
              <a:gd name="T69" fmla="*/ 35685109 h 21600"/>
              <a:gd name="T70" fmla="*/ 726015873 w 21600"/>
              <a:gd name="T71" fmla="*/ 214110880 h 21600"/>
              <a:gd name="T72" fmla="*/ 524344827 w 21600"/>
              <a:gd name="T73" fmla="*/ 214110880 h 21600"/>
              <a:gd name="T74" fmla="*/ 524344827 w 21600"/>
              <a:gd name="T75" fmla="*/ 35685109 h 21600"/>
              <a:gd name="T76" fmla="*/ 766350264 w 21600"/>
              <a:gd name="T77" fmla="*/ 35685109 h 21600"/>
              <a:gd name="T78" fmla="*/ 894215996 w 21600"/>
              <a:gd name="T79" fmla="*/ 35685109 h 21600"/>
              <a:gd name="T80" fmla="*/ 968021311 w 21600"/>
              <a:gd name="T81" fmla="*/ 100988848 h 21600"/>
              <a:gd name="T82" fmla="*/ 968021311 w 21600"/>
              <a:gd name="T83" fmla="*/ 214110880 h 21600"/>
              <a:gd name="T84" fmla="*/ 766350264 w 21600"/>
              <a:gd name="T85" fmla="*/ 214110880 h 21600"/>
              <a:gd name="T86" fmla="*/ 766350264 w 21600"/>
              <a:gd name="T87" fmla="*/ 35685109 h 21600"/>
              <a:gd name="T88" fmla="*/ 766350264 w 21600"/>
              <a:gd name="T89" fmla="*/ 35685109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9504" y="9000"/>
                </a:moveTo>
                <a:lnTo>
                  <a:pt x="12096" y="9000"/>
                </a:lnTo>
                <a:lnTo>
                  <a:pt x="12096" y="11700"/>
                </a:lnTo>
                <a:lnTo>
                  <a:pt x="14688" y="11700"/>
                </a:lnTo>
                <a:lnTo>
                  <a:pt x="14688" y="14400"/>
                </a:lnTo>
                <a:lnTo>
                  <a:pt x="12096" y="14400"/>
                </a:lnTo>
                <a:lnTo>
                  <a:pt x="12096" y="17100"/>
                </a:lnTo>
                <a:lnTo>
                  <a:pt x="9504" y="17100"/>
                </a:lnTo>
                <a:lnTo>
                  <a:pt x="9504" y="14400"/>
                </a:lnTo>
                <a:lnTo>
                  <a:pt x="6912" y="14400"/>
                </a:lnTo>
                <a:lnTo>
                  <a:pt x="6912" y="11700"/>
                </a:lnTo>
                <a:lnTo>
                  <a:pt x="9504" y="11700"/>
                </a:lnTo>
                <a:cubicBezTo>
                  <a:pt x="9504" y="11700"/>
                  <a:pt x="9504" y="9000"/>
                  <a:pt x="9504" y="9000"/>
                </a:cubicBezTo>
                <a:close/>
                <a:moveTo>
                  <a:pt x="1728" y="0"/>
                </a:moveTo>
                <a:cubicBezTo>
                  <a:pt x="778" y="0"/>
                  <a:pt x="0" y="810"/>
                  <a:pt x="0" y="1800"/>
                </a:cubicBezTo>
                <a:lnTo>
                  <a:pt x="0" y="19800"/>
                </a:lnTo>
                <a:cubicBezTo>
                  <a:pt x="0" y="20791"/>
                  <a:pt x="778" y="21600"/>
                  <a:pt x="1728" y="21600"/>
                </a:cubicBezTo>
                <a:lnTo>
                  <a:pt x="19872" y="21600"/>
                </a:lnTo>
                <a:cubicBezTo>
                  <a:pt x="20822" y="21600"/>
                  <a:pt x="21600" y="20791"/>
                  <a:pt x="21600" y="19800"/>
                </a:cubicBezTo>
                <a:lnTo>
                  <a:pt x="21600" y="1800"/>
                </a:lnTo>
                <a:cubicBezTo>
                  <a:pt x="21600" y="810"/>
                  <a:pt x="20822" y="0"/>
                  <a:pt x="19872" y="0"/>
                </a:cubicBezTo>
                <a:cubicBezTo>
                  <a:pt x="19872" y="0"/>
                  <a:pt x="1728" y="0"/>
                  <a:pt x="1728" y="0"/>
                </a:cubicBezTo>
                <a:close/>
                <a:moveTo>
                  <a:pt x="2445" y="900"/>
                </a:moveTo>
                <a:lnTo>
                  <a:pt x="5184" y="900"/>
                </a:lnTo>
                <a:lnTo>
                  <a:pt x="5184" y="5400"/>
                </a:lnTo>
                <a:lnTo>
                  <a:pt x="864" y="5400"/>
                </a:lnTo>
                <a:lnTo>
                  <a:pt x="864" y="2547"/>
                </a:lnTo>
                <a:cubicBezTo>
                  <a:pt x="864" y="1637"/>
                  <a:pt x="1573" y="900"/>
                  <a:pt x="2445" y="900"/>
                </a:cubicBezTo>
                <a:close/>
                <a:moveTo>
                  <a:pt x="6048" y="900"/>
                </a:moveTo>
                <a:lnTo>
                  <a:pt x="10368" y="900"/>
                </a:lnTo>
                <a:lnTo>
                  <a:pt x="10368" y="5400"/>
                </a:lnTo>
                <a:lnTo>
                  <a:pt x="6048" y="5400"/>
                </a:lnTo>
                <a:cubicBezTo>
                  <a:pt x="6048" y="5400"/>
                  <a:pt x="6048" y="900"/>
                  <a:pt x="6048" y="900"/>
                </a:cubicBezTo>
                <a:close/>
                <a:moveTo>
                  <a:pt x="11232" y="900"/>
                </a:moveTo>
                <a:lnTo>
                  <a:pt x="15552" y="900"/>
                </a:lnTo>
                <a:lnTo>
                  <a:pt x="15552" y="5400"/>
                </a:lnTo>
                <a:lnTo>
                  <a:pt x="11232" y="5400"/>
                </a:lnTo>
                <a:cubicBezTo>
                  <a:pt x="11232" y="5400"/>
                  <a:pt x="11232" y="900"/>
                  <a:pt x="11232" y="900"/>
                </a:cubicBezTo>
                <a:close/>
                <a:moveTo>
                  <a:pt x="16416" y="900"/>
                </a:moveTo>
                <a:lnTo>
                  <a:pt x="19155" y="900"/>
                </a:lnTo>
                <a:cubicBezTo>
                  <a:pt x="20027" y="900"/>
                  <a:pt x="20736" y="1637"/>
                  <a:pt x="20736" y="2547"/>
                </a:cubicBezTo>
                <a:lnTo>
                  <a:pt x="20736" y="5400"/>
                </a:lnTo>
                <a:lnTo>
                  <a:pt x="16416" y="5400"/>
                </a:lnTo>
                <a:cubicBezTo>
                  <a:pt x="16416" y="5400"/>
                  <a:pt x="16416" y="900"/>
                  <a:pt x="16416" y="900"/>
                </a:cubicBezTo>
                <a:close/>
                <a:moveTo>
                  <a:pt x="16416" y="90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1" name="AutoShape 3"/>
          <p:cNvSpPr>
            <a:spLocks/>
          </p:cNvSpPr>
          <p:nvPr/>
        </p:nvSpPr>
        <p:spPr bwMode="auto">
          <a:xfrm>
            <a:off x="2616200" y="23952200"/>
            <a:ext cx="152400" cy="254000"/>
          </a:xfrm>
          <a:custGeom>
            <a:avLst/>
            <a:gdLst>
              <a:gd name="T0" fmla="*/ 26228590 w 21600"/>
              <a:gd name="T1" fmla="*/ 392581024 h 21600"/>
              <a:gd name="T2" fmla="*/ 9278154 w 21600"/>
              <a:gd name="T3" fmla="*/ 324222627 h 21600"/>
              <a:gd name="T4" fmla="*/ 27923631 w 21600"/>
              <a:gd name="T5" fmla="*/ 257737387 h 21600"/>
              <a:gd name="T6" fmla="*/ 34302354 w 21600"/>
              <a:gd name="T7" fmla="*/ 262670807 h 21600"/>
              <a:gd name="T8" fmla="*/ 44561838 w 21600"/>
              <a:gd name="T9" fmla="*/ 312864429 h 21600"/>
              <a:gd name="T10" fmla="*/ 44874067 w 21600"/>
              <a:gd name="T11" fmla="*/ 326077933 h 21600"/>
              <a:gd name="T12" fmla="*/ 26228590 w 21600"/>
              <a:gd name="T13" fmla="*/ 392581024 h 21600"/>
              <a:gd name="T14" fmla="*/ 28815750 w 21600"/>
              <a:gd name="T15" fmla="*/ 173679215 h 21600"/>
              <a:gd name="T16" fmla="*/ 14764703 w 21600"/>
              <a:gd name="T17" fmla="*/ 93560924 h 21600"/>
              <a:gd name="T18" fmla="*/ 24667365 w 21600"/>
              <a:gd name="T19" fmla="*/ 18164904 h 21600"/>
              <a:gd name="T20" fmla="*/ 38715922 w 21600"/>
              <a:gd name="T21" fmla="*/ 97060244 h 21600"/>
              <a:gd name="T22" fmla="*/ 28815750 w 21600"/>
              <a:gd name="T23" fmla="*/ 173679215 h 21600"/>
              <a:gd name="T24" fmla="*/ 42509920 w 21600"/>
              <a:gd name="T25" fmla="*/ 237697680 h 21600"/>
              <a:gd name="T26" fmla="*/ 35774369 w 21600"/>
              <a:gd name="T27" fmla="*/ 198041001 h 21600"/>
              <a:gd name="T28" fmla="*/ 40681070 w 21600"/>
              <a:gd name="T29" fmla="*/ 161288483 h 21600"/>
              <a:gd name="T30" fmla="*/ 47907314 w 21600"/>
              <a:gd name="T31" fmla="*/ 94573960 h 21600"/>
              <a:gd name="T32" fmla="*/ 39652646 w 21600"/>
              <a:gd name="T33" fmla="*/ 20651176 h 21600"/>
              <a:gd name="T34" fmla="*/ 47773498 w 21600"/>
              <a:gd name="T35" fmla="*/ 20651176 h 21600"/>
              <a:gd name="T36" fmla="*/ 53527720 w 21600"/>
              <a:gd name="T37" fmla="*/ 0 h 21600"/>
              <a:gd name="T38" fmla="*/ 27879026 w 21600"/>
              <a:gd name="T39" fmla="*/ 0 h 21600"/>
              <a:gd name="T40" fmla="*/ 5531203 w 21600"/>
              <a:gd name="T41" fmla="*/ 93752858 h 21600"/>
              <a:gd name="T42" fmla="*/ 25068798 w 21600"/>
              <a:gd name="T43" fmla="*/ 186682944 h 21600"/>
              <a:gd name="T44" fmla="*/ 27475102 w 21600"/>
              <a:gd name="T45" fmla="*/ 186261740 h 21600"/>
              <a:gd name="T46" fmla="*/ 26183985 w 21600"/>
              <a:gd name="T47" fmla="*/ 210239798 h 21600"/>
              <a:gd name="T48" fmla="*/ 29663270 w 21600"/>
              <a:gd name="T49" fmla="*/ 245538578 h 21600"/>
              <a:gd name="T50" fmla="*/ 25202607 w 21600"/>
              <a:gd name="T51" fmla="*/ 245748351 h 21600"/>
              <a:gd name="T52" fmla="*/ 0 w 21600"/>
              <a:gd name="T53" fmla="*/ 337855536 h 21600"/>
              <a:gd name="T54" fmla="*/ 26270705 w 21600"/>
              <a:gd name="T55" fmla="*/ 413022427 h 21600"/>
              <a:gd name="T56" fmla="*/ 51475802 w 21600"/>
              <a:gd name="T57" fmla="*/ 320915112 h 21600"/>
              <a:gd name="T58" fmla="*/ 42509920 w 21600"/>
              <a:gd name="T59" fmla="*/ 237697680 h 21600"/>
              <a:gd name="T60" fmla="*/ 42509920 w 21600"/>
              <a:gd name="T61" fmla="*/ 23769768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0584" y="20531"/>
                </a:moveTo>
                <a:cubicBezTo>
                  <a:pt x="6606" y="20531"/>
                  <a:pt x="3744" y="18911"/>
                  <a:pt x="3744" y="16956"/>
                </a:cubicBezTo>
                <a:cubicBezTo>
                  <a:pt x="3744" y="15045"/>
                  <a:pt x="7290" y="13446"/>
                  <a:pt x="11268" y="13479"/>
                </a:cubicBezTo>
                <a:cubicBezTo>
                  <a:pt x="12186" y="13479"/>
                  <a:pt x="13068" y="13575"/>
                  <a:pt x="13842" y="13737"/>
                </a:cubicBezTo>
                <a:cubicBezTo>
                  <a:pt x="16001" y="14710"/>
                  <a:pt x="17550" y="15260"/>
                  <a:pt x="17982" y="16362"/>
                </a:cubicBezTo>
                <a:cubicBezTo>
                  <a:pt x="18072" y="16589"/>
                  <a:pt x="18108" y="16815"/>
                  <a:pt x="18108" y="17053"/>
                </a:cubicBezTo>
                <a:cubicBezTo>
                  <a:pt x="18108" y="19009"/>
                  <a:pt x="16164" y="20531"/>
                  <a:pt x="10584" y="20531"/>
                </a:cubicBezTo>
                <a:close/>
                <a:moveTo>
                  <a:pt x="11628" y="9083"/>
                </a:moveTo>
                <a:cubicBezTo>
                  <a:pt x="8946" y="9029"/>
                  <a:pt x="6427" y="7150"/>
                  <a:pt x="5958" y="4893"/>
                </a:cubicBezTo>
                <a:cubicBezTo>
                  <a:pt x="5508" y="2625"/>
                  <a:pt x="7290" y="896"/>
                  <a:pt x="9954" y="950"/>
                </a:cubicBezTo>
                <a:cubicBezTo>
                  <a:pt x="12618" y="994"/>
                  <a:pt x="15156" y="2819"/>
                  <a:pt x="15623" y="5076"/>
                </a:cubicBezTo>
                <a:cubicBezTo>
                  <a:pt x="16073" y="7344"/>
                  <a:pt x="14292" y="9137"/>
                  <a:pt x="11628" y="9083"/>
                </a:cubicBezTo>
                <a:close/>
                <a:moveTo>
                  <a:pt x="17154" y="12431"/>
                </a:moveTo>
                <a:cubicBezTo>
                  <a:pt x="16218" y="12010"/>
                  <a:pt x="14436" y="10962"/>
                  <a:pt x="14436" y="10357"/>
                </a:cubicBezTo>
                <a:cubicBezTo>
                  <a:pt x="14436" y="9634"/>
                  <a:pt x="14742" y="9277"/>
                  <a:pt x="16416" y="8435"/>
                </a:cubicBezTo>
                <a:cubicBezTo>
                  <a:pt x="18127" y="7571"/>
                  <a:pt x="19332" y="6361"/>
                  <a:pt x="19332" y="4946"/>
                </a:cubicBezTo>
                <a:cubicBezTo>
                  <a:pt x="19332" y="3261"/>
                  <a:pt x="18180" y="1620"/>
                  <a:pt x="16001" y="1080"/>
                </a:cubicBezTo>
                <a:lnTo>
                  <a:pt x="19278" y="1080"/>
                </a:lnTo>
                <a:lnTo>
                  <a:pt x="21600" y="0"/>
                </a:lnTo>
                <a:lnTo>
                  <a:pt x="11250" y="0"/>
                </a:lnTo>
                <a:cubicBezTo>
                  <a:pt x="6606" y="0"/>
                  <a:pt x="2232" y="2269"/>
                  <a:pt x="2232" y="4903"/>
                </a:cubicBezTo>
                <a:cubicBezTo>
                  <a:pt x="2232" y="7593"/>
                  <a:pt x="5400" y="9763"/>
                  <a:pt x="10116" y="9763"/>
                </a:cubicBezTo>
                <a:cubicBezTo>
                  <a:pt x="10458" y="9763"/>
                  <a:pt x="10764" y="9763"/>
                  <a:pt x="11087" y="9741"/>
                </a:cubicBezTo>
                <a:cubicBezTo>
                  <a:pt x="10782" y="10120"/>
                  <a:pt x="10566" y="10551"/>
                  <a:pt x="10566" y="10995"/>
                </a:cubicBezTo>
                <a:cubicBezTo>
                  <a:pt x="10566" y="11740"/>
                  <a:pt x="11178" y="12345"/>
                  <a:pt x="11970" y="12841"/>
                </a:cubicBezTo>
                <a:lnTo>
                  <a:pt x="10170" y="12852"/>
                </a:lnTo>
                <a:cubicBezTo>
                  <a:pt x="4428" y="12852"/>
                  <a:pt x="0" y="15217"/>
                  <a:pt x="0" y="17669"/>
                </a:cubicBezTo>
                <a:cubicBezTo>
                  <a:pt x="0" y="20089"/>
                  <a:pt x="4842" y="21600"/>
                  <a:pt x="10601" y="21600"/>
                </a:cubicBezTo>
                <a:cubicBezTo>
                  <a:pt x="17154" y="21600"/>
                  <a:pt x="20772" y="19203"/>
                  <a:pt x="20772" y="16783"/>
                </a:cubicBezTo>
                <a:cubicBezTo>
                  <a:pt x="20772" y="14839"/>
                  <a:pt x="19890" y="13684"/>
                  <a:pt x="17154" y="12431"/>
                </a:cubicBezTo>
                <a:close/>
                <a:moveTo>
                  <a:pt x="17154" y="12431"/>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2" name="AutoShape 4"/>
          <p:cNvSpPr>
            <a:spLocks/>
          </p:cNvSpPr>
          <p:nvPr/>
        </p:nvSpPr>
        <p:spPr bwMode="auto">
          <a:xfrm>
            <a:off x="1917700" y="23939500"/>
            <a:ext cx="292100" cy="254000"/>
          </a:xfrm>
          <a:custGeom>
            <a:avLst/>
            <a:gdLst>
              <a:gd name="T0" fmla="*/ 722378852 w 21600"/>
              <a:gd name="T1" fmla="*/ 48951327 h 21600"/>
              <a:gd name="T2" fmla="*/ 637266199 w 21600"/>
              <a:gd name="T3" fmla="*/ 65260773 h 21600"/>
              <a:gd name="T4" fmla="*/ 702280276 w 21600"/>
              <a:gd name="T5" fmla="*/ 7649104 h 21600"/>
              <a:gd name="T6" fmla="*/ 608370950 w 21600"/>
              <a:gd name="T7" fmla="*/ 33061275 h 21600"/>
              <a:gd name="T8" fmla="*/ 500014265 w 21600"/>
              <a:gd name="T9" fmla="*/ 0 h 21600"/>
              <a:gd name="T10" fmla="*/ 352093567 w 21600"/>
              <a:gd name="T11" fmla="*/ 104288143 h 21600"/>
              <a:gd name="T12" fmla="*/ 355837748 w 21600"/>
              <a:gd name="T13" fmla="*/ 128036931 h 21600"/>
              <a:gd name="T14" fmla="*/ 50264798 w 21600"/>
              <a:gd name="T15" fmla="*/ 19216934 h 21600"/>
              <a:gd name="T16" fmla="*/ 30166235 w 21600"/>
              <a:gd name="T17" fmla="*/ 71456138 h 21600"/>
              <a:gd name="T18" fmla="*/ 96117736 w 21600"/>
              <a:gd name="T19" fmla="*/ 158402161 h 21600"/>
              <a:gd name="T20" fmla="*/ 28895073 w 21600"/>
              <a:gd name="T21" fmla="*/ 145188799 h 21600"/>
              <a:gd name="T22" fmla="*/ 28895073 w 21600"/>
              <a:gd name="T23" fmla="*/ 146642537 h 21600"/>
              <a:gd name="T24" fmla="*/ 147920711 w 21600"/>
              <a:gd name="T25" fmla="*/ 248845964 h 21600"/>
              <a:gd name="T26" fmla="*/ 108992355 w 21600"/>
              <a:gd name="T27" fmla="*/ 252345284 h 21600"/>
              <a:gd name="T28" fmla="*/ 81034531 w 21600"/>
              <a:gd name="T29" fmla="*/ 250489979 h 21600"/>
              <a:gd name="T30" fmla="*/ 219555248 w 21600"/>
              <a:gd name="T31" fmla="*/ 322980320 h 21600"/>
              <a:gd name="T32" fmla="*/ 35483334 w 21600"/>
              <a:gd name="T33" fmla="*/ 367589917 h 21600"/>
              <a:gd name="T34" fmla="*/ 0 w 21600"/>
              <a:gd name="T35" fmla="*/ 366155676 h 21600"/>
              <a:gd name="T36" fmla="*/ 227080758 w 21600"/>
              <a:gd name="T37" fmla="*/ 413022427 h 21600"/>
              <a:gd name="T38" fmla="*/ 648869831 w 21600"/>
              <a:gd name="T39" fmla="*/ 116469113 h 21600"/>
              <a:gd name="T40" fmla="*/ 648568089 w 21600"/>
              <a:gd name="T41" fmla="*/ 102853902 h 21600"/>
              <a:gd name="T42" fmla="*/ 722378852 w 21600"/>
              <a:gd name="T43" fmla="*/ 48951327 h 21600"/>
              <a:gd name="T44" fmla="*/ 722378852 w 21600"/>
              <a:gd name="T45" fmla="*/ 4895132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5" y="1026"/>
                  <a:pt x="19196" y="1480"/>
                  <a:pt x="18191" y="1729"/>
                </a:cubicBezTo>
                <a:cubicBezTo>
                  <a:pt x="17383" y="659"/>
                  <a:pt x="16228" y="0"/>
                  <a:pt x="14951" y="0"/>
                </a:cubicBezTo>
                <a:cubicBezTo>
                  <a:pt x="12510"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3" name="AutoShape 5"/>
          <p:cNvSpPr>
            <a:spLocks/>
          </p:cNvSpPr>
          <p:nvPr/>
        </p:nvSpPr>
        <p:spPr bwMode="auto">
          <a:xfrm>
            <a:off x="1270000" y="23914100"/>
            <a:ext cx="304800" cy="304800"/>
          </a:xfrm>
          <a:custGeom>
            <a:avLst/>
            <a:gdLst>
              <a:gd name="T0" fmla="*/ 71370232 w 21600"/>
              <a:gd name="T1" fmla="*/ 0 h 21600"/>
              <a:gd name="T2" fmla="*/ 0 w 21600"/>
              <a:gd name="T3" fmla="*/ 71370232 h 21600"/>
              <a:gd name="T4" fmla="*/ 0 w 21600"/>
              <a:gd name="T5" fmla="*/ 785072908 h 21600"/>
              <a:gd name="T6" fmla="*/ 71370232 w 21600"/>
              <a:gd name="T7" fmla="*/ 856443324 h 21600"/>
              <a:gd name="T8" fmla="*/ 422512095 w 21600"/>
              <a:gd name="T9" fmla="*/ 856443324 h 21600"/>
              <a:gd name="T10" fmla="*/ 422512095 w 21600"/>
              <a:gd name="T11" fmla="*/ 529210609 h 21600"/>
              <a:gd name="T12" fmla="*/ 318311389 w 21600"/>
              <a:gd name="T13" fmla="*/ 529210609 h 21600"/>
              <a:gd name="T14" fmla="*/ 324021055 w 21600"/>
              <a:gd name="T15" fmla="*/ 385756291 h 21600"/>
              <a:gd name="T16" fmla="*/ 422512095 w 21600"/>
              <a:gd name="T17" fmla="*/ 385756291 h 21600"/>
              <a:gd name="T18" fmla="*/ 422512095 w 21600"/>
              <a:gd name="T19" fmla="*/ 282269452 h 21600"/>
              <a:gd name="T20" fmla="*/ 563825235 w 21600"/>
              <a:gd name="T21" fmla="*/ 142383623 h 21600"/>
              <a:gd name="T22" fmla="*/ 681942883 w 21600"/>
              <a:gd name="T23" fmla="*/ 143811145 h 21600"/>
              <a:gd name="T24" fmla="*/ 681942883 w 21600"/>
              <a:gd name="T25" fmla="*/ 276916614 h 21600"/>
              <a:gd name="T26" fmla="*/ 605933679 w 21600"/>
              <a:gd name="T27" fmla="*/ 283022534 h 21600"/>
              <a:gd name="T28" fmla="*/ 570248556 w 21600"/>
              <a:gd name="T29" fmla="*/ 294402439 h 21600"/>
              <a:gd name="T30" fmla="*/ 570248556 w 21600"/>
              <a:gd name="T31" fmla="*/ 388611124 h 21600"/>
              <a:gd name="T32" fmla="*/ 704424522 w 21600"/>
              <a:gd name="T33" fmla="*/ 388611124 h 21600"/>
              <a:gd name="T34" fmla="*/ 672664729 w 21600"/>
              <a:gd name="T35" fmla="*/ 532065442 h 21600"/>
              <a:gd name="T36" fmla="*/ 568464220 w 21600"/>
              <a:gd name="T37" fmla="*/ 532065442 h 21600"/>
              <a:gd name="T38" fmla="*/ 568821048 w 21600"/>
              <a:gd name="T39" fmla="*/ 856443324 h 21600"/>
              <a:gd name="T40" fmla="*/ 785072908 w 21600"/>
              <a:gd name="T41" fmla="*/ 856443324 h 21600"/>
              <a:gd name="T42" fmla="*/ 856443324 w 21600"/>
              <a:gd name="T43" fmla="*/ 785072908 h 21600"/>
              <a:gd name="T44" fmla="*/ 856443324 w 21600"/>
              <a:gd name="T45" fmla="*/ 71370232 h 21600"/>
              <a:gd name="T46" fmla="*/ 785072908 w 21600"/>
              <a:gd name="T47" fmla="*/ 0 h 21600"/>
              <a:gd name="T48" fmla="*/ 71370232 w 21600"/>
              <a:gd name="T49" fmla="*/ 0 h 21600"/>
              <a:gd name="T50" fmla="*/ 71370232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50184" name="Group 9"/>
          <p:cNvGrpSpPr>
            <a:grpSpLocks/>
          </p:cNvGrpSpPr>
          <p:nvPr/>
        </p:nvGrpSpPr>
        <p:grpSpPr bwMode="auto">
          <a:xfrm>
            <a:off x="2451100" y="4343400"/>
            <a:ext cx="8751888" cy="2400300"/>
            <a:chOff x="0" y="72"/>
            <a:chExt cx="5513" cy="1512"/>
          </a:xfrm>
        </p:grpSpPr>
        <p:sp>
          <p:nvSpPr>
            <p:cNvPr id="50202" name="Line 6"/>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3" name="Rectangle 7"/>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HOW TO CONTACT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4" name="Rectangle 8"/>
            <p:cNvSpPr>
              <a:spLocks/>
            </p:cNvSpPr>
            <p:nvPr/>
          </p:nvSpPr>
          <p:spPr bwMode="auto">
            <a:xfrm>
              <a:off x="41" y="896"/>
              <a:ext cx="5472"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a:solidFill>
                    <a:srgbClr val="1E1D1D"/>
                  </a:solidFill>
                  <a:latin typeface="Arial" charset="0"/>
                  <a:ea typeface="Helvetica Light" charset="0"/>
                  <a:cs typeface="Arial" charset="0"/>
                  <a:sym typeface="Helvetica Light" charset="0"/>
                </a:rPr>
                <a:t>Don’t hesitate to contact </a:t>
              </a:r>
              <a:r>
                <a:rPr lang="en-US" sz="3600" dirty="0" smtClean="0">
                  <a:solidFill>
                    <a:srgbClr val="1E1D1D"/>
                  </a:solidFill>
                  <a:latin typeface="Arial" charset="0"/>
                  <a:ea typeface="Helvetica Light" charset="0"/>
                  <a:cs typeface="Arial" charset="0"/>
                  <a:sym typeface="Helvetica Light" charset="0"/>
                </a:rPr>
                <a:t>me</a:t>
              </a:r>
              <a:r>
                <a:rPr lang="en-US" sz="3600" dirty="0">
                  <a:solidFill>
                    <a:srgbClr val="1E1D1D"/>
                  </a:solidFill>
                  <a:latin typeface="Arial" charset="0"/>
                  <a:ea typeface="Helvetica Light" charset="0"/>
                  <a:cs typeface="Arial" charset="0"/>
                  <a:sym typeface="Helvetica Light" charset="0"/>
                </a:rPr>
                <a:t>. </a:t>
              </a:r>
            </a:p>
            <a:p>
              <a:pPr algn="l"/>
              <a:r>
                <a:rPr lang="en-US" sz="3600" dirty="0">
                  <a:solidFill>
                    <a:srgbClr val="1E1D1D"/>
                  </a:solidFill>
                  <a:latin typeface="Arial" charset="0"/>
                  <a:ea typeface="Helvetica Light" charset="0"/>
                  <a:cs typeface="Arial" charset="0"/>
                  <a:sym typeface="Helvetica Light" charset="0"/>
                </a:rPr>
                <a:t>I will be happy to answer your questions. </a:t>
              </a:r>
            </a:p>
          </p:txBody>
        </p:sp>
      </p:grpSp>
      <p:sp>
        <p:nvSpPr>
          <p:cNvPr id="50185" name="Rectangle 10"/>
          <p:cNvSpPr>
            <a:spLocks/>
          </p:cNvSpPr>
          <p:nvPr/>
        </p:nvSpPr>
        <p:spPr bwMode="auto">
          <a:xfrm>
            <a:off x="13525500" y="12446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nvGrpSpPr>
          <p:cNvPr id="50186" name="Group 23"/>
          <p:cNvGrpSpPr>
            <a:grpSpLocks/>
          </p:cNvGrpSpPr>
          <p:nvPr/>
        </p:nvGrpSpPr>
        <p:grpSpPr bwMode="auto">
          <a:xfrm>
            <a:off x="2489200" y="7810500"/>
            <a:ext cx="7035800" cy="3721100"/>
            <a:chOff x="0" y="152"/>
            <a:chExt cx="4432" cy="2344"/>
          </a:xfrm>
        </p:grpSpPr>
        <p:grpSp>
          <p:nvGrpSpPr>
            <p:cNvPr id="50190" name="Group 14"/>
            <p:cNvGrpSpPr>
              <a:grpSpLocks/>
            </p:cNvGrpSpPr>
            <p:nvPr/>
          </p:nvGrpSpPr>
          <p:grpSpPr bwMode="auto">
            <a:xfrm>
              <a:off x="0" y="960"/>
              <a:ext cx="4432" cy="576"/>
              <a:chOff x="0" y="0"/>
              <a:chExt cx="4432" cy="576"/>
            </a:xfrm>
          </p:grpSpPr>
          <p:sp>
            <p:nvSpPr>
              <p:cNvPr id="50199" name="Line 11"/>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0" name="Rectangle 12"/>
              <p:cNvSpPr>
                <a:spLocks/>
              </p:cNvSpPr>
              <p:nvPr/>
            </p:nvSpPr>
            <p:spPr bwMode="auto">
              <a:xfrm>
                <a:off x="688"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a:solidFill>
                      <a:srgbClr val="1E1D1D"/>
                    </a:solidFill>
                    <a:latin typeface="Bebas Neue" pitchFamily="34" charset="0"/>
                    <a:ea typeface="Bebas Neue" pitchFamily="34" charset="0"/>
                    <a:cs typeface="Bebas Neue" pitchFamily="34" charset="0"/>
                    <a:sym typeface="Bebas Neue" pitchFamily="34" charset="0"/>
                  </a:rPr>
                  <a:t>TWITTER</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1" name="AutoShape 13"/>
              <p:cNvSpPr>
                <a:spLocks/>
              </p:cNvSpPr>
              <p:nvPr/>
            </p:nvSpPr>
            <p:spPr bwMode="auto">
              <a:xfrm>
                <a:off x="0" y="88"/>
                <a:ext cx="488"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4" y="1026"/>
                      <a:pt x="19196" y="1480"/>
                      <a:pt x="18191" y="1729"/>
                    </a:cubicBezTo>
                    <a:cubicBezTo>
                      <a:pt x="17383" y="659"/>
                      <a:pt x="16228" y="0"/>
                      <a:pt x="14951" y="0"/>
                    </a:cubicBezTo>
                    <a:cubicBezTo>
                      <a:pt x="12509"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1" name="Group 18"/>
            <p:cNvGrpSpPr>
              <a:grpSpLocks/>
            </p:cNvGrpSpPr>
            <p:nvPr/>
          </p:nvGrpSpPr>
          <p:grpSpPr bwMode="auto">
            <a:xfrm>
              <a:off x="32" y="1920"/>
              <a:ext cx="4400" cy="576"/>
              <a:chOff x="0" y="0"/>
              <a:chExt cx="4400" cy="576"/>
            </a:xfrm>
          </p:grpSpPr>
          <p:sp>
            <p:nvSpPr>
              <p:cNvPr id="50196" name="Line 15"/>
              <p:cNvSpPr>
                <a:spLocks noChangeShapeType="1"/>
              </p:cNvSpPr>
              <p:nvPr/>
            </p:nvSpPr>
            <p:spPr bwMode="auto">
              <a:xfrm>
                <a:off x="632"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7" name="Rectangle 16"/>
              <p:cNvSpPr>
                <a:spLocks/>
              </p:cNvSpPr>
              <p:nvPr/>
            </p:nvSpPr>
            <p:spPr bwMode="auto">
              <a:xfrm>
                <a:off x="656"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FACEBOOK.com:</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98" name="AutoShape 17"/>
              <p:cNvSpPr>
                <a:spLocks/>
              </p:cNvSpPr>
              <p:nvPr/>
            </p:nvSpPr>
            <p:spPr bwMode="auto">
              <a:xfrm>
                <a:off x="0" y="88"/>
                <a:ext cx="432"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2" name="Group 22"/>
            <p:cNvGrpSpPr>
              <a:grpSpLocks/>
            </p:cNvGrpSpPr>
            <p:nvPr/>
          </p:nvGrpSpPr>
          <p:grpSpPr bwMode="auto">
            <a:xfrm>
              <a:off x="0" y="152"/>
              <a:ext cx="4408" cy="376"/>
              <a:chOff x="0" y="152"/>
              <a:chExt cx="4408" cy="376"/>
            </a:xfrm>
          </p:grpSpPr>
          <p:sp>
            <p:nvSpPr>
              <p:cNvPr id="50193" name="Line 19"/>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5" name="AutoShape 21"/>
              <p:cNvSpPr>
                <a:spLocks/>
              </p:cNvSpPr>
              <p:nvPr/>
            </p:nvSpPr>
            <p:spPr bwMode="auto">
              <a:xfrm>
                <a:off x="0" y="152"/>
                <a:ext cx="488" cy="3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3680" y="12485"/>
                    </a:moveTo>
                    <a:lnTo>
                      <a:pt x="10800" y="16560"/>
                    </a:lnTo>
                    <a:lnTo>
                      <a:pt x="7920" y="12471"/>
                    </a:lnTo>
                    <a:lnTo>
                      <a:pt x="1278" y="21571"/>
                    </a:lnTo>
                    <a:cubicBezTo>
                      <a:pt x="1305" y="21586"/>
                      <a:pt x="1323" y="21600"/>
                      <a:pt x="1350" y="21600"/>
                    </a:cubicBezTo>
                    <a:lnTo>
                      <a:pt x="20187" y="21600"/>
                    </a:lnTo>
                    <a:cubicBezTo>
                      <a:pt x="20187" y="21600"/>
                      <a:pt x="13680" y="12485"/>
                      <a:pt x="13680" y="12485"/>
                    </a:cubicBezTo>
                    <a:close/>
                    <a:moveTo>
                      <a:pt x="108" y="1325"/>
                    </a:moveTo>
                    <a:cubicBezTo>
                      <a:pt x="36" y="1584"/>
                      <a:pt x="0" y="1858"/>
                      <a:pt x="0" y="2160"/>
                    </a:cubicBezTo>
                    <a:lnTo>
                      <a:pt x="0" y="19440"/>
                    </a:lnTo>
                    <a:cubicBezTo>
                      <a:pt x="0" y="19757"/>
                      <a:pt x="45" y="20045"/>
                      <a:pt x="126" y="20318"/>
                    </a:cubicBezTo>
                    <a:lnTo>
                      <a:pt x="6903" y="11016"/>
                    </a:lnTo>
                    <a:cubicBezTo>
                      <a:pt x="6903" y="11016"/>
                      <a:pt x="108" y="1325"/>
                      <a:pt x="108" y="1325"/>
                    </a:cubicBezTo>
                    <a:close/>
                    <a:moveTo>
                      <a:pt x="21600" y="2160"/>
                    </a:moveTo>
                    <a:cubicBezTo>
                      <a:pt x="21600" y="1901"/>
                      <a:pt x="21564" y="1671"/>
                      <a:pt x="21510" y="1440"/>
                    </a:cubicBezTo>
                    <a:lnTo>
                      <a:pt x="14706" y="11045"/>
                    </a:lnTo>
                    <a:lnTo>
                      <a:pt x="21420" y="20448"/>
                    </a:lnTo>
                    <a:cubicBezTo>
                      <a:pt x="21528" y="20146"/>
                      <a:pt x="21600" y="19814"/>
                      <a:pt x="21600" y="19440"/>
                    </a:cubicBezTo>
                    <a:cubicBezTo>
                      <a:pt x="21600" y="19440"/>
                      <a:pt x="21600" y="2160"/>
                      <a:pt x="21600" y="2160"/>
                    </a:cubicBezTo>
                    <a:close/>
                    <a:moveTo>
                      <a:pt x="10800" y="13680"/>
                    </a:moveTo>
                    <a:lnTo>
                      <a:pt x="20439" y="58"/>
                    </a:lnTo>
                    <a:cubicBezTo>
                      <a:pt x="20376" y="44"/>
                      <a:pt x="20313" y="0"/>
                      <a:pt x="20250" y="0"/>
                    </a:cubicBezTo>
                    <a:lnTo>
                      <a:pt x="1350" y="0"/>
                    </a:lnTo>
                    <a:cubicBezTo>
                      <a:pt x="1305" y="0"/>
                      <a:pt x="1278" y="29"/>
                      <a:pt x="1233" y="44"/>
                    </a:cubicBezTo>
                    <a:cubicBezTo>
                      <a:pt x="1233" y="44"/>
                      <a:pt x="10800" y="13680"/>
                      <a:pt x="10800" y="13680"/>
                    </a:cubicBezTo>
                    <a:close/>
                    <a:moveTo>
                      <a:pt x="10800" y="1368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5018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3013" y="1830388"/>
            <a:ext cx="7331075" cy="1087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8" name="Rectangle 25"/>
          <p:cNvSpPr>
            <a:spLocks/>
          </p:cNvSpPr>
          <p:nvPr/>
        </p:nvSpPr>
        <p:spPr bwMode="auto">
          <a:xfrm>
            <a:off x="13284200" y="17399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50189" name="Rectangle 26"/>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a:solidFill>
                  <a:srgbClr val="139FD2"/>
                </a:solidFill>
                <a:latin typeface="Bebas Neue" pitchFamily="34" charset="0"/>
                <a:ea typeface="Bebas Neue" pitchFamily="34" charset="0"/>
                <a:cs typeface="Bebas Neue" pitchFamily="34" charset="0"/>
                <a:sym typeface="Bebas Neue" pitchFamily="34" charset="0"/>
              </a:rPr>
              <a:t>THANK YOU</a:t>
            </a:r>
          </a:p>
        </p:txBody>
      </p:sp>
      <p:sp>
        <p:nvSpPr>
          <p:cNvPr id="29" name="Rectangle 12"/>
          <p:cNvSpPr>
            <a:spLocks/>
          </p:cNvSpPr>
          <p:nvPr/>
        </p:nvSpPr>
        <p:spPr bwMode="auto">
          <a:xfrm>
            <a:off x="3562350" y="7543800"/>
            <a:ext cx="5943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pl-PL" sz="48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8367394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Introduction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 basics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and its potential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By 2016</a:t>
            </a:r>
            <a:r>
              <a:rPr lang="en-GB" sz="3600" dirty="0">
                <a:solidFill>
                  <a:schemeClr val="tx1"/>
                </a:solidFill>
                <a:latin typeface="Arial" panose="020B0604020202020204" pitchFamily="34" charset="0"/>
                <a:cs typeface="Arial" panose="020B0604020202020204" pitchFamily="34" charset="0"/>
              </a:rPr>
              <a:t>, more than half </a:t>
            </a:r>
            <a:r>
              <a:rPr lang="en-GB" sz="3600" dirty="0">
                <a:latin typeface="Arial" panose="020B0604020202020204" pitchFamily="34" charset="0"/>
                <a:cs typeface="Arial" panose="020B0604020202020204" pitchFamily="34" charset="0"/>
              </a:rPr>
              <a:t>of the dollars spent in US retail will be influenced by the web</a:t>
            </a:r>
            <a:r>
              <a:rPr lang="en-GB" sz="3600" dirty="0" smtClean="0">
                <a:latin typeface="Arial" panose="020B0604020202020204" pitchFamily="34" charset="0"/>
                <a:cs typeface="Arial" panose="020B0604020202020204" pitchFamily="34"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One in </a:t>
            </a:r>
            <a:r>
              <a:rPr lang="en-GB" sz="3600" dirty="0">
                <a:solidFill>
                  <a:schemeClr val="tx1"/>
                </a:solidFill>
                <a:latin typeface="Arial" panose="020B0604020202020204" pitchFamily="34" charset="0"/>
                <a:cs typeface="Arial" panose="020B0604020202020204" pitchFamily="34" charset="0"/>
              </a:rPr>
              <a:t>every seven </a:t>
            </a:r>
            <a:r>
              <a:rPr lang="en-GB" sz="3600" dirty="0" smtClean="0">
                <a:solidFill>
                  <a:schemeClr val="tx1"/>
                </a:solidFill>
                <a:latin typeface="Arial" panose="020B0604020202020204" pitchFamily="34" charset="0"/>
                <a:cs typeface="Arial" panose="020B0604020202020204" pitchFamily="34" charset="0"/>
              </a:rPr>
              <a:t>minutes </a:t>
            </a:r>
            <a:r>
              <a:rPr lang="en-GB" sz="3600" dirty="0" smtClean="0">
                <a:latin typeface="Arial" panose="020B0604020202020204" pitchFamily="34" charset="0"/>
                <a:cs typeface="Arial" panose="020B0604020202020204" pitchFamily="34" charset="0"/>
              </a:rPr>
              <a:t>spent </a:t>
            </a:r>
            <a:r>
              <a:rPr lang="en-GB" sz="3600" dirty="0">
                <a:latin typeface="Arial" panose="020B0604020202020204" pitchFamily="34" charset="0"/>
                <a:cs typeface="Arial" panose="020B0604020202020204" pitchFamily="34" charset="0"/>
              </a:rPr>
              <a:t>online is spent on Facebook. </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91% of experienced social marketers see</a:t>
            </a:r>
            <a:r>
              <a:rPr lang="en-GB" sz="3600" dirty="0">
                <a:solidFill>
                  <a:schemeClr val="tx1"/>
                </a:solidFill>
                <a:latin typeface="Arial" panose="020B0604020202020204" pitchFamily="34" charset="0"/>
                <a:cs typeface="Arial" panose="020B0604020202020204" pitchFamily="34" charset="0"/>
              </a:rPr>
              <a:t> improved website </a:t>
            </a:r>
            <a:r>
              <a:rPr lang="en-GB" sz="3600" dirty="0" smtClean="0">
                <a:solidFill>
                  <a:schemeClr val="tx1"/>
                </a:solidFill>
                <a:latin typeface="Arial" panose="020B0604020202020204" pitchFamily="34" charset="0"/>
                <a:cs typeface="Arial" panose="020B0604020202020204" pitchFamily="34" charset="0"/>
              </a:rPr>
              <a:t>traffic</a:t>
            </a:r>
            <a:r>
              <a:rPr lang="en-GB" sz="3600" dirty="0">
                <a:solidFill>
                  <a:schemeClr val="tx1"/>
                </a:solidFill>
                <a:latin typeface="Arial" panose="020B0604020202020204" pitchFamily="34" charset="0"/>
                <a:cs typeface="Arial" panose="020B0604020202020204" pitchFamily="34" charset="0"/>
              </a:rPr>
              <a:t> </a:t>
            </a:r>
            <a:r>
              <a:rPr lang="en-GB" sz="3600" dirty="0" smtClean="0">
                <a:latin typeface="Arial" panose="020B0604020202020204" pitchFamily="34" charset="0"/>
                <a:cs typeface="Arial" panose="020B0604020202020204" pitchFamily="34" charset="0"/>
              </a:rPr>
              <a:t>due </a:t>
            </a:r>
            <a:r>
              <a:rPr lang="en-GB" sz="3600" dirty="0">
                <a:latin typeface="Arial" panose="020B0604020202020204" pitchFamily="34" charset="0"/>
                <a:cs typeface="Arial" panose="020B0604020202020204" pitchFamily="34" charset="0"/>
              </a:rPr>
              <a:t>to social media campaigns and 79% are generating more quality leads.</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Internet traffic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AutoShape 11"/>
          <p:cNvSpPr>
            <a:spLocks noChangeAspect="1"/>
          </p:cNvSpPr>
          <p:nvPr/>
        </p:nvSpPr>
        <p:spPr bwMode="auto">
          <a:xfrm>
            <a:off x="16683900" y="7047775"/>
            <a:ext cx="3132000" cy="313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About ME</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T</a:t>
              </a:r>
              <a:r>
                <a:rPr lang="en-US" sz="3600" dirty="0" smtClean="0">
                  <a:solidFill>
                    <a:srgbClr val="1E1D1D"/>
                  </a:solidFill>
                  <a:latin typeface="Arial" pitchFamily="34" charset="0"/>
                  <a:ea typeface="Helvetica Light" charset="0"/>
                  <a:cs typeface="Arial" pitchFamily="34" charset="0"/>
                  <a:sym typeface="Helvetica Light" charset="0"/>
                </a:rPr>
                <a:t>hank-you for joining me today and for allowing me to show you how I can take your business to the next level, with implementing traffic generation.</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I truly believe that what I am going to share with you, can and will have a massive impact on your business - If you follow the steps laid out before you.</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1357" r="8446" b="1112"/>
          <a:stretch/>
        </p:blipFill>
        <p:spPr>
          <a:xfrm>
            <a:off x="11854543" y="87085"/>
            <a:ext cx="12572999" cy="13695017"/>
          </a:xfrm>
          <a:prstGeom prst="rect">
            <a:avLst/>
          </a:prstGeom>
        </p:spPr>
      </p:pic>
    </p:spTree>
    <p:extLst>
      <p:ext uri="{BB962C8B-B14F-4D97-AF65-F5344CB8AC3E}">
        <p14:creationId xmlns:p14="http://schemas.microsoft.com/office/powerpoint/2010/main" val="347449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Company name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we provide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We are a marketing company who provide local companies and individuals the most up to date online </a:t>
              </a:r>
              <a:r>
                <a:rPr lang="en-GB" sz="3600" dirty="0">
                  <a:solidFill>
                    <a:schemeClr val="tx1"/>
                  </a:solidFill>
                  <a:latin typeface="Arial" pitchFamily="34" charset="0"/>
                  <a:ea typeface="Helvetica Light" charset="0"/>
                  <a:cs typeface="Arial" pitchFamily="34" charset="0"/>
                  <a:sym typeface="Helvetica Light" charset="0"/>
                </a:rPr>
                <a:t>strategies for traffic generation.</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We provide a range of </a:t>
              </a:r>
              <a:r>
                <a:rPr lang="en-GB" sz="3600" dirty="0" smtClean="0">
                  <a:solidFill>
                    <a:srgbClr val="1E1D1D"/>
                  </a:solidFill>
                  <a:latin typeface="Arial" pitchFamily="34" charset="0"/>
                  <a:ea typeface="Helvetica Light" charset="0"/>
                  <a:cs typeface="Arial" pitchFamily="34" charset="0"/>
                  <a:sym typeface="Helvetica Light" charset="0"/>
                </a:rPr>
                <a:t>services </a:t>
              </a:r>
              <a:r>
                <a:rPr lang="en-GB" sz="3600" dirty="0">
                  <a:solidFill>
                    <a:srgbClr val="1E1D1D"/>
                  </a:solidFill>
                  <a:latin typeface="Arial" pitchFamily="34" charset="0"/>
                  <a:ea typeface="Helvetica Light" charset="0"/>
                  <a:cs typeface="Arial" pitchFamily="34" charset="0"/>
                  <a:sym typeface="Helvetica Light" charset="0"/>
                </a:rPr>
                <a:t>all tailored made towards making your business as successful as possible.</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1390" r="52506"/>
          <a:stretch/>
        </p:blipFill>
        <p:spPr>
          <a:xfrm>
            <a:off x="13290551" y="-32658"/>
            <a:ext cx="11093449" cy="13748657"/>
          </a:xfrm>
          <a:prstGeom prst="rect">
            <a:avLst/>
          </a:prstGeom>
        </p:spPr>
      </p:pic>
    </p:spTree>
    <p:extLst>
      <p:ext uri="{BB962C8B-B14F-4D97-AF65-F5344CB8AC3E}">
        <p14:creationId xmlns:p14="http://schemas.microsoft.com/office/powerpoint/2010/main" val="25374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p:cNvSpPr>
          <p:nvPr/>
        </p:nvSpPr>
        <p:spPr bwMode="auto">
          <a:xfrm>
            <a:off x="0" y="8636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k.i.s.s</a:t>
            </a:r>
            <a:r>
              <a:rPr lang="en-US" sz="14400" dirty="0">
                <a:solidFill>
                  <a:srgbClr val="FFFFFF"/>
                </a:solidFill>
                <a:latin typeface="Bebas Neue" pitchFamily="34" charset="0"/>
                <a:ea typeface="Bebas Neue" pitchFamily="34" charset="0"/>
                <a:cs typeface="Bebas Neue" pitchFamily="34" charset="0"/>
                <a:sym typeface="Bebas Neue" pitchFamily="34" charset="0"/>
              </a:rPr>
              <a:t>.</a:t>
            </a:r>
            <a:endParaRPr lang="en-US" sz="14400" dirty="0" smtClean="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7651"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4152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creates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leads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clients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72"/>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4334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basics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400" dirty="0" smtClean="0">
                  <a:solidFill>
                    <a:srgbClr val="1E1D1D"/>
                  </a:solidFill>
                  <a:latin typeface="Bebas Neue" pitchFamily="34" charset="0"/>
                  <a:ea typeface="Bebas Neue" pitchFamily="34" charset="0"/>
                  <a:cs typeface="Bebas Neue" pitchFamily="34" charset="0"/>
                  <a:sym typeface="Bebas Neue" pitchFamily="34" charset="0"/>
                </a:rPr>
                <a:t> Not quantity but quality</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400" dirty="0" smtClean="0">
                  <a:solidFill>
                    <a:srgbClr val="1E1D1D"/>
                  </a:solidFill>
                  <a:latin typeface="Bebas Neue" pitchFamily="34" charset="0"/>
                  <a:ea typeface="Bebas Neue" pitchFamily="34" charset="0"/>
                  <a:cs typeface="Bebas Neue" pitchFamily="34" charset="0"/>
                  <a:sym typeface="Bebas Neue" pitchFamily="34" charset="0"/>
                </a:rPr>
                <a:t>focus on one platform  </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Take action</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Traffic doesn’t have to be complicated, just understand basic math. Spend $1 and get $2 back, then you are on the right lines!</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622" b="18577"/>
          <a:stretch/>
        </p:blipFill>
        <p:spPr>
          <a:xfrm>
            <a:off x="12703629" y="-65314"/>
            <a:ext cx="11964607" cy="13781314"/>
          </a:xfrm>
          <a:prstGeom prst="rect">
            <a:avLst/>
          </a:prstGeom>
        </p:spPr>
      </p:pic>
    </p:spTree>
    <p:extLst>
      <p:ext uri="{BB962C8B-B14F-4D97-AF65-F5344CB8AC3E}">
        <p14:creationId xmlns:p14="http://schemas.microsoft.com/office/powerpoint/2010/main" val="362897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Grid">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Gri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 Bullets">
  <a:themeElements>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 bullets">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2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icture + text">
  <a:themeElements>
    <a:clrScheme name="">
      <a:dk1>
        <a:srgbClr val="000000"/>
      </a:dk1>
      <a:lt1>
        <a:srgbClr val="FFFEFE"/>
      </a:lt1>
      <a:dk2>
        <a:srgbClr val="000000"/>
      </a:dk2>
      <a:lt2>
        <a:srgbClr val="000000"/>
      </a:lt2>
      <a:accent1>
        <a:srgbClr val="2F3136"/>
      </a:accent1>
      <a:accent2>
        <a:srgbClr val="333399"/>
      </a:accent2>
      <a:accent3>
        <a:srgbClr val="FFFEFE"/>
      </a:accent3>
      <a:accent4>
        <a:srgbClr val="000000"/>
      </a:accent4>
      <a:accent5>
        <a:srgbClr val="ADADAE"/>
      </a:accent5>
      <a:accent6>
        <a:srgbClr val="2D2D8A"/>
      </a:accent6>
      <a:hlink>
        <a:srgbClr val="009999"/>
      </a:hlink>
      <a:folHlink>
        <a:srgbClr val="99CC00"/>
      </a:folHlink>
    </a:clrScheme>
    <a:fontScheme name="picture + tex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cture +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laim 3">
  <a:themeElements>
    <a:clrScheme name="">
      <a:dk1>
        <a:srgbClr val="000000"/>
      </a:dk1>
      <a:lt1>
        <a:srgbClr val="FDBE36"/>
      </a:lt1>
      <a:dk2>
        <a:srgbClr val="000000"/>
      </a:dk2>
      <a:lt2>
        <a:srgbClr val="808080"/>
      </a:lt2>
      <a:accent1>
        <a:srgbClr val="FFFFFF"/>
      </a:accent1>
      <a:accent2>
        <a:srgbClr val="333399"/>
      </a:accent2>
      <a:accent3>
        <a:srgbClr val="FEDBAE"/>
      </a:accent3>
      <a:accent4>
        <a:srgbClr val="000000"/>
      </a:accent4>
      <a:accent5>
        <a:srgbClr val="FFFFFF"/>
      </a:accent5>
      <a:accent6>
        <a:srgbClr val="2D2D8A"/>
      </a:accent6>
      <a:hlink>
        <a:srgbClr val="009999"/>
      </a:hlink>
      <a:folHlink>
        <a:srgbClr val="99CC00"/>
      </a:folHlink>
    </a:clrScheme>
    <a:fontScheme name="claim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laim 4">
  <a:themeElements>
    <a:clrScheme name="">
      <a:dk1>
        <a:srgbClr val="000000"/>
      </a:dk1>
      <a:lt1>
        <a:srgbClr val="1E1D1D"/>
      </a:lt1>
      <a:dk2>
        <a:srgbClr val="000000"/>
      </a:dk2>
      <a:lt2>
        <a:srgbClr val="808080"/>
      </a:lt2>
      <a:accent1>
        <a:srgbClr val="FFFEFE"/>
      </a:accent1>
      <a:accent2>
        <a:srgbClr val="333399"/>
      </a:accent2>
      <a:accent3>
        <a:srgbClr val="ABABAB"/>
      </a:accent3>
      <a:accent4>
        <a:srgbClr val="000000"/>
      </a:accent4>
      <a:accent5>
        <a:srgbClr val="FFFEFE"/>
      </a:accent5>
      <a:accent6>
        <a:srgbClr val="2D2D8A"/>
      </a:accent6>
      <a:hlink>
        <a:srgbClr val="009999"/>
      </a:hlink>
      <a:folHlink>
        <a:srgbClr val="99CC00"/>
      </a:folHlink>
    </a:clrScheme>
    <a:fontScheme name="claim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8732</TotalTime>
  <Pages>0</Pages>
  <Words>3506</Words>
  <Characters>0</Characters>
  <Application>Microsoft Office PowerPoint</Application>
  <PresentationFormat>Custom</PresentationFormat>
  <Lines>0</Lines>
  <Paragraphs>455</Paragraphs>
  <Slides>27</Slides>
  <Notes>27</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27</vt:i4>
      </vt:variant>
    </vt:vector>
  </HeadingPairs>
  <TitlesOfParts>
    <vt:vector size="44" baseType="lpstr">
      <vt:lpstr>MS PGothic</vt:lpstr>
      <vt:lpstr>Arial</vt:lpstr>
      <vt:lpstr>Bebas Neue</vt:lpstr>
      <vt:lpstr>Calibri</vt:lpstr>
      <vt:lpstr>Gill Sans</vt:lpstr>
      <vt:lpstr>Helvetica Light</vt:lpstr>
      <vt:lpstr>Helvetica Neue</vt:lpstr>
      <vt:lpstr>Helvetica Neue Light</vt:lpstr>
      <vt:lpstr>Open Sans</vt:lpstr>
      <vt:lpstr>Times New Roman</vt:lpstr>
      <vt:lpstr>ヒラギノ角ゴ ProN W3</vt:lpstr>
      <vt:lpstr>Grid</vt:lpstr>
      <vt:lpstr>4 Bullets</vt:lpstr>
      <vt:lpstr>2 bullets</vt:lpstr>
      <vt:lpstr>picture + text</vt:lpstr>
      <vt:lpstr>claim 3</vt:lpstr>
      <vt:lpstr>claim 4</vt:lpstr>
      <vt:lpstr>Read Me First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Pennington</dc:creator>
  <cp:lastModifiedBy>Lee Pennington</cp:lastModifiedBy>
  <cp:revision>476</cp:revision>
  <dcterms:modified xsi:type="dcterms:W3CDTF">2014-03-14T14:07:37Z</dcterms:modified>
</cp:coreProperties>
</file>