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2" r:id="rId1"/>
  </p:sldMasterIdLst>
  <p:notesMasterIdLst>
    <p:notesMasterId r:id="rId12"/>
  </p:notesMasterIdLst>
  <p:sldIdLst>
    <p:sldId id="417" r:id="rId2"/>
    <p:sldId id="418" r:id="rId3"/>
    <p:sldId id="419" r:id="rId4"/>
    <p:sldId id="424" r:id="rId5"/>
    <p:sldId id="421" r:id="rId6"/>
    <p:sldId id="422" r:id="rId7"/>
    <p:sldId id="423" r:id="rId8"/>
    <p:sldId id="427" r:id="rId9"/>
    <p:sldId id="425" r:id="rId10"/>
    <p:sldId id="426" r:id="rId11"/>
  </p:sldIdLst>
  <p:sldSz cx="24384000" cy="13716000"/>
  <p:notesSz cx="6888163" cy="10020300"/>
  <p:defaultTextStyle>
    <a:defPPr>
      <a:defRPr lang="en-US"/>
    </a:defPPr>
    <a:lvl1pPr algn="ctr" rtl="0" fontAlgn="base">
      <a:spcBef>
        <a:spcPct val="0"/>
      </a:spcBef>
      <a:spcAft>
        <a:spcPct val="0"/>
      </a:spcAft>
      <a:defRPr sz="5600" kern="1200">
        <a:solidFill>
          <a:srgbClr val="000000"/>
        </a:solidFill>
        <a:latin typeface="Gill Sans" charset="0"/>
        <a:ea typeface="ヒラギノ角ゴ ProN W3" charset="0"/>
        <a:cs typeface="ヒラギノ角ゴ ProN W3" charset="0"/>
        <a:sym typeface="Gill Sans" charset="0"/>
      </a:defRPr>
    </a:lvl1pPr>
    <a:lvl2pPr marL="457200" algn="ctr" rtl="0" fontAlgn="base">
      <a:spcBef>
        <a:spcPct val="0"/>
      </a:spcBef>
      <a:spcAft>
        <a:spcPct val="0"/>
      </a:spcAft>
      <a:defRPr sz="5600" kern="1200">
        <a:solidFill>
          <a:srgbClr val="000000"/>
        </a:solidFill>
        <a:latin typeface="Gill Sans" charset="0"/>
        <a:ea typeface="ヒラギノ角ゴ ProN W3" charset="0"/>
        <a:cs typeface="ヒラギノ角ゴ ProN W3" charset="0"/>
        <a:sym typeface="Gill Sans" charset="0"/>
      </a:defRPr>
    </a:lvl2pPr>
    <a:lvl3pPr marL="914400" algn="ctr" rtl="0" fontAlgn="base">
      <a:spcBef>
        <a:spcPct val="0"/>
      </a:spcBef>
      <a:spcAft>
        <a:spcPct val="0"/>
      </a:spcAft>
      <a:defRPr sz="5600" kern="1200">
        <a:solidFill>
          <a:srgbClr val="000000"/>
        </a:solidFill>
        <a:latin typeface="Gill Sans" charset="0"/>
        <a:ea typeface="ヒラギノ角ゴ ProN W3" charset="0"/>
        <a:cs typeface="ヒラギノ角ゴ ProN W3" charset="0"/>
        <a:sym typeface="Gill Sans" charset="0"/>
      </a:defRPr>
    </a:lvl3pPr>
    <a:lvl4pPr marL="1371600" algn="ctr" rtl="0" fontAlgn="base">
      <a:spcBef>
        <a:spcPct val="0"/>
      </a:spcBef>
      <a:spcAft>
        <a:spcPct val="0"/>
      </a:spcAft>
      <a:defRPr sz="5600" kern="1200">
        <a:solidFill>
          <a:srgbClr val="000000"/>
        </a:solidFill>
        <a:latin typeface="Gill Sans" charset="0"/>
        <a:ea typeface="ヒラギノ角ゴ ProN W3" charset="0"/>
        <a:cs typeface="ヒラギノ角ゴ ProN W3" charset="0"/>
        <a:sym typeface="Gill Sans" charset="0"/>
      </a:defRPr>
    </a:lvl4pPr>
    <a:lvl5pPr marL="1828800" algn="ctr" rtl="0" fontAlgn="base">
      <a:spcBef>
        <a:spcPct val="0"/>
      </a:spcBef>
      <a:spcAft>
        <a:spcPct val="0"/>
      </a:spcAft>
      <a:defRPr sz="5600" kern="1200">
        <a:solidFill>
          <a:srgbClr val="000000"/>
        </a:solidFill>
        <a:latin typeface="Gill Sans" charset="0"/>
        <a:ea typeface="ヒラギノ角ゴ ProN W3" charset="0"/>
        <a:cs typeface="ヒラギノ角ゴ ProN W3" charset="0"/>
        <a:sym typeface="Gill Sans" charset="0"/>
      </a:defRPr>
    </a:lvl5pPr>
    <a:lvl6pPr marL="2286000" algn="l" defTabSz="914400" rtl="0" eaLnBrk="1" latinLnBrk="0" hangingPunct="1">
      <a:defRPr sz="5600" kern="1200">
        <a:solidFill>
          <a:srgbClr val="000000"/>
        </a:solidFill>
        <a:latin typeface="Gill Sans" charset="0"/>
        <a:ea typeface="ヒラギノ角ゴ ProN W3" charset="0"/>
        <a:cs typeface="ヒラギノ角ゴ ProN W3" charset="0"/>
        <a:sym typeface="Gill Sans" charset="0"/>
      </a:defRPr>
    </a:lvl6pPr>
    <a:lvl7pPr marL="2743200" algn="l" defTabSz="914400" rtl="0" eaLnBrk="1" latinLnBrk="0" hangingPunct="1">
      <a:defRPr sz="5600" kern="1200">
        <a:solidFill>
          <a:srgbClr val="000000"/>
        </a:solidFill>
        <a:latin typeface="Gill Sans" charset="0"/>
        <a:ea typeface="ヒラギノ角ゴ ProN W3" charset="0"/>
        <a:cs typeface="ヒラギノ角ゴ ProN W3" charset="0"/>
        <a:sym typeface="Gill Sans" charset="0"/>
      </a:defRPr>
    </a:lvl7pPr>
    <a:lvl8pPr marL="3200400" algn="l" defTabSz="914400" rtl="0" eaLnBrk="1" latinLnBrk="0" hangingPunct="1">
      <a:defRPr sz="5600" kern="1200">
        <a:solidFill>
          <a:srgbClr val="000000"/>
        </a:solidFill>
        <a:latin typeface="Gill Sans" charset="0"/>
        <a:ea typeface="ヒラギノ角ゴ ProN W3" charset="0"/>
        <a:cs typeface="ヒラギノ角ゴ ProN W3" charset="0"/>
        <a:sym typeface="Gill Sans" charset="0"/>
      </a:defRPr>
    </a:lvl8pPr>
    <a:lvl9pPr marL="3657600" algn="l" defTabSz="914400" rtl="0" eaLnBrk="1" latinLnBrk="0" hangingPunct="1">
      <a:defRPr sz="5600" kern="1200">
        <a:solidFill>
          <a:srgbClr val="000000"/>
        </a:solidFill>
        <a:latin typeface="Gill Sans" charset="0"/>
        <a:ea typeface="ヒラギノ角ゴ ProN W3" charset="0"/>
        <a:cs typeface="ヒラギノ角ゴ ProN W3" charset="0"/>
        <a:sym typeface="Gill Sans" charset="0"/>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1E25"/>
    <a:srgbClr val="FDBE36"/>
    <a:srgbClr val="139FD2"/>
    <a:srgbClr val="E7E7E8"/>
    <a:srgbClr val="CCCCCC"/>
    <a:srgbClr val="E8E8E8"/>
    <a:srgbClr val="70AE45"/>
    <a:srgbClr val="DAA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85" autoAdjust="0"/>
    <p:restoredTop sz="66786" autoAdjust="0"/>
  </p:normalViewPr>
  <p:slideViewPr>
    <p:cSldViewPr snapToGrid="0">
      <p:cViewPr varScale="1">
        <p:scale>
          <a:sx n="25" d="100"/>
          <a:sy n="25" d="100"/>
        </p:scale>
        <p:origin x="1722" y="36"/>
      </p:cViewPr>
      <p:guideLst>
        <p:guide orient="horz" pos="4320"/>
        <p:guide pos="7680"/>
      </p:guideLst>
    </p:cSldViewPr>
  </p:slideViewPr>
  <p:outlineViewPr>
    <p:cViewPr>
      <p:scale>
        <a:sx n="33" d="100"/>
        <a:sy n="33" d="100"/>
      </p:scale>
      <p:origin x="0" y="-9972"/>
    </p:cViewPr>
  </p:outlineViewPr>
  <p:notesTextViewPr>
    <p:cViewPr>
      <p:scale>
        <a:sx n="66" d="100"/>
        <a:sy n="66" d="100"/>
      </p:scale>
      <p:origin x="0" y="0"/>
    </p:cViewPr>
  </p:notesTextViewPr>
  <p:sorterViewPr>
    <p:cViewPr>
      <p:scale>
        <a:sx n="100" d="100"/>
        <a:sy n="100" d="100"/>
      </p:scale>
      <p:origin x="0" y="-182634"/>
    </p:cViewPr>
  </p:sorterViewPr>
  <p:notesViewPr>
    <p:cSldViewPr snapToGrid="0">
      <p:cViewPr>
        <p:scale>
          <a:sx n="66" d="100"/>
          <a:sy n="66" d="100"/>
        </p:scale>
        <p:origin x="2628" y="-468"/>
      </p:cViewPr>
      <p:guideLst/>
    </p:cSldViewPr>
  </p:notesViewPr>
  <p:gridSpacing cx="75600" cy="756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1015"/>
          </a:xfrm>
          <a:prstGeom prst="rect">
            <a:avLst/>
          </a:prstGeom>
        </p:spPr>
        <p:txBody>
          <a:bodyPr vert="horz" lIns="96616" tIns="48308" rIns="96616" bIns="48308" rtlCol="0"/>
          <a:lstStyle>
            <a:lvl1pPr algn="l">
              <a:defRPr sz="1300"/>
            </a:lvl1pPr>
          </a:lstStyle>
          <a:p>
            <a:endParaRPr lang="en-GB"/>
          </a:p>
        </p:txBody>
      </p:sp>
      <p:sp>
        <p:nvSpPr>
          <p:cNvPr id="3" name="Date Placeholder 2"/>
          <p:cNvSpPr>
            <a:spLocks noGrp="1"/>
          </p:cNvSpPr>
          <p:nvPr>
            <p:ph type="dt" idx="1"/>
          </p:nvPr>
        </p:nvSpPr>
        <p:spPr>
          <a:xfrm>
            <a:off x="3901698" y="0"/>
            <a:ext cx="2984871" cy="501015"/>
          </a:xfrm>
          <a:prstGeom prst="rect">
            <a:avLst/>
          </a:prstGeom>
        </p:spPr>
        <p:txBody>
          <a:bodyPr vert="horz" lIns="96616" tIns="48308" rIns="96616" bIns="48308" rtlCol="0"/>
          <a:lstStyle>
            <a:lvl1pPr algn="r">
              <a:defRPr sz="1300"/>
            </a:lvl1pPr>
          </a:lstStyle>
          <a:p>
            <a:fld id="{B47731BA-2D0F-4596-9E50-F524129449B0}" type="datetimeFigureOut">
              <a:rPr lang="en-GB" smtClean="0"/>
              <a:t>05/04/2014</a:t>
            </a:fld>
            <a:endParaRPr lang="en-GB"/>
          </a:p>
        </p:txBody>
      </p:sp>
      <p:sp>
        <p:nvSpPr>
          <p:cNvPr id="4" name="Slide Image Placeholder 3"/>
          <p:cNvSpPr>
            <a:spLocks noGrp="1" noRot="1" noChangeAspect="1"/>
          </p:cNvSpPr>
          <p:nvPr>
            <p:ph type="sldImg" idx="2"/>
          </p:nvPr>
        </p:nvSpPr>
        <p:spPr>
          <a:xfrm>
            <a:off x="104775" y="750888"/>
            <a:ext cx="6678613" cy="3757612"/>
          </a:xfrm>
          <a:prstGeom prst="rect">
            <a:avLst/>
          </a:prstGeom>
          <a:noFill/>
          <a:ln w="12700">
            <a:solidFill>
              <a:prstClr val="black"/>
            </a:solidFill>
          </a:ln>
        </p:spPr>
        <p:txBody>
          <a:bodyPr vert="horz" lIns="96616" tIns="48308" rIns="96616" bIns="48308" rtlCol="0" anchor="ctr"/>
          <a:lstStyle/>
          <a:p>
            <a:endParaRPr lang="en-GB"/>
          </a:p>
        </p:txBody>
      </p:sp>
      <p:sp>
        <p:nvSpPr>
          <p:cNvPr id="5" name="Notes Placeholder 4"/>
          <p:cNvSpPr>
            <a:spLocks noGrp="1"/>
          </p:cNvSpPr>
          <p:nvPr>
            <p:ph type="body" sz="quarter" idx="3"/>
          </p:nvPr>
        </p:nvSpPr>
        <p:spPr>
          <a:xfrm>
            <a:off x="688817" y="4759643"/>
            <a:ext cx="5510530" cy="4509135"/>
          </a:xfrm>
          <a:prstGeom prst="rect">
            <a:avLst/>
          </a:prstGeom>
        </p:spPr>
        <p:txBody>
          <a:bodyPr vert="horz" lIns="96616" tIns="48308" rIns="96616" bIns="4830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517546"/>
            <a:ext cx="2984871" cy="501015"/>
          </a:xfrm>
          <a:prstGeom prst="rect">
            <a:avLst/>
          </a:prstGeom>
        </p:spPr>
        <p:txBody>
          <a:bodyPr vert="horz" lIns="96616" tIns="48308" rIns="96616" bIns="48308" rtlCol="0" anchor="b"/>
          <a:lstStyle>
            <a:lvl1pPr algn="l">
              <a:defRPr sz="1300"/>
            </a:lvl1pPr>
          </a:lstStyle>
          <a:p>
            <a:endParaRPr lang="en-GB"/>
          </a:p>
        </p:txBody>
      </p:sp>
      <p:sp>
        <p:nvSpPr>
          <p:cNvPr id="7" name="Slide Number Placeholder 6"/>
          <p:cNvSpPr>
            <a:spLocks noGrp="1"/>
          </p:cNvSpPr>
          <p:nvPr>
            <p:ph type="sldNum" sz="quarter" idx="5"/>
          </p:nvPr>
        </p:nvSpPr>
        <p:spPr>
          <a:xfrm>
            <a:off x="3901698" y="9517546"/>
            <a:ext cx="2984871" cy="501015"/>
          </a:xfrm>
          <a:prstGeom prst="rect">
            <a:avLst/>
          </a:prstGeom>
        </p:spPr>
        <p:txBody>
          <a:bodyPr vert="horz" lIns="96616" tIns="48308" rIns="96616" bIns="48308" rtlCol="0" anchor="b"/>
          <a:lstStyle>
            <a:lvl1pPr algn="r">
              <a:defRPr sz="1300"/>
            </a:lvl1pPr>
          </a:lstStyle>
          <a:p>
            <a:fld id="{530BC581-08BF-4BFC-9937-F0FE1DAAFAEF}" type="slidenum">
              <a:rPr lang="en-GB" smtClean="0"/>
              <a:t>‹#›</a:t>
            </a:fld>
            <a:endParaRPr lang="en-GB"/>
          </a:p>
        </p:txBody>
      </p:sp>
    </p:spTree>
    <p:extLst>
      <p:ext uri="{BB962C8B-B14F-4D97-AF65-F5344CB8AC3E}">
        <p14:creationId xmlns:p14="http://schemas.microsoft.com/office/powerpoint/2010/main" val="2996265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300" dirty="0"/>
              <a:t>Now we get to the real power house of Facebook—their ability to show ads to their billions of members. </a:t>
            </a:r>
          </a:p>
          <a:p>
            <a:endParaRPr lang="en-GB" sz="1300" dirty="0"/>
          </a:p>
          <a:p>
            <a:r>
              <a:rPr lang="en-GB" sz="1300" dirty="0"/>
              <a:t>Within this section we will look at the best way to structure an ad and how to give it the best possible exposure available, giving you the best ROI%, which at the end of the day is what it all comes down to. </a:t>
            </a:r>
          </a:p>
        </p:txBody>
      </p:sp>
      <p:sp>
        <p:nvSpPr>
          <p:cNvPr id="4" name="Slide Number Placeholder 3"/>
          <p:cNvSpPr>
            <a:spLocks noGrp="1"/>
          </p:cNvSpPr>
          <p:nvPr>
            <p:ph type="sldNum" sz="quarter" idx="10"/>
          </p:nvPr>
        </p:nvSpPr>
        <p:spPr/>
        <p:txBody>
          <a:bodyPr/>
          <a:lstStyle/>
          <a:p>
            <a:fld id="{530BC581-08BF-4BFC-9937-F0FE1DAAFAEF}" type="slidenum">
              <a:rPr lang="en-GB" smtClean="0"/>
              <a:pPr/>
              <a:t>1</a:t>
            </a:fld>
            <a:endParaRPr lang="en-GB"/>
          </a:p>
        </p:txBody>
      </p:sp>
    </p:spTree>
    <p:extLst>
      <p:ext uri="{BB962C8B-B14F-4D97-AF65-F5344CB8AC3E}">
        <p14:creationId xmlns:p14="http://schemas.microsoft.com/office/powerpoint/2010/main" val="32466481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300" dirty="0"/>
              <a:t>Bitcoin is a fast moving market and interest at this point in time is extremely high, our aim is to capitalize on that high interest.</a:t>
            </a:r>
          </a:p>
          <a:p>
            <a:pPr lvl="0"/>
            <a:endParaRPr lang="en-GB" sz="1300" dirty="0"/>
          </a:p>
          <a:p>
            <a:pPr lvl="0"/>
            <a:r>
              <a:rPr lang="en-GB" sz="1300" dirty="0"/>
              <a:t>Even if you feel your business is not really suited to bitcoin, the extra traffic that will be generated by the inclusion of it,  will far out way any doubt you may have.</a:t>
            </a:r>
          </a:p>
        </p:txBody>
      </p:sp>
      <p:sp>
        <p:nvSpPr>
          <p:cNvPr id="4" name="Slide Number Placeholder 3"/>
          <p:cNvSpPr>
            <a:spLocks noGrp="1"/>
          </p:cNvSpPr>
          <p:nvPr>
            <p:ph type="sldNum" sz="quarter" idx="10"/>
          </p:nvPr>
        </p:nvSpPr>
        <p:spPr/>
        <p:txBody>
          <a:bodyPr/>
          <a:lstStyle/>
          <a:p>
            <a:fld id="{530BC581-08BF-4BFC-9937-F0FE1DAAFAEF}" type="slidenum">
              <a:rPr lang="en-GB" smtClean="0"/>
              <a:pPr/>
              <a:t>10</a:t>
            </a:fld>
            <a:endParaRPr lang="en-GB"/>
          </a:p>
        </p:txBody>
      </p:sp>
    </p:spTree>
    <p:extLst>
      <p:ext uri="{BB962C8B-B14F-4D97-AF65-F5344CB8AC3E}">
        <p14:creationId xmlns:p14="http://schemas.microsoft.com/office/powerpoint/2010/main" val="1796611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300" dirty="0"/>
              <a:t>Bitcoin is a decentralised virtual currency, meaning neither does it exist in the physical world, nor does it have a central bank such as the Federal Reserve or the Bank of England. </a:t>
            </a:r>
          </a:p>
          <a:p>
            <a:pPr lvl="0"/>
            <a:endParaRPr lang="en-GB" sz="1300" dirty="0"/>
          </a:p>
          <a:p>
            <a:pPr lvl="0"/>
            <a:r>
              <a:rPr lang="en-GB" sz="1300" dirty="0"/>
              <a:t>There are also a finite number of bitcoins in the world, with a limit of 21million bitcoins set to be reached by 2014.</a:t>
            </a:r>
          </a:p>
          <a:p>
            <a:pPr lvl="0"/>
            <a:endParaRPr lang="en-GB" sz="1300" dirty="0"/>
          </a:p>
          <a:p>
            <a:pPr algn="l"/>
            <a:r>
              <a:rPr lang="en-GB" b="0" i="0" u="none" strike="noStrike" dirty="0" smtClean="0">
                <a:solidFill>
                  <a:srgbClr val="333333"/>
                </a:solidFill>
                <a:effectLst/>
                <a:latin typeface="ff-dagny-web-pro"/>
              </a:rPr>
              <a:t>Bitcoin is the world’s biggest crypto currency. It was introduced in 2009, and is the longest-standing, best-known, and most widely-traded crypto currency.</a:t>
            </a:r>
          </a:p>
          <a:p>
            <a:pPr algn="l"/>
            <a:endParaRPr lang="en-GB" b="0" i="0" u="none" strike="noStrike" dirty="0" smtClean="0">
              <a:solidFill>
                <a:srgbClr val="333333"/>
              </a:solidFill>
              <a:effectLst/>
              <a:latin typeface="ff-dagny-web-pro"/>
            </a:endParaRPr>
          </a:p>
          <a:p>
            <a:pPr algn="l"/>
            <a:r>
              <a:rPr lang="en-GB" b="0" i="0" u="none" strike="noStrike" dirty="0" smtClean="0">
                <a:solidFill>
                  <a:srgbClr val="333333"/>
                </a:solidFill>
                <a:effectLst/>
                <a:latin typeface="ff-dagny-web-pro"/>
              </a:rPr>
              <a:t>Generally, Bitcoin with a capital B means the software and the system; bitcoin with a lowercase b means the actual money.</a:t>
            </a:r>
          </a:p>
          <a:p>
            <a:pPr lvl="0"/>
            <a:endParaRPr lang="en-GB" sz="1300" dirty="0"/>
          </a:p>
        </p:txBody>
      </p:sp>
      <p:sp>
        <p:nvSpPr>
          <p:cNvPr id="4" name="Slide Number Placeholder 3"/>
          <p:cNvSpPr>
            <a:spLocks noGrp="1"/>
          </p:cNvSpPr>
          <p:nvPr>
            <p:ph type="sldNum" sz="quarter" idx="10"/>
          </p:nvPr>
        </p:nvSpPr>
        <p:spPr/>
        <p:txBody>
          <a:bodyPr/>
          <a:lstStyle/>
          <a:p>
            <a:fld id="{530BC581-08BF-4BFC-9937-F0FE1DAAFAEF}" type="slidenum">
              <a:rPr lang="en-GB" smtClean="0"/>
              <a:t>2</a:t>
            </a:fld>
            <a:endParaRPr lang="en-GB"/>
          </a:p>
        </p:txBody>
      </p:sp>
    </p:spTree>
    <p:extLst>
      <p:ext uri="{BB962C8B-B14F-4D97-AF65-F5344CB8AC3E}">
        <p14:creationId xmlns:p14="http://schemas.microsoft.com/office/powerpoint/2010/main" val="40017087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dirty="0"/>
              <a:t> </a:t>
            </a:r>
            <a:r>
              <a:rPr lang="en-GB" b="0" i="0" dirty="0" smtClean="0">
                <a:solidFill>
                  <a:srgbClr val="333333"/>
                </a:solidFill>
                <a:effectLst/>
                <a:latin typeface="Arial" panose="020B0604020202020204" pitchFamily="34" charset="0"/>
              </a:rPr>
              <a:t>Bitcoin is a decentralised virtual currency, meaning neither does it exist in the physical world, nor does it have a central bank such as the Federal Reserve or the Bank of England. </a:t>
            </a:r>
          </a:p>
          <a:p>
            <a:endParaRPr lang="en-GB" sz="1300" dirty="0">
              <a:solidFill>
                <a:srgbClr val="333333"/>
              </a:solidFill>
              <a:latin typeface="Arial" panose="020B0604020202020204" pitchFamily="34" charset="0"/>
            </a:endParaRPr>
          </a:p>
          <a:p>
            <a:pPr fontAlgn="base"/>
            <a:r>
              <a:rPr lang="en-GB" sz="1300" dirty="0"/>
              <a:t>The first step is to download a bitcoin wallet on your computer or mobile. Bitcoin uses peer-to-peer networking and digital signatures where the money supply is automated and given to servers known as ‘bitcoin miners’. Bitcoins, in blocks of 25, are awarded to these miners when their computer generates a 64-digit number from a complex algorithm. It is helpful to think of bitcoin more as a commodity being mined rather than a traditional currency of which central banks can always create more of.</a:t>
            </a:r>
          </a:p>
          <a:p>
            <a:endParaRPr lang="en-GB" sz="1300" dirty="0">
              <a:solidFill>
                <a:srgbClr val="333333"/>
              </a:solidFill>
              <a:latin typeface="Arial" panose="020B0604020202020204" pitchFamily="34" charset="0"/>
            </a:endParaRPr>
          </a:p>
          <a:p>
            <a:r>
              <a:rPr lang="en-GB" b="0" i="0" dirty="0" smtClean="0">
                <a:solidFill>
                  <a:srgbClr val="333333"/>
                </a:solidFill>
                <a:effectLst/>
                <a:latin typeface="Arial" panose="020B0604020202020204" pitchFamily="34" charset="0"/>
              </a:rPr>
              <a:t>The most popular way is via online exchanges such at Mt </a:t>
            </a:r>
            <a:r>
              <a:rPr lang="en-GB" b="0" i="0" dirty="0" err="1" smtClean="0">
                <a:solidFill>
                  <a:srgbClr val="333333"/>
                </a:solidFill>
                <a:effectLst/>
                <a:latin typeface="Arial" panose="020B0604020202020204" pitchFamily="34" charset="0"/>
              </a:rPr>
              <a:t>GoX</a:t>
            </a:r>
            <a:r>
              <a:rPr lang="en-GB" b="0" i="0" dirty="0" smtClean="0">
                <a:solidFill>
                  <a:srgbClr val="333333"/>
                </a:solidFill>
                <a:effectLst/>
                <a:latin typeface="Arial" panose="020B0604020202020204" pitchFamily="34" charset="0"/>
              </a:rPr>
              <a:t>, or via bank transfer on websites including </a:t>
            </a:r>
            <a:r>
              <a:rPr lang="en-GB" b="0" i="0" dirty="0" err="1" smtClean="0">
                <a:solidFill>
                  <a:srgbClr val="333333"/>
                </a:solidFill>
                <a:effectLst/>
                <a:latin typeface="Arial" panose="020B0604020202020204" pitchFamily="34" charset="0"/>
              </a:rPr>
              <a:t>Coinbase</a:t>
            </a:r>
            <a:r>
              <a:rPr lang="en-GB" b="0" i="0" dirty="0" smtClean="0">
                <a:solidFill>
                  <a:srgbClr val="333333"/>
                </a:solidFill>
                <a:effectLst/>
                <a:latin typeface="Arial" panose="020B0604020202020204" pitchFamily="34" charset="0"/>
              </a:rPr>
              <a:t>. Sellers can also be found directly online or even by meeting them in person.</a:t>
            </a:r>
            <a:endParaRPr lang="en-GB" sz="1300" dirty="0"/>
          </a:p>
        </p:txBody>
      </p:sp>
      <p:sp>
        <p:nvSpPr>
          <p:cNvPr id="4" name="Slide Number Placeholder 3"/>
          <p:cNvSpPr>
            <a:spLocks noGrp="1"/>
          </p:cNvSpPr>
          <p:nvPr>
            <p:ph type="sldNum" sz="quarter" idx="10"/>
          </p:nvPr>
        </p:nvSpPr>
        <p:spPr/>
        <p:txBody>
          <a:bodyPr/>
          <a:lstStyle/>
          <a:p>
            <a:fld id="{530BC581-08BF-4BFC-9937-F0FE1DAAFAEF}" type="slidenum">
              <a:rPr lang="en-GB" smtClean="0"/>
              <a:pPr/>
              <a:t>3</a:t>
            </a:fld>
            <a:endParaRPr lang="en-GB"/>
          </a:p>
        </p:txBody>
      </p:sp>
    </p:spTree>
    <p:extLst>
      <p:ext uri="{BB962C8B-B14F-4D97-AF65-F5344CB8AC3E}">
        <p14:creationId xmlns:p14="http://schemas.microsoft.com/office/powerpoint/2010/main" val="1562464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155">
              <a:defRPr/>
            </a:pPr>
            <a:r>
              <a:rPr lang="en-GB" b="0" i="0" dirty="0" smtClean="0">
                <a:solidFill>
                  <a:srgbClr val="333333"/>
                </a:solidFill>
                <a:effectLst/>
                <a:latin typeface="Georgia" panose="02040502050405020303" pitchFamily="18" charset="0"/>
              </a:rPr>
              <a:t>An offhand $26 investment in bitcoins has turned into an $1</a:t>
            </a:r>
            <a:r>
              <a:rPr lang="en-GB" b="0" i="0" baseline="0" dirty="0" smtClean="0">
                <a:solidFill>
                  <a:srgbClr val="333333"/>
                </a:solidFill>
                <a:effectLst/>
                <a:latin typeface="Georgia" panose="02040502050405020303" pitchFamily="18" charset="0"/>
              </a:rPr>
              <a:t> Million </a:t>
            </a:r>
            <a:r>
              <a:rPr lang="en-GB" b="0" i="0" dirty="0" smtClean="0">
                <a:solidFill>
                  <a:srgbClr val="333333"/>
                </a:solidFill>
                <a:effectLst/>
                <a:latin typeface="Georgia" panose="02040502050405020303" pitchFamily="18" charset="0"/>
              </a:rPr>
              <a:t>windfall for one very lucky Norwegian man.</a:t>
            </a:r>
          </a:p>
          <a:p>
            <a:pPr algn="l"/>
            <a:endParaRPr lang="en-GB" b="0" i="0" dirty="0" smtClean="0">
              <a:solidFill>
                <a:srgbClr val="333333"/>
              </a:solidFill>
              <a:effectLst/>
              <a:latin typeface="Georgia" panose="02040502050405020303" pitchFamily="18" charset="0"/>
            </a:endParaRPr>
          </a:p>
          <a:p>
            <a:pPr algn="l"/>
            <a:r>
              <a:rPr lang="en-GB" b="0" i="0" dirty="0" smtClean="0">
                <a:solidFill>
                  <a:srgbClr val="333333"/>
                </a:solidFill>
                <a:effectLst/>
                <a:latin typeface="Georgia" panose="02040502050405020303" pitchFamily="18" charset="0"/>
              </a:rPr>
              <a:t>According to Norwegian news outlet NRK, </a:t>
            </a:r>
            <a:r>
              <a:rPr lang="en-GB" b="0" i="0" u="none" strike="noStrike" dirty="0" smtClean="0">
                <a:solidFill>
                  <a:srgbClr val="0088C3"/>
                </a:solidFill>
                <a:effectLst/>
                <a:latin typeface="Georgia" panose="02040502050405020303" pitchFamily="18" charset="0"/>
              </a:rPr>
              <a:t>Kristofer</a:t>
            </a:r>
            <a:r>
              <a:rPr lang="en-GB" b="0" i="0" u="none" strike="noStrike" baseline="0" dirty="0" smtClean="0">
                <a:solidFill>
                  <a:srgbClr val="0088C3"/>
                </a:solidFill>
                <a:effectLst/>
                <a:latin typeface="Georgia" panose="02040502050405020303" pitchFamily="18" charset="0"/>
              </a:rPr>
              <a:t> Koch invested $27 for 5000 bitcoins in 2009</a:t>
            </a:r>
            <a:r>
              <a:rPr lang="en-GB" b="0" i="0" dirty="0" smtClean="0">
                <a:solidFill>
                  <a:srgbClr val="333333"/>
                </a:solidFill>
                <a:effectLst/>
                <a:latin typeface="Georgia" panose="02040502050405020303" pitchFamily="18" charset="0"/>
              </a:rPr>
              <a:t>, soon after the Bitcoin network first came into existence. Koch is said to have discovered the virtual currency while writing a thesis on encryption and decided to put down a small investment out of sheer curiosity.</a:t>
            </a:r>
          </a:p>
          <a:p>
            <a:pPr algn="l"/>
            <a:endParaRPr lang="en-GB" b="0" i="0" dirty="0" smtClean="0">
              <a:solidFill>
                <a:srgbClr val="333333"/>
              </a:solidFill>
              <a:effectLst/>
              <a:latin typeface="Georgia" panose="02040502050405020303" pitchFamily="18" charset="0"/>
            </a:endParaRPr>
          </a:p>
          <a:p>
            <a:pPr algn="l"/>
            <a:r>
              <a:rPr lang="en-GB" b="0" i="0" dirty="0" smtClean="0">
                <a:solidFill>
                  <a:srgbClr val="333333"/>
                </a:solidFill>
                <a:effectLst/>
                <a:latin typeface="Georgia" panose="02040502050405020303" pitchFamily="18" charset="0"/>
              </a:rPr>
              <a:t>Unaware of just how successful bitcoins would soon become, Koch says he promptly forgot about his digital stash; that is, until a flurry of media coverage about bitcoins caught his attention earlier this year.</a:t>
            </a:r>
          </a:p>
          <a:p>
            <a:pPr algn="l"/>
            <a:r>
              <a:rPr lang="en-GB" b="0" i="0" dirty="0" smtClean="0">
                <a:solidFill>
                  <a:srgbClr val="333333"/>
                </a:solidFill>
                <a:effectLst/>
                <a:latin typeface="Georgia" panose="02040502050405020303" pitchFamily="18" charset="0"/>
              </a:rPr>
              <a:t>Koch reportedly had to scour his memory for the password to the encrypted wallet that held his investment. When he finally figured it out in April, he says he was stunned by what he found.</a:t>
            </a:r>
          </a:p>
          <a:p>
            <a:pPr algn="l"/>
            <a:endParaRPr lang="en-GB" b="0" i="0" dirty="0" smtClean="0">
              <a:solidFill>
                <a:srgbClr val="333333"/>
              </a:solidFill>
              <a:effectLst/>
              <a:latin typeface="Georgia" panose="02040502050405020303" pitchFamily="18" charset="0"/>
            </a:endParaRPr>
          </a:p>
          <a:p>
            <a:pPr algn="l"/>
            <a:r>
              <a:rPr lang="en-GB" b="0" i="0" dirty="0" smtClean="0">
                <a:solidFill>
                  <a:srgbClr val="333333"/>
                </a:solidFill>
                <a:effectLst/>
                <a:latin typeface="Georgia" panose="02040502050405020303" pitchFamily="18" charset="0"/>
              </a:rPr>
              <a:t>"It said I had 5,000 bitcoins in there. Measuring that in today's rates it's about five million kroner," Koch told NRK, according to a Guardian translation.</a:t>
            </a:r>
          </a:p>
          <a:p>
            <a:pPr algn="l"/>
            <a:endParaRPr lang="en-GB" b="0" i="0" dirty="0" smtClean="0">
              <a:solidFill>
                <a:srgbClr val="333333"/>
              </a:solidFill>
              <a:effectLst/>
              <a:latin typeface="Georgia" panose="02040502050405020303" pitchFamily="18" charset="0"/>
            </a:endParaRPr>
          </a:p>
          <a:p>
            <a:pPr algn="l"/>
            <a:r>
              <a:rPr lang="en-GB" b="0" i="0" dirty="0" smtClean="0">
                <a:solidFill>
                  <a:srgbClr val="333333"/>
                </a:solidFill>
                <a:effectLst/>
                <a:latin typeface="Georgia" panose="02040502050405020303" pitchFamily="18" charset="0"/>
              </a:rPr>
              <a:t>That's about $1</a:t>
            </a:r>
            <a:r>
              <a:rPr lang="en-GB" b="0" i="0" baseline="0" dirty="0" smtClean="0">
                <a:solidFill>
                  <a:srgbClr val="333333"/>
                </a:solidFill>
                <a:effectLst/>
                <a:latin typeface="Georgia" panose="02040502050405020303" pitchFamily="18" charset="0"/>
              </a:rPr>
              <a:t> Million</a:t>
            </a:r>
            <a:endParaRPr lang="en-GB" b="0" i="0" dirty="0" smtClean="0">
              <a:solidFill>
                <a:srgbClr val="333333"/>
              </a:solidFill>
              <a:effectLst/>
              <a:latin typeface="Georgia" panose="02040502050405020303" pitchFamily="18" charset="0"/>
            </a:endParaRPr>
          </a:p>
          <a:p>
            <a:pPr algn="l"/>
            <a:endParaRPr lang="en-GB" b="0" i="0" dirty="0" smtClean="0">
              <a:solidFill>
                <a:srgbClr val="333333"/>
              </a:solidFill>
              <a:effectLst/>
              <a:latin typeface="Georgia" panose="02040502050405020303" pitchFamily="18" charset="0"/>
            </a:endParaRPr>
          </a:p>
          <a:p>
            <a:pPr algn="l"/>
            <a:r>
              <a:rPr lang="en-GB" b="0" i="0" dirty="0" smtClean="0">
                <a:solidFill>
                  <a:srgbClr val="333333"/>
                </a:solidFill>
                <a:effectLst/>
                <a:latin typeface="Georgia" panose="02040502050405020303" pitchFamily="18" charset="0"/>
              </a:rPr>
              <a:t>Now think about the media</a:t>
            </a:r>
            <a:r>
              <a:rPr lang="en-GB" b="0" i="0" baseline="0" dirty="0" smtClean="0">
                <a:solidFill>
                  <a:srgbClr val="333333"/>
                </a:solidFill>
                <a:effectLst/>
                <a:latin typeface="Georgia" panose="02040502050405020303" pitchFamily="18" charset="0"/>
              </a:rPr>
              <a:t> storm you could create by adding bitcoin payment to your business</a:t>
            </a:r>
            <a:endParaRPr lang="en-GB" b="0" i="0" dirty="0" smtClean="0">
              <a:solidFill>
                <a:srgbClr val="333333"/>
              </a:solidFill>
              <a:effectLst/>
              <a:latin typeface="Georgia" panose="02040502050405020303" pitchFamily="18" charset="0"/>
            </a:endParaRPr>
          </a:p>
        </p:txBody>
      </p:sp>
      <p:sp>
        <p:nvSpPr>
          <p:cNvPr id="4" name="Slide Number Placeholder 3"/>
          <p:cNvSpPr>
            <a:spLocks noGrp="1"/>
          </p:cNvSpPr>
          <p:nvPr>
            <p:ph type="sldNum" sz="quarter" idx="10"/>
          </p:nvPr>
        </p:nvSpPr>
        <p:spPr/>
        <p:txBody>
          <a:bodyPr/>
          <a:lstStyle/>
          <a:p>
            <a:fld id="{530BC581-08BF-4BFC-9937-F0FE1DAAFAEF}" type="slidenum">
              <a:rPr lang="en-GB" smtClean="0"/>
              <a:pPr/>
              <a:t>4</a:t>
            </a:fld>
            <a:endParaRPr lang="en-GB"/>
          </a:p>
        </p:txBody>
      </p:sp>
    </p:spTree>
    <p:extLst>
      <p:ext uri="{BB962C8B-B14F-4D97-AF65-F5344CB8AC3E}">
        <p14:creationId xmlns:p14="http://schemas.microsoft.com/office/powerpoint/2010/main" val="2510250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300" dirty="0"/>
              <a:t>By simply accepting bitcoin and releasing a statement to the local media, you will generate a lot of traffic from the curiosity factor.</a:t>
            </a:r>
          </a:p>
          <a:p>
            <a:pPr lvl="0"/>
            <a:endParaRPr lang="en-GB" sz="1300" dirty="0"/>
          </a:p>
          <a:p>
            <a:pPr lvl="0"/>
            <a:r>
              <a:rPr lang="en-GB" sz="1300" dirty="0"/>
              <a:t>Bitcoin is relatively new and being one of the first local businesses to accept this payment would in my opinion generate a media frenzy and the extra publicity would return a great deal of traffic!</a:t>
            </a:r>
          </a:p>
        </p:txBody>
      </p:sp>
      <p:sp>
        <p:nvSpPr>
          <p:cNvPr id="4" name="Slide Number Placeholder 3"/>
          <p:cNvSpPr>
            <a:spLocks noGrp="1"/>
          </p:cNvSpPr>
          <p:nvPr>
            <p:ph type="sldNum" sz="quarter" idx="10"/>
          </p:nvPr>
        </p:nvSpPr>
        <p:spPr/>
        <p:txBody>
          <a:bodyPr/>
          <a:lstStyle/>
          <a:p>
            <a:fld id="{530BC581-08BF-4BFC-9937-F0FE1DAAFAEF}" type="slidenum">
              <a:rPr lang="en-GB" smtClean="0"/>
              <a:pPr/>
              <a:t>5</a:t>
            </a:fld>
            <a:endParaRPr lang="en-GB"/>
          </a:p>
        </p:txBody>
      </p:sp>
    </p:spTree>
    <p:extLst>
      <p:ext uri="{BB962C8B-B14F-4D97-AF65-F5344CB8AC3E}">
        <p14:creationId xmlns:p14="http://schemas.microsoft.com/office/powerpoint/2010/main" val="607074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b="0" i="0" dirty="0" smtClean="0">
                <a:solidFill>
                  <a:srgbClr val="646464"/>
                </a:solidFill>
                <a:effectLst/>
                <a:latin typeface="Helvetica Neue"/>
              </a:rPr>
              <a:t>Bitcoin is an emerging market of new customers who are searching for ways to spend their bitcoins. Accepting them is a good way to get new customers and give your business some new visibility.</a:t>
            </a:r>
          </a:p>
          <a:p>
            <a:pPr lvl="0"/>
            <a:endParaRPr lang="en-GB" b="0" i="0" dirty="0" smtClean="0">
              <a:solidFill>
                <a:srgbClr val="646464"/>
              </a:solidFill>
              <a:effectLst/>
              <a:latin typeface="Helvetica Neue"/>
            </a:endParaRPr>
          </a:p>
          <a:p>
            <a:pPr lvl="0"/>
            <a:r>
              <a:rPr lang="en-GB" b="0" i="0" dirty="0" smtClean="0">
                <a:solidFill>
                  <a:srgbClr val="646464"/>
                </a:solidFill>
                <a:effectLst/>
                <a:latin typeface="Helvetica Neue"/>
              </a:rPr>
              <a:t>Accepting a new payment method has often shown to be a clever practice for online businesses.</a:t>
            </a:r>
          </a:p>
          <a:p>
            <a:pPr lvl="0"/>
            <a:endParaRPr lang="en-GB" b="0" i="0" dirty="0" smtClean="0">
              <a:solidFill>
                <a:srgbClr val="646464"/>
              </a:solidFill>
              <a:effectLst/>
              <a:latin typeface="Helvetica Neue"/>
            </a:endParaRPr>
          </a:p>
          <a:p>
            <a:pPr lvl="0"/>
            <a:r>
              <a:rPr lang="en-GB" b="0" i="0" dirty="0" smtClean="0">
                <a:solidFill>
                  <a:srgbClr val="646464"/>
                </a:solidFill>
                <a:effectLst/>
                <a:latin typeface="Helvetica Neue"/>
              </a:rPr>
              <a:t>You can submit your business in online directories to help them easily find you. </a:t>
            </a:r>
          </a:p>
          <a:p>
            <a:pPr lvl="0"/>
            <a:endParaRPr lang="en-GB" b="0" i="0" dirty="0" smtClean="0">
              <a:solidFill>
                <a:srgbClr val="646464"/>
              </a:solidFill>
              <a:effectLst/>
              <a:latin typeface="Helvetica Neue"/>
            </a:endParaRPr>
          </a:p>
          <a:p>
            <a:pPr lvl="0"/>
            <a:r>
              <a:rPr lang="en-GB" b="0" i="0" dirty="0" smtClean="0">
                <a:solidFill>
                  <a:srgbClr val="646464"/>
                </a:solidFill>
                <a:effectLst/>
                <a:latin typeface="Helvetica Neue"/>
              </a:rPr>
              <a:t>You can also display the </a:t>
            </a:r>
            <a:r>
              <a:rPr lang="en-GB" b="0" i="0" u="none" strike="noStrike" dirty="0" smtClean="0">
                <a:solidFill>
                  <a:srgbClr val="2C6FAD"/>
                </a:solidFill>
                <a:effectLst/>
                <a:latin typeface="Helvetica Neue"/>
              </a:rPr>
              <a:t>Bitcoin logo</a:t>
            </a:r>
            <a:r>
              <a:rPr lang="en-GB" b="0" i="0" dirty="0" smtClean="0">
                <a:solidFill>
                  <a:srgbClr val="646464"/>
                </a:solidFill>
                <a:effectLst/>
                <a:latin typeface="Helvetica Neue"/>
              </a:rPr>
              <a:t> on your website or your brick and mortar business.</a:t>
            </a:r>
            <a:endParaRPr lang="en-GB" sz="1300" dirty="0"/>
          </a:p>
        </p:txBody>
      </p:sp>
      <p:sp>
        <p:nvSpPr>
          <p:cNvPr id="4" name="Slide Number Placeholder 3"/>
          <p:cNvSpPr>
            <a:spLocks noGrp="1"/>
          </p:cNvSpPr>
          <p:nvPr>
            <p:ph type="sldNum" sz="quarter" idx="10"/>
          </p:nvPr>
        </p:nvSpPr>
        <p:spPr/>
        <p:txBody>
          <a:bodyPr/>
          <a:lstStyle/>
          <a:p>
            <a:fld id="{530BC581-08BF-4BFC-9937-F0FE1DAAFAEF}" type="slidenum">
              <a:rPr lang="en-GB" smtClean="0"/>
              <a:pPr/>
              <a:t>6</a:t>
            </a:fld>
            <a:endParaRPr lang="en-GB"/>
          </a:p>
        </p:txBody>
      </p:sp>
    </p:spTree>
    <p:extLst>
      <p:ext uri="{BB962C8B-B14F-4D97-AF65-F5344CB8AC3E}">
        <p14:creationId xmlns:p14="http://schemas.microsoft.com/office/powerpoint/2010/main" val="3699142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300" dirty="0"/>
              <a:t>Create a simple video showing that your business now accepts bitcoin, &amp; briefly explain what it is and how you can use it.</a:t>
            </a:r>
          </a:p>
          <a:p>
            <a:pPr lvl="0"/>
            <a:endParaRPr lang="en-GB" sz="1300" dirty="0"/>
          </a:p>
          <a:p>
            <a:pPr lvl="0"/>
            <a:r>
              <a:rPr lang="en-GB" sz="1300" dirty="0"/>
              <a:t>Then share this video through YouTube, Facebook or even display it on your own site.</a:t>
            </a:r>
          </a:p>
          <a:p>
            <a:pPr lvl="0"/>
            <a:endParaRPr lang="en-GB" sz="1300" dirty="0"/>
          </a:p>
          <a:p>
            <a:pPr lvl="0"/>
            <a:r>
              <a:rPr lang="en-GB" sz="1300" dirty="0"/>
              <a:t>People don’t yet understand what bitcoin is and a simple video could quite easily go viral, giving your business amazing exposure.</a:t>
            </a:r>
          </a:p>
        </p:txBody>
      </p:sp>
      <p:sp>
        <p:nvSpPr>
          <p:cNvPr id="4" name="Slide Number Placeholder 3"/>
          <p:cNvSpPr>
            <a:spLocks noGrp="1"/>
          </p:cNvSpPr>
          <p:nvPr>
            <p:ph type="sldNum" sz="quarter" idx="10"/>
          </p:nvPr>
        </p:nvSpPr>
        <p:spPr/>
        <p:txBody>
          <a:bodyPr/>
          <a:lstStyle/>
          <a:p>
            <a:fld id="{6A5B64C5-AC1C-43DF-94A6-E03CB0F07A3A}" type="slidenum">
              <a:rPr lang="en-GB" smtClean="0"/>
              <a:pPr/>
              <a:t>7</a:t>
            </a:fld>
            <a:endParaRPr lang="en-GB"/>
          </a:p>
        </p:txBody>
      </p:sp>
    </p:spTree>
    <p:extLst>
      <p:ext uri="{BB962C8B-B14F-4D97-AF65-F5344CB8AC3E}">
        <p14:creationId xmlns:p14="http://schemas.microsoft.com/office/powerpoint/2010/main" val="600907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300" dirty="0" smtClean="0"/>
              <a:t>Taking</a:t>
            </a:r>
            <a:r>
              <a:rPr lang="en-GB" sz="1300" baseline="0" dirty="0" smtClean="0"/>
              <a:t> the media frenzy that bitcoin would create – I would most certainly look into the process of accepting this currency and moving forward with the game plan on the next slide.</a:t>
            </a:r>
            <a:endParaRPr lang="en-GB" sz="1300" dirty="0"/>
          </a:p>
        </p:txBody>
      </p:sp>
      <p:sp>
        <p:nvSpPr>
          <p:cNvPr id="4" name="Slide Number Placeholder 3"/>
          <p:cNvSpPr>
            <a:spLocks noGrp="1"/>
          </p:cNvSpPr>
          <p:nvPr>
            <p:ph type="sldNum" sz="quarter" idx="10"/>
          </p:nvPr>
        </p:nvSpPr>
        <p:spPr/>
        <p:txBody>
          <a:bodyPr/>
          <a:lstStyle/>
          <a:p>
            <a:fld id="{530BC581-08BF-4BFC-9937-F0FE1DAAFAEF}" type="slidenum">
              <a:rPr lang="en-GB" smtClean="0"/>
              <a:t>8</a:t>
            </a:fld>
            <a:endParaRPr lang="en-GB"/>
          </a:p>
        </p:txBody>
      </p:sp>
    </p:spTree>
    <p:extLst>
      <p:ext uri="{BB962C8B-B14F-4D97-AF65-F5344CB8AC3E}">
        <p14:creationId xmlns:p14="http://schemas.microsoft.com/office/powerpoint/2010/main" val="40290711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300" dirty="0" smtClean="0"/>
              <a:t>Doing one or all of these will massively increase</a:t>
            </a:r>
            <a:r>
              <a:rPr lang="en-GB" sz="1300" baseline="0" dirty="0" smtClean="0"/>
              <a:t> your traffic exposure through the uniqueness of bitcoin – people are fascinated by the unknown and are compelled to enquire.</a:t>
            </a:r>
          </a:p>
          <a:p>
            <a:pPr lvl="0"/>
            <a:endParaRPr lang="en-GB" sz="1300" baseline="0" dirty="0" smtClean="0"/>
          </a:p>
          <a:p>
            <a:pPr lvl="0"/>
            <a:r>
              <a:rPr lang="en-GB" sz="1300" baseline="0" dirty="0" smtClean="0"/>
              <a:t>Plus lets not forget that extra income could be obtained through the rise in price of bitcoin (*however prices can fall as well).</a:t>
            </a:r>
            <a:endParaRPr lang="en-GB" sz="1300" dirty="0"/>
          </a:p>
        </p:txBody>
      </p:sp>
      <p:sp>
        <p:nvSpPr>
          <p:cNvPr id="4" name="Slide Number Placeholder 3"/>
          <p:cNvSpPr>
            <a:spLocks noGrp="1"/>
          </p:cNvSpPr>
          <p:nvPr>
            <p:ph type="sldNum" sz="quarter" idx="10"/>
          </p:nvPr>
        </p:nvSpPr>
        <p:spPr/>
        <p:txBody>
          <a:bodyPr/>
          <a:lstStyle/>
          <a:p>
            <a:fld id="{530BC581-08BF-4BFC-9937-F0FE1DAAFAEF}" type="slidenum">
              <a:rPr lang="en-GB" smtClean="0"/>
              <a:pPr/>
              <a:t>9</a:t>
            </a:fld>
            <a:endParaRPr lang="en-GB"/>
          </a:p>
        </p:txBody>
      </p:sp>
    </p:spTree>
    <p:extLst>
      <p:ext uri="{BB962C8B-B14F-4D97-AF65-F5344CB8AC3E}">
        <p14:creationId xmlns:p14="http://schemas.microsoft.com/office/powerpoint/2010/main" val="442974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1"/>
          <p:cNvSpPr txBox="1">
            <a:spLocks noGrp="1" noChangeArrowheads="1"/>
          </p:cNvSpPr>
          <p:nvPr>
            <p:ph type="sldNum" sz="quarter" idx="10"/>
          </p:nvPr>
        </p:nvSpPr>
        <p:spPr>
          <a:ln/>
        </p:spPr>
        <p:txBody>
          <a:bodyPr/>
          <a:lstStyle>
            <a:lvl1pPr>
              <a:defRPr/>
            </a:lvl1pPr>
          </a:lstStyle>
          <a:p>
            <a:pPr>
              <a:defRPr/>
            </a:pPr>
            <a:fld id="{D586801B-49B4-4E96-A819-12B6CDF2EB80}" type="slidenum">
              <a:rPr lang="en-US"/>
              <a:pPr>
                <a:defRPr/>
              </a:pPr>
              <a:t>‹#›</a:t>
            </a:fld>
            <a:endParaRPr lang="en-US"/>
          </a:p>
        </p:txBody>
      </p:sp>
    </p:spTree>
    <p:extLst>
      <p:ext uri="{BB962C8B-B14F-4D97-AF65-F5344CB8AC3E}">
        <p14:creationId xmlns:p14="http://schemas.microsoft.com/office/powerpoint/2010/main" val="1898536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1"/>
          <p:cNvSpPr txBox="1">
            <a:spLocks noGrp="1" noChangeArrowheads="1"/>
          </p:cNvSpPr>
          <p:nvPr>
            <p:ph type="sldNum" sz="quarter" idx="10"/>
          </p:nvPr>
        </p:nvSpPr>
        <p:spPr>
          <a:ln/>
        </p:spPr>
        <p:txBody>
          <a:bodyPr/>
          <a:lstStyle>
            <a:lvl1pPr>
              <a:defRPr/>
            </a:lvl1pPr>
          </a:lstStyle>
          <a:p>
            <a:pPr>
              <a:defRPr/>
            </a:pPr>
            <a:fld id="{BB2F9495-B6CF-43AC-917C-449DCA6A200D}" type="slidenum">
              <a:rPr lang="en-US"/>
              <a:pPr>
                <a:defRPr/>
              </a:pPr>
              <a:t>‹#›</a:t>
            </a:fld>
            <a:endParaRPr lang="en-US"/>
          </a:p>
        </p:txBody>
      </p:sp>
    </p:spTree>
    <p:extLst>
      <p:ext uri="{BB962C8B-B14F-4D97-AF65-F5344CB8AC3E}">
        <p14:creationId xmlns:p14="http://schemas.microsoft.com/office/powerpoint/2010/main" val="886341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1"/>
          <p:cNvSpPr txBox="1">
            <a:spLocks noGrp="1" noChangeArrowheads="1"/>
          </p:cNvSpPr>
          <p:nvPr>
            <p:ph type="sldNum" sz="quarter" idx="10"/>
          </p:nvPr>
        </p:nvSpPr>
        <p:spPr>
          <a:ln/>
        </p:spPr>
        <p:txBody>
          <a:bodyPr/>
          <a:lstStyle>
            <a:lvl1pPr>
              <a:defRPr/>
            </a:lvl1pPr>
          </a:lstStyle>
          <a:p>
            <a:pPr>
              <a:defRPr/>
            </a:pPr>
            <a:fld id="{867716C8-FDA2-49AA-A44E-88ADB2770561}" type="slidenum">
              <a:rPr lang="en-US"/>
              <a:pPr>
                <a:defRPr/>
              </a:pPr>
              <a:t>‹#›</a:t>
            </a:fld>
            <a:endParaRPr lang="en-US"/>
          </a:p>
        </p:txBody>
      </p:sp>
    </p:spTree>
    <p:extLst>
      <p:ext uri="{BB962C8B-B14F-4D97-AF65-F5344CB8AC3E}">
        <p14:creationId xmlns:p14="http://schemas.microsoft.com/office/powerpoint/2010/main" val="2922636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1"/>
          <p:cNvSpPr txBox="1">
            <a:spLocks noGrp="1" noChangeArrowheads="1"/>
          </p:cNvSpPr>
          <p:nvPr>
            <p:ph type="sldNum" sz="quarter" idx="10"/>
          </p:nvPr>
        </p:nvSpPr>
        <p:spPr>
          <a:ln/>
        </p:spPr>
        <p:txBody>
          <a:bodyPr/>
          <a:lstStyle>
            <a:lvl1pPr>
              <a:defRPr/>
            </a:lvl1pPr>
          </a:lstStyle>
          <a:p>
            <a:pPr>
              <a:defRPr/>
            </a:pPr>
            <a:fld id="{48E3412C-814B-4C04-B88B-738364700C21}" type="slidenum">
              <a:rPr lang="en-US"/>
              <a:pPr>
                <a:defRPr/>
              </a:pPr>
              <a:t>‹#›</a:t>
            </a:fld>
            <a:endParaRPr lang="en-US"/>
          </a:p>
        </p:txBody>
      </p:sp>
    </p:spTree>
    <p:extLst>
      <p:ext uri="{BB962C8B-B14F-4D97-AF65-F5344CB8AC3E}">
        <p14:creationId xmlns:p14="http://schemas.microsoft.com/office/powerpoint/2010/main" val="2828665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1"/>
          <p:cNvSpPr txBox="1">
            <a:spLocks noGrp="1" noChangeArrowheads="1"/>
          </p:cNvSpPr>
          <p:nvPr>
            <p:ph type="sldNum" sz="quarter" idx="10"/>
          </p:nvPr>
        </p:nvSpPr>
        <p:spPr>
          <a:ln/>
        </p:spPr>
        <p:txBody>
          <a:bodyPr/>
          <a:lstStyle>
            <a:lvl1pPr>
              <a:defRPr/>
            </a:lvl1pPr>
          </a:lstStyle>
          <a:p>
            <a:pPr>
              <a:defRPr/>
            </a:pPr>
            <a:fld id="{2A702F4A-69D5-4952-B92B-14DFA61360CA}" type="slidenum">
              <a:rPr lang="en-US"/>
              <a:pPr>
                <a:defRPr/>
              </a:pPr>
              <a:t>‹#›</a:t>
            </a:fld>
            <a:endParaRPr lang="en-US"/>
          </a:p>
        </p:txBody>
      </p:sp>
    </p:spTree>
    <p:extLst>
      <p:ext uri="{BB962C8B-B14F-4D97-AF65-F5344CB8AC3E}">
        <p14:creationId xmlns:p14="http://schemas.microsoft.com/office/powerpoint/2010/main" val="2881764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1"/>
          <p:cNvSpPr txBox="1">
            <a:spLocks noGrp="1" noChangeArrowheads="1"/>
          </p:cNvSpPr>
          <p:nvPr>
            <p:ph type="sldNum" sz="quarter" idx="10"/>
          </p:nvPr>
        </p:nvSpPr>
        <p:spPr>
          <a:ln/>
        </p:spPr>
        <p:txBody>
          <a:bodyPr/>
          <a:lstStyle>
            <a:lvl1pPr>
              <a:defRPr/>
            </a:lvl1pPr>
          </a:lstStyle>
          <a:p>
            <a:pPr>
              <a:defRPr/>
            </a:pPr>
            <a:fld id="{1A2ABE4B-3CB0-42B7-ADC1-1B0ECF8FC02D}" type="slidenum">
              <a:rPr lang="en-US"/>
              <a:pPr>
                <a:defRPr/>
              </a:pPr>
              <a:t>‹#›</a:t>
            </a:fld>
            <a:endParaRPr lang="en-US"/>
          </a:p>
        </p:txBody>
      </p:sp>
    </p:spTree>
    <p:extLst>
      <p:ext uri="{BB962C8B-B14F-4D97-AF65-F5344CB8AC3E}">
        <p14:creationId xmlns:p14="http://schemas.microsoft.com/office/powerpoint/2010/main" val="2327393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1"/>
          <p:cNvSpPr txBox="1">
            <a:spLocks noGrp="1" noChangeArrowheads="1"/>
          </p:cNvSpPr>
          <p:nvPr>
            <p:ph type="sldNum" sz="quarter" idx="10"/>
          </p:nvPr>
        </p:nvSpPr>
        <p:spPr>
          <a:ln/>
        </p:spPr>
        <p:txBody>
          <a:bodyPr/>
          <a:lstStyle>
            <a:lvl1pPr>
              <a:defRPr/>
            </a:lvl1pPr>
          </a:lstStyle>
          <a:p>
            <a:pPr>
              <a:defRPr/>
            </a:pPr>
            <a:fld id="{B16A7A78-4C6E-4C48-9F2B-27E04706C47A}" type="slidenum">
              <a:rPr lang="en-US"/>
              <a:pPr>
                <a:defRPr/>
              </a:pPr>
              <a:t>‹#›</a:t>
            </a:fld>
            <a:endParaRPr lang="en-US"/>
          </a:p>
        </p:txBody>
      </p:sp>
    </p:spTree>
    <p:extLst>
      <p:ext uri="{BB962C8B-B14F-4D97-AF65-F5344CB8AC3E}">
        <p14:creationId xmlns:p14="http://schemas.microsoft.com/office/powerpoint/2010/main" val="3415495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a:lstStyle/>
          <a:p>
            <a:r>
              <a:rPr lang="en-US" smtClean="0"/>
              <a:t>Click to edit Master title style</a:t>
            </a:r>
            <a:endParaRPr lang="en-US"/>
          </a:p>
        </p:txBody>
      </p:sp>
      <p:sp>
        <p:nvSpPr>
          <p:cNvPr id="3" name="Text Box 1"/>
          <p:cNvSpPr txBox="1">
            <a:spLocks noGrp="1" noChangeArrowheads="1"/>
          </p:cNvSpPr>
          <p:nvPr>
            <p:ph type="sldNum" sz="quarter" idx="10"/>
          </p:nvPr>
        </p:nvSpPr>
        <p:spPr>
          <a:ln/>
        </p:spPr>
        <p:txBody>
          <a:bodyPr/>
          <a:lstStyle>
            <a:lvl1pPr>
              <a:defRPr/>
            </a:lvl1pPr>
          </a:lstStyle>
          <a:p>
            <a:pPr>
              <a:defRPr/>
            </a:pPr>
            <a:fld id="{5B17E7C6-DB6E-4A42-8D44-A7079CE5D598}" type="slidenum">
              <a:rPr lang="en-US"/>
              <a:pPr>
                <a:defRPr/>
              </a:pPr>
              <a:t>‹#›</a:t>
            </a:fld>
            <a:endParaRPr lang="en-US"/>
          </a:p>
        </p:txBody>
      </p:sp>
    </p:spTree>
    <p:extLst>
      <p:ext uri="{BB962C8B-B14F-4D97-AF65-F5344CB8AC3E}">
        <p14:creationId xmlns:p14="http://schemas.microsoft.com/office/powerpoint/2010/main" val="231263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1"/>
          <p:cNvSpPr txBox="1">
            <a:spLocks noGrp="1" noChangeArrowheads="1"/>
          </p:cNvSpPr>
          <p:nvPr>
            <p:ph type="sldNum" sz="quarter" idx="10"/>
          </p:nvPr>
        </p:nvSpPr>
        <p:spPr>
          <a:ln/>
        </p:spPr>
        <p:txBody>
          <a:bodyPr/>
          <a:lstStyle>
            <a:lvl1pPr>
              <a:defRPr/>
            </a:lvl1pPr>
          </a:lstStyle>
          <a:p>
            <a:pPr>
              <a:defRPr/>
            </a:pPr>
            <a:fld id="{784602DC-1C7A-441C-99D4-90ED0352845F}" type="slidenum">
              <a:rPr lang="en-US"/>
              <a:pPr>
                <a:defRPr/>
              </a:pPr>
              <a:t>‹#›</a:t>
            </a:fld>
            <a:endParaRPr lang="en-US"/>
          </a:p>
        </p:txBody>
      </p:sp>
    </p:spTree>
    <p:extLst>
      <p:ext uri="{BB962C8B-B14F-4D97-AF65-F5344CB8AC3E}">
        <p14:creationId xmlns:p14="http://schemas.microsoft.com/office/powerpoint/2010/main" val="639023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1"/>
          <p:cNvSpPr txBox="1">
            <a:spLocks noGrp="1" noChangeArrowheads="1"/>
          </p:cNvSpPr>
          <p:nvPr>
            <p:ph type="sldNum" sz="quarter" idx="10"/>
          </p:nvPr>
        </p:nvSpPr>
        <p:spPr>
          <a:ln/>
        </p:spPr>
        <p:txBody>
          <a:bodyPr/>
          <a:lstStyle>
            <a:lvl1pPr>
              <a:defRPr/>
            </a:lvl1pPr>
          </a:lstStyle>
          <a:p>
            <a:pPr>
              <a:defRPr/>
            </a:pPr>
            <a:fld id="{F575DE74-A06A-4662-9D3A-B0E216BC8460}" type="slidenum">
              <a:rPr lang="en-US"/>
              <a:pPr>
                <a:defRPr/>
              </a:pPr>
              <a:t>‹#›</a:t>
            </a:fld>
            <a:endParaRPr lang="en-US"/>
          </a:p>
        </p:txBody>
      </p:sp>
    </p:spTree>
    <p:extLst>
      <p:ext uri="{BB962C8B-B14F-4D97-AF65-F5344CB8AC3E}">
        <p14:creationId xmlns:p14="http://schemas.microsoft.com/office/powerpoint/2010/main" val="2575779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Gill Sans" charset="0"/>
            </a:endParaRPr>
          </a:p>
        </p:txBody>
      </p:sp>
      <p:sp>
        <p:nvSpPr>
          <p:cNvPr id="4" name="Text Placeholder 3"/>
          <p:cNvSpPr>
            <a:spLocks noGrp="1"/>
          </p:cNvSpPr>
          <p:nvPr>
            <p:ph type="body" sz="half" idx="2"/>
          </p:nvPr>
        </p:nvSpPr>
        <p:spPr>
          <a:xfrm>
            <a:off x="4779963" y="10734675"/>
            <a:ext cx="14630400" cy="16097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1"/>
          <p:cNvSpPr txBox="1">
            <a:spLocks noGrp="1" noChangeArrowheads="1"/>
          </p:cNvSpPr>
          <p:nvPr>
            <p:ph type="sldNum" sz="quarter" idx="10"/>
          </p:nvPr>
        </p:nvSpPr>
        <p:spPr>
          <a:ln/>
        </p:spPr>
        <p:txBody>
          <a:bodyPr/>
          <a:lstStyle>
            <a:lvl1pPr>
              <a:defRPr/>
            </a:lvl1pPr>
          </a:lstStyle>
          <a:p>
            <a:pPr>
              <a:defRPr/>
            </a:pPr>
            <a:fld id="{BBB80913-C02C-49B6-87A0-B3BFFFDA3F9B}" type="slidenum">
              <a:rPr lang="en-US"/>
              <a:pPr>
                <a:defRPr/>
              </a:pPr>
              <a:t>‹#›</a:t>
            </a:fld>
            <a:endParaRPr lang="en-US"/>
          </a:p>
        </p:txBody>
      </p:sp>
    </p:spTree>
    <p:extLst>
      <p:ext uri="{BB962C8B-B14F-4D97-AF65-F5344CB8AC3E}">
        <p14:creationId xmlns:p14="http://schemas.microsoft.com/office/powerpoint/2010/main" val="2732558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Text Box 1"/>
          <p:cNvSpPr txBox="1">
            <a:spLocks noGrp="1" noChangeArrowheads="1"/>
          </p:cNvSpPr>
          <p:nvPr>
            <p:ph type="sldNum" sz="quarter" idx="4"/>
          </p:nvPr>
        </p:nvSpPr>
        <p:spPr bwMode="auto">
          <a:xfrm>
            <a:off x="2503488" y="12827000"/>
            <a:ext cx="477837"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t" anchorCtr="0" compatLnSpc="1">
            <a:prstTxWarp prst="textNoShape">
              <a:avLst/>
            </a:prstTxWarp>
          </a:bodyPr>
          <a:lstStyle>
            <a:lvl1pPr algn="l">
              <a:defRPr sz="3600">
                <a:solidFill>
                  <a:srgbClr val="139FD2"/>
                </a:solidFill>
                <a:latin typeface="Bebas Neue" charset="0"/>
                <a:ea typeface="Bebas Neue" charset="0"/>
                <a:cs typeface="Bebas Neue" charset="0"/>
                <a:sym typeface="Bebas Neue" charset="0"/>
              </a:defRPr>
            </a:lvl1pPr>
            <a:lvl2pPr algn="l">
              <a:defRPr sz="1200">
                <a:solidFill>
                  <a:schemeClr val="tx1"/>
                </a:solidFill>
                <a:latin typeface="+mn-lt"/>
              </a:defRPr>
            </a:lvl2pPr>
            <a:lvl3pPr algn="l">
              <a:defRPr sz="1200">
                <a:solidFill>
                  <a:schemeClr val="tx1"/>
                </a:solidFill>
                <a:latin typeface="+mn-lt"/>
              </a:defRPr>
            </a:lvl3pPr>
            <a:lvl4pPr algn="l">
              <a:defRPr sz="1200">
                <a:solidFill>
                  <a:schemeClr val="tx1"/>
                </a:solidFill>
                <a:latin typeface="+mn-lt"/>
              </a:defRPr>
            </a:lvl4pPr>
            <a:lvl5pPr algn="l">
              <a:defRPr sz="1200">
                <a:solidFill>
                  <a:schemeClr val="tx1"/>
                </a:solidFill>
                <a:latin typeface="+mn-lt"/>
              </a:defRPr>
            </a:lvl5pPr>
            <a:lvl6pPr fontAlgn="base">
              <a:spcBef>
                <a:spcPct val="0"/>
              </a:spcBef>
              <a:spcAft>
                <a:spcPct val="0"/>
              </a:spcAft>
              <a:defRPr sz="1200">
                <a:solidFill>
                  <a:schemeClr val="tx1"/>
                </a:solidFill>
                <a:latin typeface="+mn-lt"/>
              </a:defRPr>
            </a:lvl6pPr>
            <a:lvl7pPr fontAlgn="base">
              <a:spcBef>
                <a:spcPct val="0"/>
              </a:spcBef>
              <a:spcAft>
                <a:spcPct val="0"/>
              </a:spcAft>
              <a:defRPr sz="1200">
                <a:solidFill>
                  <a:schemeClr val="tx1"/>
                </a:solidFill>
                <a:latin typeface="+mn-lt"/>
              </a:defRPr>
            </a:lvl7pPr>
            <a:lvl8pPr fontAlgn="base">
              <a:spcBef>
                <a:spcPct val="0"/>
              </a:spcBef>
              <a:spcAft>
                <a:spcPct val="0"/>
              </a:spcAft>
              <a:defRPr sz="1200">
                <a:solidFill>
                  <a:schemeClr val="tx1"/>
                </a:solidFill>
                <a:latin typeface="+mn-lt"/>
              </a:defRPr>
            </a:lvl8pPr>
            <a:lvl9pPr fontAlgn="base">
              <a:spcBef>
                <a:spcPct val="0"/>
              </a:spcBef>
              <a:spcAft>
                <a:spcPct val="0"/>
              </a:spcAft>
              <a:defRPr sz="1200">
                <a:solidFill>
                  <a:schemeClr val="tx1"/>
                </a:solidFill>
                <a:latin typeface="+mn-lt"/>
              </a:defRPr>
            </a:lvl9pPr>
          </a:lstStyle>
          <a:p>
            <a:pPr>
              <a:defRPr/>
            </a:pPr>
            <a:fld id="{AFBA83FD-CC1D-4B8C-86EC-A3061FD4535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rtl="0" eaLnBrk="0" fontAlgn="base" hangingPunct="0">
        <a:spcBef>
          <a:spcPct val="0"/>
        </a:spcBef>
        <a:spcAft>
          <a:spcPct val="0"/>
        </a:spcAft>
        <a:defRPr sz="11600">
          <a:solidFill>
            <a:schemeClr val="tx1"/>
          </a:solidFill>
          <a:latin typeface="+mj-lt"/>
          <a:ea typeface="+mj-ea"/>
          <a:cs typeface="+mj-cs"/>
          <a:sym typeface="Gill Sans" charset="0"/>
        </a:defRPr>
      </a:lvl1pPr>
      <a:lvl2pPr algn="ctr" rtl="0" eaLnBrk="0" fontAlgn="base" hangingPunct="0">
        <a:spcBef>
          <a:spcPct val="0"/>
        </a:spcBef>
        <a:spcAft>
          <a:spcPct val="0"/>
        </a:spcAft>
        <a:defRPr sz="116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116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116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116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116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116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116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11600">
          <a:solidFill>
            <a:schemeClr val="tx1"/>
          </a:solidFill>
          <a:latin typeface="Gill Sans" charset="0"/>
          <a:ea typeface="ヒラギノ角ゴ ProN W3" charset="0"/>
          <a:cs typeface="ヒラギノ角ゴ ProN W3" charset="0"/>
          <a:sym typeface="Gill Sans" charset="0"/>
        </a:defRPr>
      </a:lvl9pPr>
    </p:titleStyle>
    <p:bodyStyle>
      <a:lvl1pPr marL="342900" indent="-342900" algn="ctr" rtl="0" eaLnBrk="0" fontAlgn="base" hangingPunct="0">
        <a:spcBef>
          <a:spcPct val="0"/>
        </a:spcBef>
        <a:spcAft>
          <a:spcPct val="0"/>
        </a:spcAft>
        <a:defRPr sz="4800">
          <a:solidFill>
            <a:schemeClr val="tx1"/>
          </a:solidFill>
          <a:latin typeface="+mn-lt"/>
          <a:ea typeface="+mn-ea"/>
          <a:cs typeface="+mn-cs"/>
          <a:sym typeface="Gill Sans" charset="0"/>
        </a:defRPr>
      </a:lvl1pPr>
      <a:lvl2pPr marL="742950" indent="-285750" algn="ctr" rtl="0" eaLnBrk="0" fontAlgn="base" hangingPunct="0">
        <a:spcBef>
          <a:spcPct val="0"/>
        </a:spcBef>
        <a:spcAft>
          <a:spcPct val="0"/>
        </a:spcAft>
        <a:defRPr sz="4800">
          <a:solidFill>
            <a:schemeClr val="tx1"/>
          </a:solidFill>
          <a:latin typeface="+mn-lt"/>
          <a:ea typeface="+mn-ea"/>
          <a:cs typeface="+mn-cs"/>
          <a:sym typeface="Gill Sans" charset="0"/>
        </a:defRPr>
      </a:lvl2pPr>
      <a:lvl3pPr marL="1143000" indent="-228600" algn="ctr" rtl="0" eaLnBrk="0" fontAlgn="base" hangingPunct="0">
        <a:spcBef>
          <a:spcPct val="0"/>
        </a:spcBef>
        <a:spcAft>
          <a:spcPct val="0"/>
        </a:spcAft>
        <a:defRPr sz="4800">
          <a:solidFill>
            <a:schemeClr val="tx1"/>
          </a:solidFill>
          <a:latin typeface="+mn-lt"/>
          <a:ea typeface="+mn-ea"/>
          <a:cs typeface="+mn-cs"/>
          <a:sym typeface="Gill Sans" charset="0"/>
        </a:defRPr>
      </a:lvl3pPr>
      <a:lvl4pPr marL="1600200" indent="-228600" algn="ctr" rtl="0" eaLnBrk="0" fontAlgn="base" hangingPunct="0">
        <a:spcBef>
          <a:spcPct val="0"/>
        </a:spcBef>
        <a:spcAft>
          <a:spcPct val="0"/>
        </a:spcAft>
        <a:defRPr sz="4800">
          <a:solidFill>
            <a:schemeClr val="tx1"/>
          </a:solidFill>
          <a:latin typeface="+mn-lt"/>
          <a:ea typeface="+mn-ea"/>
          <a:cs typeface="+mn-cs"/>
          <a:sym typeface="Gill Sans" charset="0"/>
        </a:defRPr>
      </a:lvl4pPr>
      <a:lvl5pPr marL="2057400" indent="-228600" algn="ctr" rtl="0" eaLnBrk="0" fontAlgn="base" hangingPunct="0">
        <a:spcBef>
          <a:spcPct val="0"/>
        </a:spcBef>
        <a:spcAft>
          <a:spcPct val="0"/>
        </a:spcAft>
        <a:defRPr sz="4800">
          <a:solidFill>
            <a:schemeClr val="tx1"/>
          </a:solidFill>
          <a:latin typeface="+mn-lt"/>
          <a:ea typeface="+mn-ea"/>
          <a:cs typeface="+mn-cs"/>
          <a:sym typeface="Gill Sans" charset="0"/>
        </a:defRPr>
      </a:lvl5pPr>
      <a:lvl6pPr marL="457200" algn="ctr" rtl="0" fontAlgn="base">
        <a:spcBef>
          <a:spcPct val="0"/>
        </a:spcBef>
        <a:spcAft>
          <a:spcPct val="0"/>
        </a:spcAft>
        <a:defRPr sz="4800">
          <a:solidFill>
            <a:schemeClr val="tx1"/>
          </a:solidFill>
          <a:latin typeface="+mn-lt"/>
          <a:ea typeface="+mn-ea"/>
          <a:cs typeface="+mn-cs"/>
          <a:sym typeface="Gill Sans" charset="0"/>
        </a:defRPr>
      </a:lvl6pPr>
      <a:lvl7pPr marL="914400" algn="ctr" rtl="0" fontAlgn="base">
        <a:spcBef>
          <a:spcPct val="0"/>
        </a:spcBef>
        <a:spcAft>
          <a:spcPct val="0"/>
        </a:spcAft>
        <a:defRPr sz="4800">
          <a:solidFill>
            <a:schemeClr val="tx1"/>
          </a:solidFill>
          <a:latin typeface="+mn-lt"/>
          <a:ea typeface="+mn-ea"/>
          <a:cs typeface="+mn-cs"/>
          <a:sym typeface="Gill Sans" charset="0"/>
        </a:defRPr>
      </a:lvl7pPr>
      <a:lvl8pPr marL="1371600" algn="ctr" rtl="0" fontAlgn="base">
        <a:spcBef>
          <a:spcPct val="0"/>
        </a:spcBef>
        <a:spcAft>
          <a:spcPct val="0"/>
        </a:spcAft>
        <a:defRPr sz="4800">
          <a:solidFill>
            <a:schemeClr val="tx1"/>
          </a:solidFill>
          <a:latin typeface="+mn-lt"/>
          <a:ea typeface="+mn-ea"/>
          <a:cs typeface="+mn-cs"/>
          <a:sym typeface="Gill Sans" charset="0"/>
        </a:defRPr>
      </a:lvl8pPr>
      <a:lvl9pPr marL="1828800" algn="ctr" rtl="0" fontAlgn="base">
        <a:spcBef>
          <a:spcPct val="0"/>
        </a:spcBef>
        <a:spcAft>
          <a:spcPct val="0"/>
        </a:spcAft>
        <a:defRPr sz="4800">
          <a:solidFill>
            <a:schemeClr val="tx1"/>
          </a:solidFill>
          <a:latin typeface="+mn-lt"/>
          <a:ea typeface="+mn-ea"/>
          <a:cs typeface="+mn-cs"/>
          <a:sym typeface="Gill San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29FD2"/>
        </a:solidFill>
        <a:effectLst/>
      </p:bgPr>
    </p:bg>
    <p:spTree>
      <p:nvGrpSpPr>
        <p:cNvPr id="1" name=""/>
        <p:cNvGrpSpPr/>
        <p:nvPr/>
      </p:nvGrpSpPr>
      <p:grpSpPr>
        <a:xfrm>
          <a:off x="0" y="0"/>
          <a:ext cx="0" cy="0"/>
          <a:chOff x="0" y="0"/>
          <a:chExt cx="0" cy="0"/>
        </a:xfrm>
      </p:grpSpPr>
      <p:grpSp>
        <p:nvGrpSpPr>
          <p:cNvPr id="46082" name="Group 4"/>
          <p:cNvGrpSpPr>
            <a:grpSpLocks/>
          </p:cNvGrpSpPr>
          <p:nvPr/>
        </p:nvGrpSpPr>
        <p:grpSpPr bwMode="auto">
          <a:xfrm>
            <a:off x="9347200" y="2779713"/>
            <a:ext cx="5613400" cy="5462587"/>
            <a:chOff x="0" y="0"/>
            <a:chExt cx="3535" cy="3440"/>
          </a:xfrm>
        </p:grpSpPr>
        <p:sp>
          <p:nvSpPr>
            <p:cNvPr id="46084" name="Oval 1"/>
            <p:cNvSpPr>
              <a:spLocks/>
            </p:cNvSpPr>
            <p:nvPr/>
          </p:nvSpPr>
          <p:spPr bwMode="auto">
            <a:xfrm>
              <a:off x="0" y="0"/>
              <a:ext cx="3535" cy="3440"/>
            </a:xfrm>
            <a:prstGeom prst="ellipse">
              <a:avLst/>
            </a:prstGeom>
            <a:solidFill>
              <a:srgbClr val="E8E8E8"/>
            </a:solidFill>
            <a:ln w="25400">
              <a:solidFill>
                <a:srgbClr val="E8E8E8"/>
              </a:solidFill>
              <a:miter lim="800000"/>
              <a:headEnd/>
              <a:tailEnd/>
            </a:ln>
          </p:spPr>
          <p:txBody>
            <a:bodyPr lIns="0" tIns="0" rIns="0" bIns="0"/>
            <a:lstStyle/>
            <a:p>
              <a:endParaRPr lang="en-US"/>
            </a:p>
          </p:txBody>
        </p:sp>
        <p:sp>
          <p:nvSpPr>
            <p:cNvPr id="46085" name="Oval 2"/>
            <p:cNvSpPr>
              <a:spLocks/>
            </p:cNvSpPr>
            <p:nvPr/>
          </p:nvSpPr>
          <p:spPr bwMode="auto">
            <a:xfrm>
              <a:off x="470" y="459"/>
              <a:ext cx="2592" cy="2521"/>
            </a:xfrm>
            <a:prstGeom prst="ellipse">
              <a:avLst/>
            </a:prstGeom>
            <a:solidFill>
              <a:srgbClr val="139FD2"/>
            </a:solidFill>
            <a:ln w="25400">
              <a:solidFill>
                <a:srgbClr val="139FD2"/>
              </a:solidFill>
              <a:miter lim="800000"/>
              <a:headEnd/>
              <a:tailEnd/>
            </a:ln>
          </p:spPr>
          <p:txBody>
            <a:bodyPr lIns="0" tIns="0" rIns="0" bIns="0"/>
            <a:lstStyle/>
            <a:p>
              <a:endParaRPr lang="en-US"/>
            </a:p>
          </p:txBody>
        </p:sp>
        <p:sp>
          <p:nvSpPr>
            <p:cNvPr id="46086" name="Oval 3"/>
            <p:cNvSpPr>
              <a:spLocks/>
            </p:cNvSpPr>
            <p:nvPr/>
          </p:nvSpPr>
          <p:spPr bwMode="auto">
            <a:xfrm>
              <a:off x="924" y="896"/>
              <a:ext cx="1693" cy="1647"/>
            </a:xfrm>
            <a:prstGeom prst="ellipse">
              <a:avLst/>
            </a:prstGeom>
            <a:solidFill>
              <a:srgbClr val="D31E25"/>
            </a:solidFill>
            <a:ln w="25400">
              <a:solidFill>
                <a:srgbClr val="D31E25"/>
              </a:solidFill>
              <a:miter lim="800000"/>
              <a:headEnd/>
              <a:tailEnd/>
            </a:ln>
          </p:spPr>
          <p:txBody>
            <a:bodyPr lIns="0" tIns="0" rIns="0" bIns="0" anchor="ctr"/>
            <a:lstStyle/>
            <a:p>
              <a:pPr>
                <a:lnSpc>
                  <a:spcPct val="80000"/>
                </a:lnSpc>
              </a:pPr>
              <a:endParaRPr lang="en-US" sz="7200" dirty="0">
                <a:solidFill>
                  <a:srgbClr val="FFFFFF"/>
                </a:solidFill>
                <a:latin typeface="Bebas Neue" pitchFamily="34" charset="0"/>
                <a:ea typeface="Bebas Neue" pitchFamily="34" charset="0"/>
                <a:cs typeface="Bebas Neue" pitchFamily="34" charset="0"/>
                <a:sym typeface="Bebas Neue" pitchFamily="34" charset="0"/>
              </a:endParaRPr>
            </a:p>
          </p:txBody>
        </p:sp>
      </p:grpSp>
      <p:sp>
        <p:nvSpPr>
          <p:cNvPr id="46083" name="Rectangle 5"/>
          <p:cNvSpPr>
            <a:spLocks/>
          </p:cNvSpPr>
          <p:nvPr/>
        </p:nvSpPr>
        <p:spPr bwMode="auto">
          <a:xfrm>
            <a:off x="0" y="8559800"/>
            <a:ext cx="24384000"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nSpc>
                <a:spcPct val="80000"/>
              </a:lnSpc>
            </a:pPr>
            <a:r>
              <a:rPr lang="en-US" sz="14400" dirty="0" smtClean="0">
                <a:solidFill>
                  <a:srgbClr val="FFFFFF"/>
                </a:solidFill>
                <a:latin typeface="Bebas Neue" pitchFamily="34" charset="0"/>
                <a:ea typeface="Bebas Neue" pitchFamily="34" charset="0"/>
                <a:cs typeface="Bebas Neue" pitchFamily="34" charset="0"/>
                <a:sym typeface="Bebas Neue" pitchFamily="34" charset="0"/>
              </a:rPr>
              <a:t>bonus - Bitcoin traffic </a:t>
            </a:r>
            <a:endParaRPr lang="en-US" sz="14400" dirty="0">
              <a:solidFill>
                <a:srgbClr val="FFFFFF"/>
              </a:solidFill>
              <a:latin typeface="Bebas Neue" pitchFamily="34" charset="0"/>
              <a:ea typeface="Bebas Neue" pitchFamily="34" charset="0"/>
              <a:cs typeface="Bebas Neue" pitchFamily="34" charset="0"/>
              <a:sym typeface="Bebas Neue" pitchFamily="34" charset="0"/>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533267" y="3884815"/>
            <a:ext cx="3250794" cy="3250794"/>
          </a:xfrm>
        </p:spPr>
      </p:pic>
    </p:spTree>
    <p:extLst>
      <p:ext uri="{BB962C8B-B14F-4D97-AF65-F5344CB8AC3E}">
        <p14:creationId xmlns:p14="http://schemas.microsoft.com/office/powerpoint/2010/main" val="578068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Slide Number Placeholder 3"/>
          <p:cNvSpPr>
            <a:spLocks noGrp="1"/>
          </p:cNvSpPr>
          <p:nvPr>
            <p:ph type="sldNum" sz="quarter" idx="10"/>
          </p:nvPr>
        </p:nvSpPr>
        <p:spPr>
          <a:noFill/>
        </p:spPr>
        <p:txBody>
          <a:bodyPr/>
          <a:lstStyle>
            <a:lvl1pPr eaLnBrk="0" hangingPunct="0">
              <a:defRPr sz="56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56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56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56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fld id="{A83FD1B6-A3CE-4028-9DB2-321276C9DA7D}" type="slidenum">
              <a:rPr lang="en-US" sz="3600" smtClean="0">
                <a:solidFill>
                  <a:srgbClr val="139FD2"/>
                </a:solidFill>
                <a:latin typeface="Bebas Neue" pitchFamily="34" charset="0"/>
                <a:ea typeface="Bebas Neue" pitchFamily="34" charset="0"/>
                <a:cs typeface="Bebas Neue" pitchFamily="34" charset="0"/>
                <a:sym typeface="Bebas Neue" pitchFamily="34" charset="0"/>
              </a:rPr>
              <a:pPr eaLnBrk="1" hangingPunct="1"/>
              <a:t>10</a:t>
            </a:fld>
            <a:endParaRPr lang="en-US" sz="3600" smtClean="0">
              <a:solidFill>
                <a:srgbClr val="139FD2"/>
              </a:solidFill>
              <a:latin typeface="Bebas Neue" pitchFamily="34" charset="0"/>
              <a:ea typeface="Bebas Neue" pitchFamily="34" charset="0"/>
              <a:cs typeface="Bebas Neue" pitchFamily="34" charset="0"/>
              <a:sym typeface="Bebas Neue" pitchFamily="34" charset="0"/>
            </a:endParaRPr>
          </a:p>
        </p:txBody>
      </p:sp>
      <p:graphicFrame>
        <p:nvGraphicFramePr>
          <p:cNvPr id="30721" name="Group 1"/>
          <p:cNvGraphicFramePr>
            <a:graphicFrameLocks noGrp="1"/>
          </p:cNvGraphicFramePr>
          <p:nvPr>
            <p:extLst>
              <p:ext uri="{D42A27DB-BD31-4B8C-83A1-F6EECF244321}">
                <p14:modId xmlns:p14="http://schemas.microsoft.com/office/powerpoint/2010/main" val="3627156283"/>
              </p:ext>
            </p:extLst>
          </p:nvPr>
        </p:nvGraphicFramePr>
        <p:xfrm>
          <a:off x="12242800" y="3200400"/>
          <a:ext cx="9740900" cy="9113840"/>
        </p:xfrm>
        <a:graphic>
          <a:graphicData uri="http://schemas.openxmlformats.org/drawingml/2006/table">
            <a:tbl>
              <a:tblPr/>
              <a:tblGrid>
                <a:gridCol w="5103813"/>
                <a:gridCol w="4637087"/>
              </a:tblGrid>
              <a:tr h="2071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5600" b="0" i="0" u="none" strike="noStrike" cap="none" normalizeH="0" baseline="0" dirty="0" smtClean="0">
                          <a:ln>
                            <a:noFill/>
                          </a:ln>
                          <a:solidFill>
                            <a:srgbClr val="1E1D1D"/>
                          </a:solidFill>
                          <a:effectLst/>
                          <a:latin typeface="Bebas Neue" charset="0"/>
                          <a:ea typeface="Bebas Neue" charset="0"/>
                          <a:cs typeface="Bebas Neue" charset="0"/>
                          <a:sym typeface="Bebas Neue" charset="0"/>
                        </a:rPr>
                        <a:t>Project</a:t>
                      </a:r>
                    </a:p>
                  </a:txBody>
                  <a:tcPr marL="63500" marR="63500" marT="63500" marB="63500" anchor="b" horzOverflow="overflow">
                    <a:lnL cap="flat">
                      <a:noFill/>
                    </a:lnL>
                    <a:lnR cap="flat">
                      <a:noFill/>
                    </a:lnR>
                    <a:lnT cap="flat">
                      <a:noFill/>
                    </a:lnT>
                    <a:lnB w="114300" cap="flat" cmpd="sng" algn="ctr">
                      <a:solidFill>
                        <a:srgbClr val="139FD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5600" b="0" i="0" u="none" strike="noStrike" cap="none" normalizeH="0" baseline="0" dirty="0" smtClean="0">
                          <a:ln>
                            <a:noFill/>
                          </a:ln>
                          <a:solidFill>
                            <a:srgbClr val="1E1D1D"/>
                          </a:solidFill>
                          <a:effectLst/>
                          <a:latin typeface="Bebas Neue" charset="0"/>
                          <a:ea typeface="Bebas Neue" charset="0"/>
                          <a:cs typeface="Bebas Neue" charset="0"/>
                          <a:sym typeface="Bebas Neue" charset="0"/>
                        </a:rPr>
                        <a:t>cost</a:t>
                      </a:r>
                    </a:p>
                  </a:txBody>
                  <a:tcPr marL="63500" marR="63500" marT="63500" marB="63500" anchor="b" horzOverflow="overflow">
                    <a:lnL cap="flat">
                      <a:noFill/>
                    </a:lnL>
                    <a:lnR cap="flat">
                      <a:noFill/>
                    </a:lnR>
                    <a:lnT cap="flat">
                      <a:noFill/>
                    </a:lnT>
                    <a:lnB w="114300" cap="flat" cmpd="sng" algn="ctr">
                      <a:solidFill>
                        <a:srgbClr val="139FD2"/>
                      </a:solidFill>
                      <a:prstDash val="solid"/>
                      <a:round/>
                      <a:headEnd type="none" w="med" len="med"/>
                      <a:tailEnd type="none" w="med" len="med"/>
                    </a:lnB>
                    <a:lnTlToBr>
                      <a:noFill/>
                    </a:lnTlToBr>
                    <a:lnBlToTr>
                      <a:noFill/>
                    </a:lnBlToTr>
                    <a:noFill/>
                  </a:tcPr>
                </a:tc>
              </a:tr>
              <a:tr h="1760538">
                <a:tc>
                  <a:txBody>
                    <a:bodyPr/>
                    <a:lstStyle/>
                    <a:p>
                      <a:pPr marL="0" marR="0" lvl="0" indent="0" algn="l"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dirty="0" smtClean="0">
                          <a:ln>
                            <a:noFill/>
                          </a:ln>
                          <a:solidFill>
                            <a:srgbClr val="535353"/>
                          </a:solidFill>
                          <a:effectLst/>
                          <a:latin typeface="Arial" pitchFamily="34" charset="0"/>
                          <a:ea typeface="Helvetica Neue" charset="0"/>
                          <a:cs typeface="Arial" pitchFamily="34" charset="0"/>
                          <a:sym typeface="Helvetica Neue" charset="0"/>
                        </a:rPr>
                        <a:t>Setup Bitcoin</a:t>
                      </a:r>
                    </a:p>
                  </a:txBody>
                  <a:tcPr marL="190500" marR="190500" marT="190500" marB="190500" anchor="ctr" horzOverflow="overflow">
                    <a:lnL cap="flat">
                      <a:noFill/>
                    </a:lnL>
                    <a:lnR cap="flat">
                      <a:noFill/>
                    </a:lnR>
                    <a:lnT w="114300" cap="flat" cmpd="sng" algn="ctr">
                      <a:solidFill>
                        <a:srgbClr val="139FD2"/>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rgbClr val="535353"/>
                          </a:solidFill>
                          <a:effectLst/>
                          <a:latin typeface="Arial" pitchFamily="34" charset="0"/>
                          <a:ea typeface="Helvetica Neue" charset="0"/>
                          <a:cs typeface="Arial" pitchFamily="34" charset="0"/>
                          <a:sym typeface="Helvetica Neue" charset="0"/>
                        </a:rPr>
                        <a:t>$97</a:t>
                      </a:r>
                    </a:p>
                  </a:txBody>
                  <a:tcPr marL="190500" marR="190500" marT="190500" marB="190500" anchor="ctr" horzOverflow="overflow">
                    <a:lnL cap="flat">
                      <a:noFill/>
                    </a:lnL>
                    <a:lnR cap="flat">
                      <a:noFill/>
                    </a:lnR>
                    <a:lnT w="114300" cap="flat" cmpd="sng" algn="ctr">
                      <a:solidFill>
                        <a:srgbClr val="139FD2"/>
                      </a:solidFill>
                      <a:prstDash val="solid"/>
                      <a:round/>
                      <a:headEnd type="none" w="med" len="med"/>
                      <a:tailEnd type="none" w="med" len="med"/>
                    </a:lnT>
                    <a:lnB cap="flat">
                      <a:noFill/>
                    </a:lnB>
                    <a:lnTlToBr>
                      <a:noFill/>
                    </a:lnTlToBr>
                    <a:lnBlToTr>
                      <a:noFill/>
                    </a:lnBlToTr>
                    <a:noFill/>
                  </a:tcPr>
                </a:tc>
              </a:tr>
              <a:tr h="1760538">
                <a:tc>
                  <a:txBody>
                    <a:bodyPr/>
                    <a:lstStyle/>
                    <a:p>
                      <a:pPr marL="0" marR="0" lvl="0" indent="0" algn="l"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dirty="0" smtClean="0">
                          <a:ln>
                            <a:noFill/>
                          </a:ln>
                          <a:solidFill>
                            <a:srgbClr val="535353"/>
                          </a:solidFill>
                          <a:effectLst/>
                          <a:latin typeface="Arial" pitchFamily="34" charset="0"/>
                          <a:ea typeface="Helvetica Neue" charset="0"/>
                          <a:cs typeface="Arial" pitchFamily="34" charset="0"/>
                          <a:sym typeface="Helvetica Neue" charset="0"/>
                        </a:rPr>
                        <a:t>Create &amp; Display</a:t>
                      </a:r>
                    </a:p>
                  </a:txBody>
                  <a:tcPr marL="190500" marR="190500" marT="190500" marB="190500" anchor="ctr" horzOverflow="overflow">
                    <a:lnL cap="flat">
                      <a:noFill/>
                    </a:lnL>
                    <a:lnR cap="flat">
                      <a:noFill/>
                    </a:lnR>
                    <a:lnT cap="flat">
                      <a:noFill/>
                    </a:lnT>
                    <a:lnB cap="flat">
                      <a:noFill/>
                    </a:lnB>
                    <a:lnTlToBr>
                      <a:noFill/>
                    </a:lnTlToBr>
                    <a:lnBlToTr>
                      <a:noFill/>
                    </a:lnBlToTr>
                    <a:solidFill>
                      <a:srgbClr val="E8E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dirty="0" smtClean="0">
                          <a:ln>
                            <a:noFill/>
                          </a:ln>
                          <a:solidFill>
                            <a:srgbClr val="535353"/>
                          </a:solidFill>
                          <a:effectLst/>
                          <a:latin typeface="Arial" pitchFamily="34" charset="0"/>
                          <a:ea typeface="Helvetica Neue" charset="0"/>
                          <a:cs typeface="Arial" pitchFamily="34" charset="0"/>
                          <a:sym typeface="Helvetica Neue" charset="0"/>
                        </a:rPr>
                        <a:t>$197</a:t>
                      </a:r>
                    </a:p>
                  </a:txBody>
                  <a:tcPr marL="190500" marR="190500" marT="190500" marB="190500" anchor="ctr" horzOverflow="overflow">
                    <a:lnL cap="flat">
                      <a:noFill/>
                    </a:lnL>
                    <a:lnR cap="flat">
                      <a:noFill/>
                    </a:lnR>
                    <a:lnT cap="flat">
                      <a:noFill/>
                    </a:lnT>
                    <a:lnB cap="flat">
                      <a:noFill/>
                    </a:lnB>
                    <a:lnTlToBr>
                      <a:noFill/>
                    </a:lnTlToBr>
                    <a:lnBlToTr>
                      <a:noFill/>
                    </a:lnBlToTr>
                    <a:solidFill>
                      <a:srgbClr val="E8E8E8"/>
                    </a:solidFill>
                  </a:tcPr>
                </a:tc>
              </a:tr>
              <a:tr h="1760538">
                <a:tc>
                  <a:txBody>
                    <a:bodyPr/>
                    <a:lstStyle/>
                    <a:p>
                      <a:pPr marL="0" marR="0" lvl="0" indent="0" algn="l"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dirty="0" smtClean="0">
                          <a:ln>
                            <a:noFill/>
                          </a:ln>
                          <a:solidFill>
                            <a:srgbClr val="535353"/>
                          </a:solidFill>
                          <a:effectLst/>
                          <a:latin typeface="Arial" pitchFamily="34" charset="0"/>
                          <a:ea typeface="Helvetica Neue" charset="0"/>
                          <a:cs typeface="Arial" pitchFamily="34" charset="0"/>
                          <a:sym typeface="Helvetica Neue" charset="0"/>
                        </a:rPr>
                        <a:t>Media Press Release</a:t>
                      </a:r>
                    </a:p>
                  </a:txBody>
                  <a:tcPr marL="190500" marR="190500" marT="190500" marB="190500" anchor="ctr" horzOverflow="overflow">
                    <a:lnL cap="flat">
                      <a:noFill/>
                    </a:lnL>
                    <a:lnR cap="flat">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dirty="0" smtClean="0">
                          <a:ln>
                            <a:noFill/>
                          </a:ln>
                          <a:solidFill>
                            <a:srgbClr val="535353"/>
                          </a:solidFill>
                          <a:effectLst/>
                          <a:latin typeface="Arial" pitchFamily="34" charset="0"/>
                          <a:ea typeface="Helvetica Neue" charset="0"/>
                          <a:cs typeface="Arial" pitchFamily="34" charset="0"/>
                          <a:sym typeface="Helvetica Neue" charset="0"/>
                        </a:rPr>
                        <a:t>$297</a:t>
                      </a:r>
                    </a:p>
                  </a:txBody>
                  <a:tcPr marL="190500" marR="190500" marT="190500" marB="190500" anchor="ctr" horzOverflow="overflow">
                    <a:lnL cap="flat">
                      <a:noFill/>
                    </a:lnL>
                    <a:lnR cap="flat">
                      <a:noFill/>
                    </a:lnR>
                    <a:lnT cap="flat">
                      <a:noFill/>
                    </a:lnT>
                    <a:lnB cap="flat">
                      <a:noFill/>
                    </a:lnB>
                    <a:lnTlToBr>
                      <a:noFill/>
                    </a:lnTlToBr>
                    <a:lnBlToTr>
                      <a:noFill/>
                    </a:lnBlToTr>
                    <a:noFill/>
                  </a:tcPr>
                </a:tc>
              </a:tr>
              <a:tr h="1760538">
                <a:tc>
                  <a:txBody>
                    <a:bodyPr/>
                    <a:lstStyle/>
                    <a:p>
                      <a:pPr marL="0" marR="0" lvl="0" indent="0" algn="l"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dirty="0" smtClean="0">
                          <a:ln>
                            <a:noFill/>
                          </a:ln>
                          <a:solidFill>
                            <a:srgbClr val="535353"/>
                          </a:solidFill>
                          <a:effectLst/>
                          <a:latin typeface="Arial" pitchFamily="34" charset="0"/>
                          <a:ea typeface="Helvetica Neue" charset="0"/>
                          <a:cs typeface="Arial" pitchFamily="34" charset="0"/>
                          <a:sym typeface="Helvetica Neue" charset="0"/>
                        </a:rPr>
                        <a:t>Bitcoin Video</a:t>
                      </a:r>
                    </a:p>
                  </a:txBody>
                  <a:tcPr marL="190500" marR="190500" marT="190500" marB="190500" anchor="ctr" horzOverflow="overflow">
                    <a:lnL cap="flat">
                      <a:noFill/>
                    </a:lnL>
                    <a:lnR cap="flat">
                      <a:noFill/>
                    </a:lnR>
                    <a:lnT cap="flat">
                      <a:noFill/>
                    </a:lnT>
                    <a:lnB cap="flat">
                      <a:noFill/>
                    </a:lnB>
                    <a:lnTlToBr>
                      <a:noFill/>
                    </a:lnTlToBr>
                    <a:lnBlToTr>
                      <a:noFill/>
                    </a:lnBlToTr>
                    <a:solidFill>
                      <a:srgbClr val="E8E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dirty="0" smtClean="0">
                          <a:ln>
                            <a:noFill/>
                          </a:ln>
                          <a:solidFill>
                            <a:srgbClr val="535353"/>
                          </a:solidFill>
                          <a:effectLst/>
                          <a:latin typeface="Arial" pitchFamily="34" charset="0"/>
                          <a:ea typeface="Helvetica Neue" charset="0"/>
                          <a:cs typeface="Arial" pitchFamily="34" charset="0"/>
                          <a:sym typeface="Helvetica Neue" charset="0"/>
                        </a:rPr>
                        <a:t>$297</a:t>
                      </a:r>
                    </a:p>
                  </a:txBody>
                  <a:tcPr marL="190500" marR="190500" marT="190500" marB="190500" anchor="ctr" horzOverflow="overflow">
                    <a:lnL cap="flat">
                      <a:noFill/>
                    </a:lnL>
                    <a:lnR cap="flat">
                      <a:noFill/>
                    </a:lnR>
                    <a:lnT cap="flat">
                      <a:noFill/>
                    </a:lnT>
                    <a:lnB cap="flat">
                      <a:noFill/>
                    </a:lnB>
                    <a:lnTlToBr>
                      <a:noFill/>
                    </a:lnTlToBr>
                    <a:lnBlToTr>
                      <a:noFill/>
                    </a:lnBlToTr>
                    <a:solidFill>
                      <a:srgbClr val="E8E8E8"/>
                    </a:solidFill>
                  </a:tcPr>
                </a:tc>
              </a:tr>
            </a:tbl>
          </a:graphicData>
        </a:graphic>
      </p:graphicFrame>
      <p:grpSp>
        <p:nvGrpSpPr>
          <p:cNvPr id="25615" name="Group 42"/>
          <p:cNvGrpSpPr>
            <a:grpSpLocks/>
          </p:cNvGrpSpPr>
          <p:nvPr/>
        </p:nvGrpSpPr>
        <p:grpSpPr bwMode="auto">
          <a:xfrm>
            <a:off x="2438400" y="4267200"/>
            <a:ext cx="8688388" cy="7404100"/>
            <a:chOff x="0" y="24"/>
            <a:chExt cx="5473" cy="4664"/>
          </a:xfrm>
        </p:grpSpPr>
        <p:sp>
          <p:nvSpPr>
            <p:cNvPr id="25617" name="Rectangle 39"/>
            <p:cNvSpPr>
              <a:spLocks/>
            </p:cNvSpPr>
            <p:nvPr/>
          </p:nvSpPr>
          <p:spPr bwMode="auto">
            <a:xfrm>
              <a:off x="0" y="24"/>
              <a:ext cx="5472"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7200" dirty="0" smtClean="0">
                  <a:solidFill>
                    <a:srgbClr val="1E1D1D"/>
                  </a:solidFill>
                  <a:latin typeface="Bebas Neue" pitchFamily="34" charset="0"/>
                  <a:ea typeface="Bebas Neue" pitchFamily="34" charset="0"/>
                  <a:cs typeface="Bebas Neue" pitchFamily="34" charset="0"/>
                  <a:sym typeface="Bebas Neue" pitchFamily="34" charset="0"/>
                </a:rPr>
                <a:t>Our services</a:t>
              </a:r>
              <a:endParaRPr lang="en-US" sz="7200" dirty="0">
                <a:solidFill>
                  <a:srgbClr val="1E1D1D"/>
                </a:solidFill>
                <a:latin typeface="Bebas Neue" pitchFamily="34" charset="0"/>
                <a:ea typeface="Bebas Neue" pitchFamily="34" charset="0"/>
                <a:cs typeface="Bebas Neue" pitchFamily="34" charset="0"/>
                <a:sym typeface="Bebas Neue" pitchFamily="34" charset="0"/>
              </a:endParaRPr>
            </a:p>
          </p:txBody>
        </p:sp>
        <p:sp>
          <p:nvSpPr>
            <p:cNvPr id="30760" name="Rectangle 40"/>
            <p:cNvSpPr>
              <a:spLocks/>
            </p:cNvSpPr>
            <p:nvPr/>
          </p:nvSpPr>
          <p:spPr bwMode="auto">
            <a:xfrm>
              <a:off x="1" y="896"/>
              <a:ext cx="5472" cy="3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defRPr/>
              </a:pPr>
              <a:r>
                <a:rPr lang="en-US" sz="3600" dirty="0" smtClean="0">
                  <a:solidFill>
                    <a:srgbClr val="1E1D1D"/>
                  </a:solidFill>
                  <a:latin typeface="Arial" pitchFamily="34" charset="0"/>
                  <a:ea typeface="Helvetica Light" charset="0"/>
                  <a:cs typeface="Arial" pitchFamily="34" charset="0"/>
                  <a:sym typeface="Helvetica Light" charset="0"/>
                </a:rPr>
                <a:t>We offer  4 different options with regards the management of Bitcoin Marketing.</a:t>
              </a:r>
            </a:p>
            <a:p>
              <a:pPr marL="342900" algn="l">
                <a:buClr>
                  <a:srgbClr val="139FD2"/>
                </a:buClr>
                <a:buSzPct val="125000"/>
                <a:defRPr/>
              </a:pPr>
              <a:endParaRPr lang="en-US" sz="3600" dirty="0" smtClean="0">
                <a:solidFill>
                  <a:srgbClr val="1E1D1D"/>
                </a:solidFill>
                <a:latin typeface="Arial" pitchFamily="34" charset="0"/>
                <a:ea typeface="Helvetica Light" charset="0"/>
                <a:cs typeface="Arial" pitchFamily="34" charset="0"/>
                <a:sym typeface="Helvetica Light" charset="0"/>
              </a:endParaRPr>
            </a:p>
            <a:p>
              <a:pPr marL="977900" indent="-635000" algn="l">
                <a:buClr>
                  <a:srgbClr val="139FD2"/>
                </a:buClr>
                <a:buSzPct val="125000"/>
                <a:buFont typeface="Helvetica Light" charset="0"/>
                <a:buChar char="•"/>
                <a:defRPr/>
              </a:pPr>
              <a:r>
                <a:rPr lang="en-US" sz="3600" dirty="0" smtClean="0">
                  <a:solidFill>
                    <a:srgbClr val="1E1D1D"/>
                  </a:solidFill>
                  <a:latin typeface="Arial" pitchFamily="34" charset="0"/>
                  <a:ea typeface="Helvetica Light" charset="0"/>
                  <a:cs typeface="Arial" pitchFamily="34" charset="0"/>
                  <a:sym typeface="Helvetica Light" charset="0"/>
                </a:rPr>
                <a:t>Set up Bitcoin for your business.</a:t>
              </a:r>
            </a:p>
            <a:p>
              <a:pPr marL="977900" indent="-635000" algn="l">
                <a:buClr>
                  <a:srgbClr val="139FD2"/>
                </a:buClr>
                <a:buSzPct val="125000"/>
                <a:buFont typeface="Helvetica Light" charset="0"/>
                <a:buChar char="•"/>
                <a:defRPr/>
              </a:pPr>
              <a:endParaRPr lang="en-US" sz="3600" dirty="0">
                <a:solidFill>
                  <a:srgbClr val="1E1D1D"/>
                </a:solidFill>
                <a:latin typeface="Arial" pitchFamily="34" charset="0"/>
                <a:ea typeface="Helvetica Light" charset="0"/>
                <a:cs typeface="Arial" pitchFamily="34" charset="0"/>
                <a:sym typeface="Helvetica Light" charset="0"/>
              </a:endParaRPr>
            </a:p>
            <a:p>
              <a:pPr marL="977900" indent="-635000" algn="l">
                <a:buClr>
                  <a:srgbClr val="139FD2"/>
                </a:buClr>
                <a:buSzPct val="125000"/>
                <a:buFont typeface="Helvetica Light" charset="0"/>
                <a:buChar char="•"/>
                <a:defRPr/>
              </a:pPr>
              <a:r>
                <a:rPr lang="en-US" sz="3600" dirty="0" smtClean="0">
                  <a:solidFill>
                    <a:srgbClr val="1E1D1D"/>
                  </a:solidFill>
                  <a:latin typeface="Arial" pitchFamily="34" charset="0"/>
                  <a:ea typeface="Helvetica Light" charset="0"/>
                  <a:cs typeface="Arial" pitchFamily="34" charset="0"/>
                  <a:sym typeface="Helvetica Light" charset="0"/>
                </a:rPr>
                <a:t>Create and display Bitcoin logos.</a:t>
              </a:r>
            </a:p>
            <a:p>
              <a:pPr marL="977900" indent="-635000" algn="l">
                <a:buClr>
                  <a:srgbClr val="139FD2"/>
                </a:buClr>
                <a:buSzPct val="125000"/>
                <a:buFont typeface="Helvetica Light" charset="0"/>
                <a:buChar char="•"/>
                <a:defRPr/>
              </a:pPr>
              <a:endParaRPr lang="en-US" sz="3600" dirty="0">
                <a:solidFill>
                  <a:srgbClr val="1E1D1D"/>
                </a:solidFill>
                <a:latin typeface="Arial" pitchFamily="34" charset="0"/>
                <a:ea typeface="Helvetica Light" charset="0"/>
                <a:cs typeface="Arial" pitchFamily="34" charset="0"/>
                <a:sym typeface="Helvetica Light" charset="0"/>
              </a:endParaRPr>
            </a:p>
            <a:p>
              <a:pPr marL="977900" indent="-635000" algn="l">
                <a:buClr>
                  <a:srgbClr val="139FD2"/>
                </a:buClr>
                <a:buSzPct val="125000"/>
                <a:buFont typeface="Helvetica Light" charset="0"/>
                <a:buChar char="•"/>
                <a:defRPr/>
              </a:pPr>
              <a:r>
                <a:rPr lang="en-US" sz="3600" dirty="0" smtClean="0">
                  <a:solidFill>
                    <a:srgbClr val="1E1D1D"/>
                  </a:solidFill>
                  <a:latin typeface="Arial" pitchFamily="34" charset="0"/>
                  <a:ea typeface="Helvetica Light" charset="0"/>
                  <a:cs typeface="Arial" pitchFamily="34" charset="0"/>
                  <a:sym typeface="Helvetica Light" charset="0"/>
                </a:rPr>
                <a:t>Manage your media press release.</a:t>
              </a:r>
            </a:p>
            <a:p>
              <a:pPr marL="977900" indent="-635000" algn="l">
                <a:buClr>
                  <a:srgbClr val="139FD2"/>
                </a:buClr>
                <a:buSzPct val="125000"/>
                <a:buFont typeface="Helvetica Light" charset="0"/>
                <a:buChar char="•"/>
                <a:defRPr/>
              </a:pPr>
              <a:endParaRPr lang="en-US" sz="3600" dirty="0">
                <a:solidFill>
                  <a:srgbClr val="1E1D1D"/>
                </a:solidFill>
                <a:latin typeface="Arial" pitchFamily="34" charset="0"/>
                <a:ea typeface="Helvetica Light" charset="0"/>
                <a:cs typeface="Arial" pitchFamily="34" charset="0"/>
                <a:sym typeface="Helvetica Light" charset="0"/>
              </a:endParaRPr>
            </a:p>
            <a:p>
              <a:pPr marL="914400" indent="-571500" algn="l">
                <a:buClr>
                  <a:srgbClr val="139FD2"/>
                </a:buClr>
                <a:buSzPct val="125000"/>
                <a:buFont typeface="Arial" pitchFamily="34" charset="0"/>
                <a:buChar char="•"/>
                <a:defRPr/>
              </a:pPr>
              <a:r>
                <a:rPr lang="en-US" sz="3600" dirty="0" smtClean="0">
                  <a:solidFill>
                    <a:srgbClr val="1E1D1D"/>
                  </a:solidFill>
                  <a:latin typeface="Arial" pitchFamily="34" charset="0"/>
                  <a:ea typeface="Helvetica Light" charset="0"/>
                  <a:cs typeface="Arial" pitchFamily="34" charset="0"/>
                  <a:sym typeface="Helvetica Light" charset="0"/>
                </a:rPr>
                <a:t>Create your bitcoin video.</a:t>
              </a:r>
            </a:p>
            <a:p>
              <a:pPr marL="342900" algn="l">
                <a:buClr>
                  <a:srgbClr val="139FD2"/>
                </a:buClr>
                <a:buSzPct val="125000"/>
                <a:defRPr/>
              </a:pPr>
              <a:endParaRPr lang="en-US" sz="3600" dirty="0">
                <a:solidFill>
                  <a:srgbClr val="1E1D1D"/>
                </a:solidFill>
                <a:latin typeface="Arial" pitchFamily="34" charset="0"/>
                <a:ea typeface="Helvetica Light" charset="0"/>
                <a:cs typeface="Arial" pitchFamily="34" charset="0"/>
                <a:sym typeface="Helvetica Light" charset="0"/>
              </a:endParaRPr>
            </a:p>
            <a:p>
              <a:pPr marL="342900" algn="l">
                <a:buClr>
                  <a:srgbClr val="139FD2"/>
                </a:buClr>
                <a:buSzPct val="125000"/>
                <a:defRPr/>
              </a:pPr>
              <a:endParaRPr lang="en-US" sz="3200" dirty="0">
                <a:solidFill>
                  <a:srgbClr val="1E1D1D"/>
                </a:solidFill>
                <a:latin typeface="Arial" pitchFamily="34" charset="0"/>
                <a:ea typeface="Helvetica Light" charset="0"/>
                <a:cs typeface="Arial" pitchFamily="34" charset="0"/>
                <a:sym typeface="Helvetica Light" charset="0"/>
              </a:endParaRPr>
            </a:p>
            <a:p>
              <a:pPr algn="l">
                <a:defRPr/>
              </a:pPr>
              <a:endParaRPr lang="en-US" sz="3600" dirty="0">
                <a:solidFill>
                  <a:srgbClr val="1E1D1D"/>
                </a:solidFill>
                <a:latin typeface="Arial" pitchFamily="34" charset="0"/>
                <a:ea typeface="Helvetica Light" charset="0"/>
                <a:cs typeface="Arial" pitchFamily="34" charset="0"/>
                <a:sym typeface="Helvetica Light" charset="0"/>
              </a:endParaRPr>
            </a:p>
            <a:p>
              <a:pPr algn="l">
                <a:defRPr/>
              </a:pPr>
              <a:endParaRPr lang="en-US" sz="3600" dirty="0">
                <a:solidFill>
                  <a:srgbClr val="1E1D1D"/>
                </a:solidFill>
                <a:latin typeface="Arial" pitchFamily="34" charset="0"/>
                <a:ea typeface="Helvetica Light" charset="0"/>
                <a:cs typeface="Arial" pitchFamily="34" charset="0"/>
                <a:sym typeface="Helvetica Light" charset="0"/>
              </a:endParaRPr>
            </a:p>
          </p:txBody>
        </p:sp>
        <p:sp>
          <p:nvSpPr>
            <p:cNvPr id="25619" name="Line 41"/>
            <p:cNvSpPr>
              <a:spLocks noChangeShapeType="1"/>
            </p:cNvSpPr>
            <p:nvPr/>
          </p:nvSpPr>
          <p:spPr bwMode="auto">
            <a:xfrm>
              <a:off x="0" y="656"/>
              <a:ext cx="5472" cy="0"/>
            </a:xfrm>
            <a:prstGeom prst="line">
              <a:avLst/>
            </a:prstGeom>
            <a:noFill/>
            <a:ln w="114300">
              <a:solidFill>
                <a:srgbClr val="139FD2"/>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grpSp>
      <p:sp>
        <p:nvSpPr>
          <p:cNvPr id="25616" name="Rectangle 43"/>
          <p:cNvSpPr>
            <a:spLocks/>
          </p:cNvSpPr>
          <p:nvPr/>
        </p:nvSpPr>
        <p:spPr bwMode="auto">
          <a:xfrm>
            <a:off x="2438400" y="1104900"/>
            <a:ext cx="14630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14400" dirty="0" smtClean="0">
                <a:solidFill>
                  <a:srgbClr val="139FD2"/>
                </a:solidFill>
                <a:latin typeface="Bebas Neue" pitchFamily="34" charset="0"/>
                <a:ea typeface="Bebas Neue" pitchFamily="34" charset="0"/>
                <a:cs typeface="Bebas Neue" pitchFamily="34" charset="0"/>
                <a:sym typeface="Bebas Neue" pitchFamily="34" charset="0"/>
              </a:rPr>
              <a:t>bitcoin marketing</a:t>
            </a:r>
            <a:endParaRPr lang="en-US" sz="14400" dirty="0">
              <a:solidFill>
                <a:srgbClr val="139FD2"/>
              </a:solidFill>
              <a:latin typeface="Bebas Neue" pitchFamily="34" charset="0"/>
              <a:ea typeface="Bebas Neue" pitchFamily="34" charset="0"/>
              <a:cs typeface="Bebas Neue" pitchFamily="34" charset="0"/>
              <a:sym typeface="Bebas Neue" pitchFamily="34" charset="0"/>
            </a:endParaRPr>
          </a:p>
        </p:txBody>
      </p:sp>
    </p:spTree>
    <p:extLst>
      <p:ext uri="{BB962C8B-B14F-4D97-AF65-F5344CB8AC3E}">
        <p14:creationId xmlns:p14="http://schemas.microsoft.com/office/powerpoint/2010/main" val="3046532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0"/>
          </p:nvPr>
        </p:nvSpPr>
        <p:spPr>
          <a:noFill/>
        </p:spPr>
        <p:txBody>
          <a:bodyPr/>
          <a:lstStyle>
            <a:lvl1pPr eaLnBrk="0" hangingPunct="0">
              <a:defRPr sz="56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56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56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56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fld id="{886A57B0-2A4E-41A9-B422-D253DB352454}" type="slidenum">
              <a:rPr lang="en-US" sz="3600" smtClean="0">
                <a:solidFill>
                  <a:srgbClr val="139FD2"/>
                </a:solidFill>
                <a:latin typeface="Bebas Neue" pitchFamily="34" charset="0"/>
                <a:ea typeface="Bebas Neue" pitchFamily="34" charset="0"/>
                <a:cs typeface="Bebas Neue" pitchFamily="34" charset="0"/>
                <a:sym typeface="Bebas Neue" pitchFamily="34" charset="0"/>
              </a:rPr>
              <a:pPr eaLnBrk="1" hangingPunct="1"/>
              <a:t>2</a:t>
            </a:fld>
            <a:endParaRPr lang="en-US" sz="3600" smtClean="0">
              <a:solidFill>
                <a:srgbClr val="139FD2"/>
              </a:solidFill>
              <a:latin typeface="Bebas Neue" pitchFamily="34" charset="0"/>
              <a:ea typeface="Bebas Neue" pitchFamily="34" charset="0"/>
              <a:cs typeface="Bebas Neue" pitchFamily="34" charset="0"/>
              <a:sym typeface="Bebas Neue" pitchFamily="34" charset="0"/>
            </a:endParaRPr>
          </a:p>
        </p:txBody>
      </p:sp>
      <p:sp>
        <p:nvSpPr>
          <p:cNvPr id="41987" name="Rectangle 1"/>
          <p:cNvSpPr>
            <a:spLocks/>
          </p:cNvSpPr>
          <p:nvPr/>
        </p:nvSpPr>
        <p:spPr bwMode="auto">
          <a:xfrm>
            <a:off x="2427288" y="1079500"/>
            <a:ext cx="14630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14400" dirty="0" smtClean="0">
                <a:solidFill>
                  <a:srgbClr val="139FD2"/>
                </a:solidFill>
                <a:latin typeface="Bebas Neue" pitchFamily="34" charset="0"/>
                <a:ea typeface="Bebas Neue" pitchFamily="34" charset="0"/>
                <a:cs typeface="Bebas Neue" pitchFamily="34" charset="0"/>
                <a:sym typeface="Bebas Neue" pitchFamily="34" charset="0"/>
              </a:rPr>
              <a:t>What is bitcoin</a:t>
            </a:r>
            <a:endParaRPr lang="en-US" sz="14400" dirty="0">
              <a:solidFill>
                <a:srgbClr val="139FD2"/>
              </a:solidFill>
              <a:latin typeface="Bebas Neue" pitchFamily="34" charset="0"/>
              <a:ea typeface="Bebas Neue" pitchFamily="34" charset="0"/>
              <a:cs typeface="Bebas Neue" pitchFamily="34" charset="0"/>
              <a:sym typeface="Bebas Neue" pitchFamily="34" charset="0"/>
            </a:endParaRPr>
          </a:p>
        </p:txBody>
      </p:sp>
      <p:grpSp>
        <p:nvGrpSpPr>
          <p:cNvPr id="41988" name="Group 5"/>
          <p:cNvGrpSpPr>
            <a:grpSpLocks/>
          </p:cNvGrpSpPr>
          <p:nvPr/>
        </p:nvGrpSpPr>
        <p:grpSpPr bwMode="auto">
          <a:xfrm>
            <a:off x="12876213" y="2774950"/>
            <a:ext cx="9740900" cy="10007600"/>
            <a:chOff x="0" y="0"/>
            <a:chExt cx="6135" cy="6304"/>
          </a:xfrm>
        </p:grpSpPr>
        <p:sp>
          <p:nvSpPr>
            <p:cNvPr id="42004" name="AutoShape 2"/>
            <p:cNvSpPr>
              <a:spLocks/>
            </p:cNvSpPr>
            <p:nvPr/>
          </p:nvSpPr>
          <p:spPr bwMode="auto">
            <a:xfrm rot="2700000">
              <a:off x="28" y="3417"/>
              <a:ext cx="3988" cy="1731"/>
            </a:xfrm>
            <a:custGeom>
              <a:avLst/>
              <a:gdLst>
                <a:gd name="T0" fmla="*/ 20 w 21598"/>
                <a:gd name="T1" fmla="*/ 0 h 21592"/>
                <a:gd name="T2" fmla="*/ 19 w 21598"/>
                <a:gd name="T3" fmla="*/ 0 h 21592"/>
                <a:gd name="T4" fmla="*/ 19 w 21598"/>
                <a:gd name="T5" fmla="*/ 0 h 21592"/>
                <a:gd name="T6" fmla="*/ 18 w 21598"/>
                <a:gd name="T7" fmla="*/ 0 h 21592"/>
                <a:gd name="T8" fmla="*/ 17 w 21598"/>
                <a:gd name="T9" fmla="*/ 0 h 21592"/>
                <a:gd name="T10" fmla="*/ 16 w 21598"/>
                <a:gd name="T11" fmla="*/ 0 h 21592"/>
                <a:gd name="T12" fmla="*/ 14 w 21598"/>
                <a:gd name="T13" fmla="*/ 0 h 21592"/>
                <a:gd name="T14" fmla="*/ 13 w 21598"/>
                <a:gd name="T15" fmla="*/ 0 h 21592"/>
                <a:gd name="T16" fmla="*/ 12 w 21598"/>
                <a:gd name="T17" fmla="*/ 0 h 21592"/>
                <a:gd name="T18" fmla="*/ 11 w 21598"/>
                <a:gd name="T19" fmla="*/ 0 h 21592"/>
                <a:gd name="T20" fmla="*/ 9 w 21598"/>
                <a:gd name="T21" fmla="*/ 0 h 21592"/>
                <a:gd name="T22" fmla="*/ 8 w 21598"/>
                <a:gd name="T23" fmla="*/ 0 h 21592"/>
                <a:gd name="T24" fmla="*/ 7 w 21598"/>
                <a:gd name="T25" fmla="*/ 0 h 21592"/>
                <a:gd name="T26" fmla="*/ 6 w 21598"/>
                <a:gd name="T27" fmla="*/ 0 h 21592"/>
                <a:gd name="T28" fmla="*/ 6 w 21598"/>
                <a:gd name="T29" fmla="*/ 0 h 21592"/>
                <a:gd name="T30" fmla="*/ 5 w 21598"/>
                <a:gd name="T31" fmla="*/ 0 h 21592"/>
                <a:gd name="T32" fmla="*/ 4 w 21598"/>
                <a:gd name="T33" fmla="*/ 0 h 21592"/>
                <a:gd name="T34" fmla="*/ 0 w 21598"/>
                <a:gd name="T35" fmla="*/ 0 h 21592"/>
                <a:gd name="T36" fmla="*/ 1 w 21598"/>
                <a:gd name="T37" fmla="*/ 0 h 21592"/>
                <a:gd name="T38" fmla="*/ 2 w 21598"/>
                <a:gd name="T39" fmla="*/ 1 h 21592"/>
                <a:gd name="T40" fmla="*/ 4 w 21598"/>
                <a:gd name="T41" fmla="*/ 1 h 21592"/>
                <a:gd name="T42" fmla="*/ 5 w 21598"/>
                <a:gd name="T43" fmla="*/ 1 h 21592"/>
                <a:gd name="T44" fmla="*/ 7 w 21598"/>
                <a:gd name="T45" fmla="*/ 1 h 21592"/>
                <a:gd name="T46" fmla="*/ 8 w 21598"/>
                <a:gd name="T47" fmla="*/ 1 h 21592"/>
                <a:gd name="T48" fmla="*/ 10 w 21598"/>
                <a:gd name="T49" fmla="*/ 1 h 21592"/>
                <a:gd name="T50" fmla="*/ 12 w 21598"/>
                <a:gd name="T51" fmla="*/ 1 h 21592"/>
                <a:gd name="T52" fmla="*/ 13 w 21598"/>
                <a:gd name="T53" fmla="*/ 1 h 21592"/>
                <a:gd name="T54" fmla="*/ 14 w 21598"/>
                <a:gd name="T55" fmla="*/ 1 h 21592"/>
                <a:gd name="T56" fmla="*/ 15 w 21598"/>
                <a:gd name="T57" fmla="*/ 1 h 21592"/>
                <a:gd name="T58" fmla="*/ 16 w 21598"/>
                <a:gd name="T59" fmla="*/ 1 h 21592"/>
                <a:gd name="T60" fmla="*/ 17 w 21598"/>
                <a:gd name="T61" fmla="*/ 1 h 21592"/>
                <a:gd name="T62" fmla="*/ 18 w 21598"/>
                <a:gd name="T63" fmla="*/ 1 h 21592"/>
                <a:gd name="T64" fmla="*/ 19 w 21598"/>
                <a:gd name="T65" fmla="*/ 1 h 21592"/>
                <a:gd name="T66" fmla="*/ 20 w 21598"/>
                <a:gd name="T67" fmla="*/ 1 h 21592"/>
                <a:gd name="T68" fmla="*/ 21 w 21598"/>
                <a:gd name="T69" fmla="*/ 1 h 21592"/>
                <a:gd name="T70" fmla="*/ 22 w 21598"/>
                <a:gd name="T71" fmla="*/ 1 h 21592"/>
                <a:gd name="T72" fmla="*/ 22 w 21598"/>
                <a:gd name="T73" fmla="*/ 0 h 21592"/>
                <a:gd name="T74" fmla="*/ 23 w 21598"/>
                <a:gd name="T75" fmla="*/ 0 h 21592"/>
                <a:gd name="T76" fmla="*/ 24 w 21598"/>
                <a:gd name="T77" fmla="*/ 0 h 21592"/>
                <a:gd name="T78" fmla="*/ 24 w 21598"/>
                <a:gd name="T79" fmla="*/ 0 h 21592"/>
                <a:gd name="T80" fmla="*/ 25 w 21598"/>
                <a:gd name="T81" fmla="*/ 0 h 21592"/>
                <a:gd name="T82" fmla="*/ 25 w 21598"/>
                <a:gd name="T83" fmla="*/ 0 h 21592"/>
                <a:gd name="T84" fmla="*/ 20 w 21598"/>
                <a:gd name="T85" fmla="*/ 0 h 2159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1598" h="21592">
                  <a:moveTo>
                    <a:pt x="17205" y="-19"/>
                  </a:moveTo>
                  <a:lnTo>
                    <a:pt x="17205" y="-19"/>
                  </a:lnTo>
                  <a:lnTo>
                    <a:pt x="16975" y="1129"/>
                  </a:lnTo>
                  <a:lnTo>
                    <a:pt x="16706" y="2278"/>
                  </a:lnTo>
                  <a:lnTo>
                    <a:pt x="16418" y="3338"/>
                  </a:lnTo>
                  <a:lnTo>
                    <a:pt x="16053" y="4310"/>
                  </a:lnTo>
                  <a:lnTo>
                    <a:pt x="15708" y="5325"/>
                  </a:lnTo>
                  <a:lnTo>
                    <a:pt x="15305" y="6209"/>
                  </a:lnTo>
                  <a:lnTo>
                    <a:pt x="14882" y="7093"/>
                  </a:lnTo>
                  <a:lnTo>
                    <a:pt x="14422" y="7844"/>
                  </a:lnTo>
                  <a:lnTo>
                    <a:pt x="13942" y="8507"/>
                  </a:lnTo>
                  <a:lnTo>
                    <a:pt x="13443" y="9081"/>
                  </a:lnTo>
                  <a:lnTo>
                    <a:pt x="12944" y="9612"/>
                  </a:lnTo>
                  <a:lnTo>
                    <a:pt x="12407" y="10054"/>
                  </a:lnTo>
                  <a:lnTo>
                    <a:pt x="11851" y="10408"/>
                  </a:lnTo>
                  <a:lnTo>
                    <a:pt x="11275" y="10673"/>
                  </a:lnTo>
                  <a:lnTo>
                    <a:pt x="10681" y="10806"/>
                  </a:lnTo>
                  <a:lnTo>
                    <a:pt x="10086" y="10851"/>
                  </a:lnTo>
                  <a:lnTo>
                    <a:pt x="9568" y="10808"/>
                  </a:lnTo>
                  <a:lnTo>
                    <a:pt x="9050" y="10676"/>
                  </a:lnTo>
                  <a:lnTo>
                    <a:pt x="8552" y="10544"/>
                  </a:lnTo>
                  <a:lnTo>
                    <a:pt x="8053" y="10235"/>
                  </a:lnTo>
                  <a:lnTo>
                    <a:pt x="7574" y="9883"/>
                  </a:lnTo>
                  <a:lnTo>
                    <a:pt x="7113" y="9486"/>
                  </a:lnTo>
                  <a:lnTo>
                    <a:pt x="6653" y="9045"/>
                  </a:lnTo>
                  <a:lnTo>
                    <a:pt x="6231" y="8515"/>
                  </a:lnTo>
                  <a:lnTo>
                    <a:pt x="5809" y="7898"/>
                  </a:lnTo>
                  <a:lnTo>
                    <a:pt x="5407" y="7280"/>
                  </a:lnTo>
                  <a:lnTo>
                    <a:pt x="5043" y="6574"/>
                  </a:lnTo>
                  <a:lnTo>
                    <a:pt x="4678" y="5779"/>
                  </a:lnTo>
                  <a:lnTo>
                    <a:pt x="4352" y="4985"/>
                  </a:lnTo>
                  <a:lnTo>
                    <a:pt x="4027" y="4102"/>
                  </a:lnTo>
                  <a:lnTo>
                    <a:pt x="3758" y="3219"/>
                  </a:lnTo>
                  <a:lnTo>
                    <a:pt x="3471" y="2292"/>
                  </a:lnTo>
                  <a:lnTo>
                    <a:pt x="498" y="971"/>
                  </a:lnTo>
                  <a:lnTo>
                    <a:pt x="-3" y="9670"/>
                  </a:lnTo>
                  <a:lnTo>
                    <a:pt x="438" y="10994"/>
                  </a:lnTo>
                  <a:lnTo>
                    <a:pt x="917" y="12230"/>
                  </a:lnTo>
                  <a:lnTo>
                    <a:pt x="1415" y="13466"/>
                  </a:lnTo>
                  <a:lnTo>
                    <a:pt x="1933" y="14525"/>
                  </a:lnTo>
                  <a:lnTo>
                    <a:pt x="2508" y="15628"/>
                  </a:lnTo>
                  <a:lnTo>
                    <a:pt x="3083" y="16599"/>
                  </a:lnTo>
                  <a:lnTo>
                    <a:pt x="3697" y="17526"/>
                  </a:lnTo>
                  <a:lnTo>
                    <a:pt x="4310" y="18320"/>
                  </a:lnTo>
                  <a:lnTo>
                    <a:pt x="4982" y="19070"/>
                  </a:lnTo>
                  <a:lnTo>
                    <a:pt x="5653" y="19687"/>
                  </a:lnTo>
                  <a:lnTo>
                    <a:pt x="6362" y="20261"/>
                  </a:lnTo>
                  <a:lnTo>
                    <a:pt x="7072" y="20701"/>
                  </a:lnTo>
                  <a:lnTo>
                    <a:pt x="7801" y="21054"/>
                  </a:lnTo>
                  <a:lnTo>
                    <a:pt x="8549" y="21362"/>
                  </a:lnTo>
                  <a:lnTo>
                    <a:pt x="9316" y="21494"/>
                  </a:lnTo>
                  <a:lnTo>
                    <a:pt x="10083" y="21581"/>
                  </a:lnTo>
                  <a:lnTo>
                    <a:pt x="10582" y="21492"/>
                  </a:lnTo>
                  <a:lnTo>
                    <a:pt x="11061" y="21447"/>
                  </a:lnTo>
                  <a:lnTo>
                    <a:pt x="11522" y="21359"/>
                  </a:lnTo>
                  <a:lnTo>
                    <a:pt x="12001" y="21226"/>
                  </a:lnTo>
                  <a:lnTo>
                    <a:pt x="12481" y="21004"/>
                  </a:lnTo>
                  <a:lnTo>
                    <a:pt x="12941" y="20783"/>
                  </a:lnTo>
                  <a:lnTo>
                    <a:pt x="13402" y="20518"/>
                  </a:lnTo>
                  <a:lnTo>
                    <a:pt x="13843" y="20208"/>
                  </a:lnTo>
                  <a:lnTo>
                    <a:pt x="14284" y="19854"/>
                  </a:lnTo>
                  <a:lnTo>
                    <a:pt x="14706" y="19501"/>
                  </a:lnTo>
                  <a:lnTo>
                    <a:pt x="15128" y="19103"/>
                  </a:lnTo>
                  <a:lnTo>
                    <a:pt x="15551" y="18661"/>
                  </a:lnTo>
                  <a:lnTo>
                    <a:pt x="15973" y="18130"/>
                  </a:lnTo>
                  <a:lnTo>
                    <a:pt x="16376" y="17600"/>
                  </a:lnTo>
                  <a:lnTo>
                    <a:pt x="16759" y="17114"/>
                  </a:lnTo>
                  <a:lnTo>
                    <a:pt x="17143" y="16539"/>
                  </a:lnTo>
                  <a:lnTo>
                    <a:pt x="17508" y="15877"/>
                  </a:lnTo>
                  <a:lnTo>
                    <a:pt x="17872" y="15258"/>
                  </a:lnTo>
                  <a:lnTo>
                    <a:pt x="18218" y="14595"/>
                  </a:lnTo>
                  <a:lnTo>
                    <a:pt x="18544" y="13888"/>
                  </a:lnTo>
                  <a:lnTo>
                    <a:pt x="18890" y="13137"/>
                  </a:lnTo>
                  <a:lnTo>
                    <a:pt x="19197" y="12386"/>
                  </a:lnTo>
                  <a:lnTo>
                    <a:pt x="19485" y="11636"/>
                  </a:lnTo>
                  <a:lnTo>
                    <a:pt x="19792" y="10840"/>
                  </a:lnTo>
                  <a:lnTo>
                    <a:pt x="20061" y="10001"/>
                  </a:lnTo>
                  <a:lnTo>
                    <a:pt x="20329" y="9206"/>
                  </a:lnTo>
                  <a:lnTo>
                    <a:pt x="20579" y="8278"/>
                  </a:lnTo>
                  <a:lnTo>
                    <a:pt x="20809" y="7439"/>
                  </a:lnTo>
                  <a:lnTo>
                    <a:pt x="21040" y="6512"/>
                  </a:lnTo>
                  <a:lnTo>
                    <a:pt x="21232" y="5540"/>
                  </a:lnTo>
                  <a:lnTo>
                    <a:pt x="21424" y="4613"/>
                  </a:lnTo>
                  <a:lnTo>
                    <a:pt x="21597" y="3641"/>
                  </a:lnTo>
                  <a:lnTo>
                    <a:pt x="18297" y="6736"/>
                  </a:lnTo>
                  <a:lnTo>
                    <a:pt x="17205" y="-19"/>
                  </a:lnTo>
                  <a:close/>
                  <a:moveTo>
                    <a:pt x="17205" y="-19"/>
                  </a:moveTo>
                </a:path>
              </a:pathLst>
            </a:custGeom>
            <a:solidFill>
              <a:srgbClr val="D31E25"/>
            </a:solidFill>
            <a:ln w="9525" cap="flat">
              <a:solidFill>
                <a:srgbClr val="D31E25"/>
              </a:solidFill>
              <a:prstDash val="solid"/>
              <a:round/>
              <a:headEnd type="none" w="med" len="med"/>
              <a:tailEnd type="none" w="med" len="med"/>
            </a:ln>
          </p:spPr>
          <p:txBody>
            <a:bodyPr lIns="0" tIns="0" rIns="0" bIns="0"/>
            <a:lstStyle/>
            <a:p>
              <a:endParaRPr lang="en-US"/>
            </a:p>
          </p:txBody>
        </p:sp>
        <p:sp>
          <p:nvSpPr>
            <p:cNvPr id="42005" name="AutoShape 3"/>
            <p:cNvSpPr>
              <a:spLocks/>
            </p:cNvSpPr>
            <p:nvPr/>
          </p:nvSpPr>
          <p:spPr bwMode="auto">
            <a:xfrm rot="2700000">
              <a:off x="3045" y="1943"/>
              <a:ext cx="2288" cy="3215"/>
            </a:xfrm>
            <a:custGeom>
              <a:avLst/>
              <a:gdLst>
                <a:gd name="T0" fmla="*/ 2 w 21609"/>
                <a:gd name="T1" fmla="*/ 7 h 21605"/>
                <a:gd name="T2" fmla="*/ 2 w 21609"/>
                <a:gd name="T3" fmla="*/ 8 h 21605"/>
                <a:gd name="T4" fmla="*/ 2 w 21609"/>
                <a:gd name="T5" fmla="*/ 9 h 21605"/>
                <a:gd name="T6" fmla="*/ 3 w 21609"/>
                <a:gd name="T7" fmla="*/ 10 h 21605"/>
                <a:gd name="T8" fmla="*/ 3 w 21609"/>
                <a:gd name="T9" fmla="*/ 9 h 21605"/>
                <a:gd name="T10" fmla="*/ 3 w 21609"/>
                <a:gd name="T11" fmla="*/ 9 h 21605"/>
                <a:gd name="T12" fmla="*/ 3 w 21609"/>
                <a:gd name="T13" fmla="*/ 8 h 21605"/>
                <a:gd name="T14" fmla="*/ 3 w 21609"/>
                <a:gd name="T15" fmla="*/ 7 h 21605"/>
                <a:gd name="T16" fmla="*/ 3 w 21609"/>
                <a:gd name="T17" fmla="*/ 7 h 21605"/>
                <a:gd name="T18" fmla="*/ 3 w 21609"/>
                <a:gd name="T19" fmla="*/ 6 h 21605"/>
                <a:gd name="T20" fmla="*/ 3 w 21609"/>
                <a:gd name="T21" fmla="*/ 5 h 21605"/>
                <a:gd name="T22" fmla="*/ 3 w 21609"/>
                <a:gd name="T23" fmla="*/ 5 h 21605"/>
                <a:gd name="T24" fmla="*/ 2 w 21609"/>
                <a:gd name="T25" fmla="*/ 4 h 21605"/>
                <a:gd name="T26" fmla="*/ 2 w 21609"/>
                <a:gd name="T27" fmla="*/ 3 h 21605"/>
                <a:gd name="T28" fmla="*/ 2 w 21609"/>
                <a:gd name="T29" fmla="*/ 3 h 21605"/>
                <a:gd name="T30" fmla="*/ 2 w 21609"/>
                <a:gd name="T31" fmla="*/ 2 h 21605"/>
                <a:gd name="T32" fmla="*/ 2 w 21609"/>
                <a:gd name="T33" fmla="*/ 2 h 21605"/>
                <a:gd name="T34" fmla="*/ 2 w 21609"/>
                <a:gd name="T35" fmla="*/ 1 h 21605"/>
                <a:gd name="T36" fmla="*/ 1 w 21609"/>
                <a:gd name="T37" fmla="*/ 1 h 21605"/>
                <a:gd name="T38" fmla="*/ 1 w 21609"/>
                <a:gd name="T39" fmla="*/ 1 h 21605"/>
                <a:gd name="T40" fmla="*/ 1 w 21609"/>
                <a:gd name="T41" fmla="*/ 0 h 21605"/>
                <a:gd name="T42" fmla="*/ 1 w 21609"/>
                <a:gd name="T43" fmla="*/ 0 h 21605"/>
                <a:gd name="T44" fmla="*/ 0 w 21609"/>
                <a:gd name="T45" fmla="*/ 0 h 21605"/>
                <a:gd name="T46" fmla="*/ 0 w 21609"/>
                <a:gd name="T47" fmla="*/ 0 h 21605"/>
                <a:gd name="T48" fmla="*/ 0 w 21609"/>
                <a:gd name="T49" fmla="*/ 3 h 21605"/>
                <a:gd name="T50" fmla="*/ 0 w 21609"/>
                <a:gd name="T51" fmla="*/ 3 h 21605"/>
                <a:gd name="T52" fmla="*/ 0 w 21609"/>
                <a:gd name="T53" fmla="*/ 3 h 21605"/>
                <a:gd name="T54" fmla="*/ 0 w 21609"/>
                <a:gd name="T55" fmla="*/ 3 h 21605"/>
                <a:gd name="T56" fmla="*/ 1 w 21609"/>
                <a:gd name="T57" fmla="*/ 3 h 21605"/>
                <a:gd name="T58" fmla="*/ 1 w 21609"/>
                <a:gd name="T59" fmla="*/ 3 h 21605"/>
                <a:gd name="T60" fmla="*/ 1 w 21609"/>
                <a:gd name="T61" fmla="*/ 3 h 21605"/>
                <a:gd name="T62" fmla="*/ 1 w 21609"/>
                <a:gd name="T63" fmla="*/ 4 h 21605"/>
                <a:gd name="T64" fmla="*/ 1 w 21609"/>
                <a:gd name="T65" fmla="*/ 4 h 21605"/>
                <a:gd name="T66" fmla="*/ 1 w 21609"/>
                <a:gd name="T67" fmla="*/ 4 h 21605"/>
                <a:gd name="T68" fmla="*/ 1 w 21609"/>
                <a:gd name="T69" fmla="*/ 5 h 21605"/>
                <a:gd name="T70" fmla="*/ 1 w 21609"/>
                <a:gd name="T71" fmla="*/ 5 h 21605"/>
                <a:gd name="T72" fmla="*/ 1 w 21609"/>
                <a:gd name="T73" fmla="*/ 5 h 21605"/>
                <a:gd name="T74" fmla="*/ 2 w 21609"/>
                <a:gd name="T75" fmla="*/ 6 h 21605"/>
                <a:gd name="T76" fmla="*/ 2 w 21609"/>
                <a:gd name="T77" fmla="*/ 6 h 21605"/>
                <a:gd name="T78" fmla="*/ 2 w 21609"/>
                <a:gd name="T79" fmla="*/ 7 h 21605"/>
                <a:gd name="T80" fmla="*/ 2 w 21609"/>
                <a:gd name="T81" fmla="*/ 7 h 21605"/>
                <a:gd name="T82" fmla="*/ 2 w 21609"/>
                <a:gd name="T83" fmla="*/ 7 h 216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9" h="21605">
                  <a:moveTo>
                    <a:pt x="13433" y="15152"/>
                  </a:moveTo>
                  <a:lnTo>
                    <a:pt x="13433" y="15152"/>
                  </a:lnTo>
                  <a:lnTo>
                    <a:pt x="13399" y="15819"/>
                  </a:lnTo>
                  <a:lnTo>
                    <a:pt x="13265" y="16509"/>
                  </a:lnTo>
                  <a:lnTo>
                    <a:pt x="13063" y="17151"/>
                  </a:lnTo>
                  <a:lnTo>
                    <a:pt x="12862" y="17794"/>
                  </a:lnTo>
                  <a:lnTo>
                    <a:pt x="14799" y="21600"/>
                  </a:lnTo>
                  <a:lnTo>
                    <a:pt x="20487" y="19932"/>
                  </a:lnTo>
                  <a:lnTo>
                    <a:pt x="20755" y="19361"/>
                  </a:lnTo>
                  <a:lnTo>
                    <a:pt x="20956" y="18790"/>
                  </a:lnTo>
                  <a:lnTo>
                    <a:pt x="21157" y="18195"/>
                  </a:lnTo>
                  <a:lnTo>
                    <a:pt x="21325" y="17624"/>
                  </a:lnTo>
                  <a:lnTo>
                    <a:pt x="21393" y="17005"/>
                  </a:lnTo>
                  <a:lnTo>
                    <a:pt x="21494" y="16387"/>
                  </a:lnTo>
                  <a:lnTo>
                    <a:pt x="21594" y="15768"/>
                  </a:lnTo>
                  <a:lnTo>
                    <a:pt x="21595" y="15149"/>
                  </a:lnTo>
                  <a:lnTo>
                    <a:pt x="21529" y="14364"/>
                  </a:lnTo>
                  <a:lnTo>
                    <a:pt x="21496" y="13603"/>
                  </a:lnTo>
                  <a:lnTo>
                    <a:pt x="21329" y="12865"/>
                  </a:lnTo>
                  <a:lnTo>
                    <a:pt x="21163" y="12128"/>
                  </a:lnTo>
                  <a:lnTo>
                    <a:pt x="20929" y="11390"/>
                  </a:lnTo>
                  <a:lnTo>
                    <a:pt x="20629" y="10677"/>
                  </a:lnTo>
                  <a:lnTo>
                    <a:pt x="20295" y="9987"/>
                  </a:lnTo>
                  <a:lnTo>
                    <a:pt x="19928" y="9297"/>
                  </a:lnTo>
                  <a:lnTo>
                    <a:pt x="19494" y="8631"/>
                  </a:lnTo>
                  <a:lnTo>
                    <a:pt x="19026" y="7988"/>
                  </a:lnTo>
                  <a:lnTo>
                    <a:pt x="18525" y="7346"/>
                  </a:lnTo>
                  <a:lnTo>
                    <a:pt x="17990" y="6728"/>
                  </a:lnTo>
                  <a:lnTo>
                    <a:pt x="17388" y="6133"/>
                  </a:lnTo>
                  <a:lnTo>
                    <a:pt x="16720" y="5586"/>
                  </a:lnTo>
                  <a:lnTo>
                    <a:pt x="16085" y="5039"/>
                  </a:lnTo>
                  <a:lnTo>
                    <a:pt x="15383" y="4516"/>
                  </a:lnTo>
                  <a:lnTo>
                    <a:pt x="14648" y="4016"/>
                  </a:lnTo>
                  <a:lnTo>
                    <a:pt x="13879" y="3517"/>
                  </a:lnTo>
                  <a:lnTo>
                    <a:pt x="13076" y="3089"/>
                  </a:lnTo>
                  <a:lnTo>
                    <a:pt x="12240" y="2661"/>
                  </a:lnTo>
                  <a:lnTo>
                    <a:pt x="11404" y="2257"/>
                  </a:lnTo>
                  <a:lnTo>
                    <a:pt x="10502" y="1876"/>
                  </a:lnTo>
                  <a:lnTo>
                    <a:pt x="9565" y="1543"/>
                  </a:lnTo>
                  <a:lnTo>
                    <a:pt x="8629" y="1234"/>
                  </a:lnTo>
                  <a:lnTo>
                    <a:pt x="7659" y="949"/>
                  </a:lnTo>
                  <a:lnTo>
                    <a:pt x="6689" y="712"/>
                  </a:lnTo>
                  <a:lnTo>
                    <a:pt x="5686" y="522"/>
                  </a:lnTo>
                  <a:lnTo>
                    <a:pt x="4649" y="355"/>
                  </a:lnTo>
                  <a:lnTo>
                    <a:pt x="3613" y="189"/>
                  </a:lnTo>
                  <a:lnTo>
                    <a:pt x="2542" y="94"/>
                  </a:lnTo>
                  <a:lnTo>
                    <a:pt x="1472" y="47"/>
                  </a:lnTo>
                  <a:lnTo>
                    <a:pt x="335" y="0"/>
                  </a:lnTo>
                  <a:lnTo>
                    <a:pt x="4446" y="3020"/>
                  </a:lnTo>
                  <a:lnTo>
                    <a:pt x="-5" y="5734"/>
                  </a:lnTo>
                  <a:lnTo>
                    <a:pt x="28" y="5734"/>
                  </a:lnTo>
                  <a:lnTo>
                    <a:pt x="731" y="5782"/>
                  </a:lnTo>
                  <a:lnTo>
                    <a:pt x="1433" y="5805"/>
                  </a:lnTo>
                  <a:lnTo>
                    <a:pt x="2069" y="5877"/>
                  </a:lnTo>
                  <a:lnTo>
                    <a:pt x="2738" y="5924"/>
                  </a:lnTo>
                  <a:lnTo>
                    <a:pt x="3373" y="6043"/>
                  </a:lnTo>
                  <a:lnTo>
                    <a:pt x="4009" y="6185"/>
                  </a:lnTo>
                  <a:lnTo>
                    <a:pt x="4644" y="6328"/>
                  </a:lnTo>
                  <a:lnTo>
                    <a:pt x="5246" y="6494"/>
                  </a:lnTo>
                  <a:lnTo>
                    <a:pt x="5848" y="6660"/>
                  </a:lnTo>
                  <a:lnTo>
                    <a:pt x="6416" y="6874"/>
                  </a:lnTo>
                  <a:lnTo>
                    <a:pt x="6985" y="7088"/>
                  </a:lnTo>
                  <a:lnTo>
                    <a:pt x="7520" y="7350"/>
                  </a:lnTo>
                  <a:lnTo>
                    <a:pt x="8055" y="7635"/>
                  </a:lnTo>
                  <a:lnTo>
                    <a:pt x="8523" y="7897"/>
                  </a:lnTo>
                  <a:lnTo>
                    <a:pt x="9058" y="8182"/>
                  </a:lnTo>
                  <a:lnTo>
                    <a:pt x="9492" y="8491"/>
                  </a:lnTo>
                  <a:lnTo>
                    <a:pt x="9927" y="8824"/>
                  </a:lnTo>
                  <a:lnTo>
                    <a:pt x="10361" y="9157"/>
                  </a:lnTo>
                  <a:lnTo>
                    <a:pt x="10729" y="9538"/>
                  </a:lnTo>
                  <a:lnTo>
                    <a:pt x="11130" y="9895"/>
                  </a:lnTo>
                  <a:lnTo>
                    <a:pt x="11464" y="10275"/>
                  </a:lnTo>
                  <a:lnTo>
                    <a:pt x="11798" y="10680"/>
                  </a:lnTo>
                  <a:lnTo>
                    <a:pt x="12099" y="11084"/>
                  </a:lnTo>
                  <a:lnTo>
                    <a:pt x="12333" y="11488"/>
                  </a:lnTo>
                  <a:lnTo>
                    <a:pt x="12600" y="11917"/>
                  </a:lnTo>
                  <a:lnTo>
                    <a:pt x="12834" y="12345"/>
                  </a:lnTo>
                  <a:lnTo>
                    <a:pt x="13001" y="12797"/>
                  </a:lnTo>
                  <a:lnTo>
                    <a:pt x="13134" y="13273"/>
                  </a:lnTo>
                  <a:lnTo>
                    <a:pt x="13267" y="13725"/>
                  </a:lnTo>
                  <a:lnTo>
                    <a:pt x="13334" y="14201"/>
                  </a:lnTo>
                  <a:lnTo>
                    <a:pt x="13400" y="14653"/>
                  </a:lnTo>
                  <a:lnTo>
                    <a:pt x="13433" y="15152"/>
                  </a:lnTo>
                  <a:close/>
                  <a:moveTo>
                    <a:pt x="13433" y="15152"/>
                  </a:moveTo>
                </a:path>
              </a:pathLst>
            </a:custGeom>
            <a:solidFill>
              <a:srgbClr val="70AE45"/>
            </a:solidFill>
            <a:ln w="9525" cap="flat">
              <a:solidFill>
                <a:srgbClr val="70AE45"/>
              </a:solidFill>
              <a:prstDash val="solid"/>
              <a:round/>
              <a:headEnd type="none" w="med" len="med"/>
              <a:tailEnd type="none" w="med" len="med"/>
            </a:ln>
          </p:spPr>
          <p:txBody>
            <a:bodyPr lIns="0" tIns="0" rIns="0" bIns="0"/>
            <a:lstStyle/>
            <a:p>
              <a:endParaRPr lang="en-US"/>
            </a:p>
          </p:txBody>
        </p:sp>
        <p:sp>
          <p:nvSpPr>
            <p:cNvPr id="42006" name="AutoShape 4"/>
            <p:cNvSpPr>
              <a:spLocks/>
            </p:cNvSpPr>
            <p:nvPr/>
          </p:nvSpPr>
          <p:spPr bwMode="auto">
            <a:xfrm rot="2700000">
              <a:off x="1298" y="422"/>
              <a:ext cx="2625" cy="3452"/>
            </a:xfrm>
            <a:custGeom>
              <a:avLst/>
              <a:gdLst>
                <a:gd name="T0" fmla="*/ 0 w 21590"/>
                <a:gd name="T1" fmla="*/ 9 h 21594"/>
                <a:gd name="T2" fmla="*/ 0 w 21590"/>
                <a:gd name="T3" fmla="*/ 10 h 21594"/>
                <a:gd name="T4" fmla="*/ 0 w 21590"/>
                <a:gd name="T5" fmla="*/ 11 h 21594"/>
                <a:gd name="T6" fmla="*/ 0 w 21590"/>
                <a:gd name="T7" fmla="*/ 11 h 21594"/>
                <a:gd name="T8" fmla="*/ 0 w 21590"/>
                <a:gd name="T9" fmla="*/ 12 h 21594"/>
                <a:gd name="T10" fmla="*/ 0 w 21590"/>
                <a:gd name="T11" fmla="*/ 12 h 21594"/>
                <a:gd name="T12" fmla="*/ 0 w 21590"/>
                <a:gd name="T13" fmla="*/ 14 h 21594"/>
                <a:gd name="T14" fmla="*/ 1 w 21590"/>
                <a:gd name="T15" fmla="*/ 11 h 21594"/>
                <a:gd name="T16" fmla="*/ 2 w 21590"/>
                <a:gd name="T17" fmla="*/ 11 h 21594"/>
                <a:gd name="T18" fmla="*/ 2 w 21590"/>
                <a:gd name="T19" fmla="*/ 11 h 21594"/>
                <a:gd name="T20" fmla="*/ 2 w 21590"/>
                <a:gd name="T21" fmla="*/ 10 h 21594"/>
                <a:gd name="T22" fmla="*/ 2 w 21590"/>
                <a:gd name="T23" fmla="*/ 10 h 21594"/>
                <a:gd name="T24" fmla="*/ 2 w 21590"/>
                <a:gd name="T25" fmla="*/ 9 h 21594"/>
                <a:gd name="T26" fmla="*/ 2 w 21590"/>
                <a:gd name="T27" fmla="*/ 8 h 21594"/>
                <a:gd name="T28" fmla="*/ 2 w 21590"/>
                <a:gd name="T29" fmla="*/ 8 h 21594"/>
                <a:gd name="T30" fmla="*/ 2 w 21590"/>
                <a:gd name="T31" fmla="*/ 7 h 21594"/>
                <a:gd name="T32" fmla="*/ 2 w 21590"/>
                <a:gd name="T33" fmla="*/ 7 h 21594"/>
                <a:gd name="T34" fmla="*/ 2 w 21590"/>
                <a:gd name="T35" fmla="*/ 6 h 21594"/>
                <a:gd name="T36" fmla="*/ 2 w 21590"/>
                <a:gd name="T37" fmla="*/ 6 h 21594"/>
                <a:gd name="T38" fmla="*/ 2 w 21590"/>
                <a:gd name="T39" fmla="*/ 6 h 21594"/>
                <a:gd name="T40" fmla="*/ 2 w 21590"/>
                <a:gd name="T41" fmla="*/ 5 h 21594"/>
                <a:gd name="T42" fmla="*/ 2 w 21590"/>
                <a:gd name="T43" fmla="*/ 5 h 21594"/>
                <a:gd name="T44" fmla="*/ 3 w 21590"/>
                <a:gd name="T45" fmla="*/ 4 h 21594"/>
                <a:gd name="T46" fmla="*/ 3 w 21590"/>
                <a:gd name="T47" fmla="*/ 4 h 21594"/>
                <a:gd name="T48" fmla="*/ 3 w 21590"/>
                <a:gd name="T49" fmla="*/ 4 h 21594"/>
                <a:gd name="T50" fmla="*/ 3 w 21590"/>
                <a:gd name="T51" fmla="*/ 4 h 21594"/>
                <a:gd name="T52" fmla="*/ 4 w 21590"/>
                <a:gd name="T53" fmla="*/ 4 h 21594"/>
                <a:gd name="T54" fmla="*/ 4 w 21590"/>
                <a:gd name="T55" fmla="*/ 4 h 21594"/>
                <a:gd name="T56" fmla="*/ 4 w 21590"/>
                <a:gd name="T57" fmla="*/ 4 h 21594"/>
                <a:gd name="T58" fmla="*/ 5 w 21590"/>
                <a:gd name="T59" fmla="*/ 2 h 21594"/>
                <a:gd name="T60" fmla="*/ 4 w 21590"/>
                <a:gd name="T61" fmla="*/ 0 h 21594"/>
                <a:gd name="T62" fmla="*/ 3 w 21590"/>
                <a:gd name="T63" fmla="*/ 0 h 21594"/>
                <a:gd name="T64" fmla="*/ 3 w 21590"/>
                <a:gd name="T65" fmla="*/ 0 h 21594"/>
                <a:gd name="T66" fmla="*/ 3 w 21590"/>
                <a:gd name="T67" fmla="*/ 1 h 21594"/>
                <a:gd name="T68" fmla="*/ 2 w 21590"/>
                <a:gd name="T69" fmla="*/ 1 h 21594"/>
                <a:gd name="T70" fmla="*/ 2 w 21590"/>
                <a:gd name="T71" fmla="*/ 1 h 21594"/>
                <a:gd name="T72" fmla="*/ 2 w 21590"/>
                <a:gd name="T73" fmla="*/ 2 h 21594"/>
                <a:gd name="T74" fmla="*/ 1 w 21590"/>
                <a:gd name="T75" fmla="*/ 3 h 21594"/>
                <a:gd name="T76" fmla="*/ 1 w 21590"/>
                <a:gd name="T77" fmla="*/ 3 h 21594"/>
                <a:gd name="T78" fmla="*/ 1 w 21590"/>
                <a:gd name="T79" fmla="*/ 4 h 21594"/>
                <a:gd name="T80" fmla="*/ 1 w 21590"/>
                <a:gd name="T81" fmla="*/ 4 h 21594"/>
                <a:gd name="T82" fmla="*/ 0 w 21590"/>
                <a:gd name="T83" fmla="*/ 5 h 21594"/>
                <a:gd name="T84" fmla="*/ 0 w 21590"/>
                <a:gd name="T85" fmla="*/ 6 h 21594"/>
                <a:gd name="T86" fmla="*/ 0 w 21590"/>
                <a:gd name="T87" fmla="*/ 7 h 21594"/>
                <a:gd name="T88" fmla="*/ 0 w 21590"/>
                <a:gd name="T89" fmla="*/ 8 h 21594"/>
                <a:gd name="T90" fmla="*/ 0 w 21590"/>
                <a:gd name="T91" fmla="*/ 9 h 21594"/>
                <a:gd name="T92" fmla="*/ 0 w 21590"/>
                <a:gd name="T93" fmla="*/ 9 h 2159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590" h="21594">
                  <a:moveTo>
                    <a:pt x="-12" y="14108"/>
                  </a:moveTo>
                  <a:lnTo>
                    <a:pt x="-12" y="14108"/>
                  </a:lnTo>
                  <a:lnTo>
                    <a:pt x="-12" y="14617"/>
                  </a:lnTo>
                  <a:lnTo>
                    <a:pt x="17" y="15149"/>
                  </a:lnTo>
                  <a:lnTo>
                    <a:pt x="104" y="15636"/>
                  </a:lnTo>
                  <a:lnTo>
                    <a:pt x="162" y="16146"/>
                  </a:lnTo>
                  <a:lnTo>
                    <a:pt x="278" y="16633"/>
                  </a:lnTo>
                  <a:lnTo>
                    <a:pt x="394" y="17120"/>
                  </a:lnTo>
                  <a:lnTo>
                    <a:pt x="539" y="17607"/>
                  </a:lnTo>
                  <a:lnTo>
                    <a:pt x="743" y="18072"/>
                  </a:lnTo>
                  <a:lnTo>
                    <a:pt x="917" y="18537"/>
                  </a:lnTo>
                  <a:lnTo>
                    <a:pt x="1150" y="18980"/>
                  </a:lnTo>
                  <a:lnTo>
                    <a:pt x="1644" y="19910"/>
                  </a:lnTo>
                  <a:lnTo>
                    <a:pt x="2197" y="20774"/>
                  </a:lnTo>
                  <a:lnTo>
                    <a:pt x="2837" y="21593"/>
                  </a:lnTo>
                  <a:lnTo>
                    <a:pt x="3570" y="17252"/>
                  </a:lnTo>
                  <a:lnTo>
                    <a:pt x="8260" y="17914"/>
                  </a:lnTo>
                  <a:lnTo>
                    <a:pt x="7998" y="17494"/>
                  </a:lnTo>
                  <a:lnTo>
                    <a:pt x="7765" y="17029"/>
                  </a:lnTo>
                  <a:lnTo>
                    <a:pt x="7562" y="16564"/>
                  </a:lnTo>
                  <a:lnTo>
                    <a:pt x="7416" y="16121"/>
                  </a:lnTo>
                  <a:lnTo>
                    <a:pt x="7271" y="15634"/>
                  </a:lnTo>
                  <a:lnTo>
                    <a:pt x="7184" y="15102"/>
                  </a:lnTo>
                  <a:lnTo>
                    <a:pt x="7126" y="14615"/>
                  </a:lnTo>
                  <a:lnTo>
                    <a:pt x="7127" y="14105"/>
                  </a:lnTo>
                  <a:lnTo>
                    <a:pt x="7127" y="13662"/>
                  </a:lnTo>
                  <a:lnTo>
                    <a:pt x="7157" y="13264"/>
                  </a:lnTo>
                  <a:lnTo>
                    <a:pt x="7244" y="12843"/>
                  </a:lnTo>
                  <a:lnTo>
                    <a:pt x="7303" y="12444"/>
                  </a:lnTo>
                  <a:lnTo>
                    <a:pt x="7420" y="12045"/>
                  </a:lnTo>
                  <a:lnTo>
                    <a:pt x="7566" y="11669"/>
                  </a:lnTo>
                  <a:lnTo>
                    <a:pt x="7741" y="11270"/>
                  </a:lnTo>
                  <a:lnTo>
                    <a:pt x="7916" y="10894"/>
                  </a:lnTo>
                  <a:lnTo>
                    <a:pt x="8120" y="10517"/>
                  </a:lnTo>
                  <a:lnTo>
                    <a:pt x="8325" y="10163"/>
                  </a:lnTo>
                  <a:lnTo>
                    <a:pt x="8587" y="9830"/>
                  </a:lnTo>
                  <a:lnTo>
                    <a:pt x="8879" y="9476"/>
                  </a:lnTo>
                  <a:lnTo>
                    <a:pt x="9171" y="9143"/>
                  </a:lnTo>
                  <a:lnTo>
                    <a:pt x="9462" y="8811"/>
                  </a:lnTo>
                  <a:lnTo>
                    <a:pt x="9812" y="8501"/>
                  </a:lnTo>
                  <a:lnTo>
                    <a:pt x="10162" y="8213"/>
                  </a:lnTo>
                  <a:lnTo>
                    <a:pt x="10483" y="7925"/>
                  </a:lnTo>
                  <a:lnTo>
                    <a:pt x="10862" y="7659"/>
                  </a:lnTo>
                  <a:lnTo>
                    <a:pt x="11270" y="7415"/>
                  </a:lnTo>
                  <a:lnTo>
                    <a:pt x="11649" y="7149"/>
                  </a:lnTo>
                  <a:lnTo>
                    <a:pt x="12115" y="6928"/>
                  </a:lnTo>
                  <a:lnTo>
                    <a:pt x="12523" y="6684"/>
                  </a:lnTo>
                  <a:lnTo>
                    <a:pt x="12990" y="6484"/>
                  </a:lnTo>
                  <a:lnTo>
                    <a:pt x="13485" y="6329"/>
                  </a:lnTo>
                  <a:lnTo>
                    <a:pt x="13922" y="6152"/>
                  </a:lnTo>
                  <a:lnTo>
                    <a:pt x="14418" y="5974"/>
                  </a:lnTo>
                  <a:lnTo>
                    <a:pt x="14913" y="5819"/>
                  </a:lnTo>
                  <a:lnTo>
                    <a:pt x="15438" y="5708"/>
                  </a:lnTo>
                  <a:lnTo>
                    <a:pt x="15962" y="5597"/>
                  </a:lnTo>
                  <a:lnTo>
                    <a:pt x="16487" y="5508"/>
                  </a:lnTo>
                  <a:lnTo>
                    <a:pt x="17040" y="5464"/>
                  </a:lnTo>
                  <a:lnTo>
                    <a:pt x="17565" y="5397"/>
                  </a:lnTo>
                  <a:lnTo>
                    <a:pt x="17682" y="5331"/>
                  </a:lnTo>
                  <a:lnTo>
                    <a:pt x="17623" y="5331"/>
                  </a:lnTo>
                  <a:lnTo>
                    <a:pt x="21588" y="2760"/>
                  </a:lnTo>
                  <a:lnTo>
                    <a:pt x="18094" y="-7"/>
                  </a:lnTo>
                  <a:lnTo>
                    <a:pt x="17132" y="60"/>
                  </a:lnTo>
                  <a:lnTo>
                    <a:pt x="16200" y="104"/>
                  </a:lnTo>
                  <a:lnTo>
                    <a:pt x="15297" y="238"/>
                  </a:lnTo>
                  <a:lnTo>
                    <a:pt x="14423" y="371"/>
                  </a:lnTo>
                  <a:lnTo>
                    <a:pt x="13519" y="548"/>
                  </a:lnTo>
                  <a:lnTo>
                    <a:pt x="12674" y="748"/>
                  </a:lnTo>
                  <a:lnTo>
                    <a:pt x="11829" y="970"/>
                  </a:lnTo>
                  <a:lnTo>
                    <a:pt x="11013" y="1236"/>
                  </a:lnTo>
                  <a:lnTo>
                    <a:pt x="10197" y="1546"/>
                  </a:lnTo>
                  <a:lnTo>
                    <a:pt x="9439" y="1879"/>
                  </a:lnTo>
                  <a:lnTo>
                    <a:pt x="8681" y="2211"/>
                  </a:lnTo>
                  <a:lnTo>
                    <a:pt x="7923" y="2588"/>
                  </a:lnTo>
                  <a:lnTo>
                    <a:pt x="7253" y="2965"/>
                  </a:lnTo>
                  <a:lnTo>
                    <a:pt x="6524" y="3386"/>
                  </a:lnTo>
                  <a:lnTo>
                    <a:pt x="5883" y="3829"/>
                  </a:lnTo>
                  <a:lnTo>
                    <a:pt x="5270" y="4317"/>
                  </a:lnTo>
                  <a:lnTo>
                    <a:pt x="4687" y="4804"/>
                  </a:lnTo>
                  <a:lnTo>
                    <a:pt x="4104" y="5292"/>
                  </a:lnTo>
                  <a:lnTo>
                    <a:pt x="3579" y="5823"/>
                  </a:lnTo>
                  <a:lnTo>
                    <a:pt x="3054" y="6377"/>
                  </a:lnTo>
                  <a:lnTo>
                    <a:pt x="2588" y="6931"/>
                  </a:lnTo>
                  <a:lnTo>
                    <a:pt x="2150" y="7529"/>
                  </a:lnTo>
                  <a:lnTo>
                    <a:pt x="1771" y="8105"/>
                  </a:lnTo>
                  <a:lnTo>
                    <a:pt x="1392" y="8725"/>
                  </a:lnTo>
                  <a:lnTo>
                    <a:pt x="1070" y="9368"/>
                  </a:lnTo>
                  <a:lnTo>
                    <a:pt x="779" y="9988"/>
                  </a:lnTo>
                  <a:lnTo>
                    <a:pt x="545" y="10653"/>
                  </a:lnTo>
                  <a:lnTo>
                    <a:pt x="370" y="11317"/>
                  </a:lnTo>
                  <a:lnTo>
                    <a:pt x="165" y="12004"/>
                  </a:lnTo>
                  <a:lnTo>
                    <a:pt x="48" y="12690"/>
                  </a:lnTo>
                  <a:lnTo>
                    <a:pt x="18" y="13377"/>
                  </a:lnTo>
                  <a:lnTo>
                    <a:pt x="-12" y="14108"/>
                  </a:lnTo>
                  <a:close/>
                  <a:moveTo>
                    <a:pt x="-12" y="14108"/>
                  </a:moveTo>
                </a:path>
              </a:pathLst>
            </a:custGeom>
            <a:solidFill>
              <a:srgbClr val="FDBE36"/>
            </a:solidFill>
            <a:ln w="9525" cap="flat">
              <a:solidFill>
                <a:srgbClr val="FDBE36"/>
              </a:solidFill>
              <a:prstDash val="solid"/>
              <a:round/>
              <a:headEnd type="none" w="med" len="med"/>
              <a:tailEnd type="none" w="med" len="med"/>
            </a:ln>
          </p:spPr>
          <p:txBody>
            <a:bodyPr lIns="0" tIns="0" rIns="0" bIns="0"/>
            <a:lstStyle/>
            <a:p>
              <a:endParaRPr lang="en-US"/>
            </a:p>
          </p:txBody>
        </p:sp>
      </p:grpSp>
      <p:sp>
        <p:nvSpPr>
          <p:cNvPr id="41989" name="Rectangle 6"/>
          <p:cNvSpPr>
            <a:spLocks/>
          </p:cNvSpPr>
          <p:nvPr/>
        </p:nvSpPr>
        <p:spPr bwMode="auto">
          <a:xfrm>
            <a:off x="3035300" y="5029200"/>
            <a:ext cx="81280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7200" dirty="0">
                <a:solidFill>
                  <a:srgbClr val="1E1D1D"/>
                </a:solidFill>
                <a:latin typeface="Bebas Neue" pitchFamily="34" charset="0"/>
                <a:ea typeface="Bebas Neue" pitchFamily="34" charset="0"/>
                <a:cs typeface="Bebas Neue" pitchFamily="34" charset="0"/>
                <a:sym typeface="Bebas Neue" pitchFamily="34" charset="0"/>
              </a:rPr>
              <a:t>1</a:t>
            </a:r>
            <a:r>
              <a:rPr lang="en-US" sz="7200" dirty="0" smtClean="0">
                <a:solidFill>
                  <a:srgbClr val="1E1D1D"/>
                </a:solidFill>
                <a:latin typeface="Bebas Neue" pitchFamily="34" charset="0"/>
                <a:ea typeface="Bebas Neue" pitchFamily="34" charset="0"/>
                <a:cs typeface="Bebas Neue" pitchFamily="34" charset="0"/>
                <a:sym typeface="Bebas Neue" pitchFamily="34" charset="0"/>
              </a:rPr>
              <a:t>. Digital currency  </a:t>
            </a:r>
            <a:endParaRPr lang="en-US" sz="7200" dirty="0">
              <a:solidFill>
                <a:srgbClr val="1E1D1D"/>
              </a:solidFill>
              <a:latin typeface="Bebas Neue" pitchFamily="34" charset="0"/>
              <a:ea typeface="Bebas Neue" pitchFamily="34" charset="0"/>
              <a:cs typeface="Bebas Neue" pitchFamily="34" charset="0"/>
              <a:sym typeface="Bebas Neue" pitchFamily="34" charset="0"/>
            </a:endParaRPr>
          </a:p>
        </p:txBody>
      </p:sp>
      <p:grpSp>
        <p:nvGrpSpPr>
          <p:cNvPr id="41990" name="Group 9"/>
          <p:cNvGrpSpPr>
            <a:grpSpLocks/>
          </p:cNvGrpSpPr>
          <p:nvPr/>
        </p:nvGrpSpPr>
        <p:grpSpPr bwMode="auto">
          <a:xfrm>
            <a:off x="2489200" y="9677400"/>
            <a:ext cx="12214225" cy="0"/>
            <a:chOff x="0" y="0"/>
            <a:chExt cx="7694" cy="0"/>
          </a:xfrm>
        </p:grpSpPr>
        <p:sp>
          <p:nvSpPr>
            <p:cNvPr id="42002" name="Line 7"/>
            <p:cNvSpPr>
              <a:spLocks noChangeShapeType="1"/>
            </p:cNvSpPr>
            <p:nvPr/>
          </p:nvSpPr>
          <p:spPr bwMode="auto">
            <a:xfrm>
              <a:off x="5000" y="0"/>
              <a:ext cx="2694" cy="0"/>
            </a:xfrm>
            <a:prstGeom prst="line">
              <a:avLst/>
            </a:prstGeom>
            <a:noFill/>
            <a:ln w="114300">
              <a:solidFill>
                <a:srgbClr val="D31E25"/>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2003" name="Line 8"/>
            <p:cNvSpPr>
              <a:spLocks noChangeShapeType="1"/>
            </p:cNvSpPr>
            <p:nvPr/>
          </p:nvSpPr>
          <p:spPr bwMode="auto">
            <a:xfrm>
              <a:off x="92" y="0"/>
              <a:ext cx="4969" cy="0"/>
            </a:xfrm>
            <a:prstGeom prst="line">
              <a:avLst/>
            </a:prstGeom>
            <a:noFill/>
            <a:ln w="114300">
              <a:solidFill>
                <a:srgbClr val="D31E25"/>
              </a:solidFill>
              <a:miter lim="800000"/>
              <a:headEnd type="oval" w="med" len="med"/>
              <a:tailEnd/>
            </a:ln>
            <a:extLst>
              <a:ext uri="{909E8E84-426E-40DD-AFC4-6F175D3DCCD1}">
                <a14:hiddenFill xmlns:a14="http://schemas.microsoft.com/office/drawing/2010/main">
                  <a:noFill/>
                </a14:hiddenFill>
              </a:ext>
            </a:extLst>
          </p:spPr>
          <p:txBody>
            <a:bodyPr lIns="0" tIns="0" rIns="0" bIns="0"/>
            <a:lstStyle/>
            <a:p>
              <a:endParaRPr lang="en-US"/>
            </a:p>
          </p:txBody>
        </p:sp>
      </p:grpSp>
      <p:sp>
        <p:nvSpPr>
          <p:cNvPr id="41991" name="Rectangle 10"/>
          <p:cNvSpPr>
            <a:spLocks/>
          </p:cNvSpPr>
          <p:nvPr/>
        </p:nvSpPr>
        <p:spPr bwMode="auto">
          <a:xfrm>
            <a:off x="3035300" y="8458200"/>
            <a:ext cx="86487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7200" dirty="0">
                <a:solidFill>
                  <a:srgbClr val="1E1D1D"/>
                </a:solidFill>
                <a:latin typeface="Bebas Neue" pitchFamily="34" charset="0"/>
                <a:ea typeface="Bebas Neue" pitchFamily="34" charset="0"/>
                <a:cs typeface="Bebas Neue" pitchFamily="34" charset="0"/>
                <a:sym typeface="Bebas Neue" pitchFamily="34" charset="0"/>
              </a:rPr>
              <a:t>3</a:t>
            </a:r>
            <a:r>
              <a:rPr lang="en-US" sz="7200" dirty="0" smtClean="0">
                <a:solidFill>
                  <a:srgbClr val="1E1D1D"/>
                </a:solidFill>
                <a:latin typeface="Bebas Neue" pitchFamily="34" charset="0"/>
                <a:ea typeface="Bebas Neue" pitchFamily="34" charset="0"/>
                <a:cs typeface="Bebas Neue" pitchFamily="34" charset="0"/>
                <a:sym typeface="Bebas Neue" pitchFamily="34" charset="0"/>
              </a:rPr>
              <a:t>. Twenty one </a:t>
            </a:r>
            <a:endParaRPr lang="en-US" sz="7200" dirty="0">
              <a:solidFill>
                <a:srgbClr val="1E1D1D"/>
              </a:solidFill>
              <a:latin typeface="Bebas Neue" pitchFamily="34" charset="0"/>
              <a:ea typeface="Bebas Neue" pitchFamily="34" charset="0"/>
              <a:cs typeface="Bebas Neue" pitchFamily="34" charset="0"/>
              <a:sym typeface="Bebas Neue" pitchFamily="34" charset="0"/>
            </a:endParaRPr>
          </a:p>
        </p:txBody>
      </p:sp>
      <p:sp>
        <p:nvSpPr>
          <p:cNvPr id="41992" name="Rectangle 11"/>
          <p:cNvSpPr>
            <a:spLocks/>
          </p:cNvSpPr>
          <p:nvPr/>
        </p:nvSpPr>
        <p:spPr bwMode="auto">
          <a:xfrm>
            <a:off x="3035300" y="6743700"/>
            <a:ext cx="73279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7200" dirty="0">
                <a:solidFill>
                  <a:srgbClr val="1E1D1D"/>
                </a:solidFill>
                <a:latin typeface="Bebas Neue" pitchFamily="34" charset="0"/>
                <a:ea typeface="Bebas Neue" pitchFamily="34" charset="0"/>
                <a:cs typeface="Bebas Neue" pitchFamily="34" charset="0"/>
                <a:sym typeface="Bebas Neue" pitchFamily="34" charset="0"/>
              </a:rPr>
              <a:t>2</a:t>
            </a:r>
            <a:r>
              <a:rPr lang="en-US" sz="7200" dirty="0" smtClean="0">
                <a:solidFill>
                  <a:srgbClr val="1E1D1D"/>
                </a:solidFill>
                <a:latin typeface="Bebas Neue" pitchFamily="34" charset="0"/>
                <a:ea typeface="Bebas Neue" pitchFamily="34" charset="0"/>
                <a:cs typeface="Bebas Neue" pitchFamily="34" charset="0"/>
                <a:sym typeface="Bebas Neue" pitchFamily="34" charset="0"/>
              </a:rPr>
              <a:t>. Worlds largest</a:t>
            </a:r>
            <a:endParaRPr lang="en-US" sz="7200" dirty="0">
              <a:solidFill>
                <a:srgbClr val="1E1D1D"/>
              </a:solidFill>
              <a:latin typeface="Bebas Neue" pitchFamily="34" charset="0"/>
              <a:ea typeface="Bebas Neue" pitchFamily="34" charset="0"/>
              <a:cs typeface="Bebas Neue" pitchFamily="34" charset="0"/>
              <a:sym typeface="Bebas Neue" pitchFamily="34" charset="0"/>
            </a:endParaRPr>
          </a:p>
        </p:txBody>
      </p:sp>
      <p:grpSp>
        <p:nvGrpSpPr>
          <p:cNvPr id="41993" name="Group 14"/>
          <p:cNvGrpSpPr>
            <a:grpSpLocks/>
          </p:cNvGrpSpPr>
          <p:nvPr/>
        </p:nvGrpSpPr>
        <p:grpSpPr bwMode="auto">
          <a:xfrm>
            <a:off x="2635250" y="6115053"/>
            <a:ext cx="13223875" cy="0"/>
            <a:chOff x="92" y="3"/>
            <a:chExt cx="8330" cy="0"/>
          </a:xfrm>
        </p:grpSpPr>
        <p:sp>
          <p:nvSpPr>
            <p:cNvPr id="42000" name="Line 12"/>
            <p:cNvSpPr>
              <a:spLocks noChangeShapeType="1"/>
            </p:cNvSpPr>
            <p:nvPr/>
          </p:nvSpPr>
          <p:spPr bwMode="auto">
            <a:xfrm>
              <a:off x="92" y="3"/>
              <a:ext cx="5151" cy="0"/>
            </a:xfrm>
            <a:prstGeom prst="line">
              <a:avLst/>
            </a:prstGeom>
            <a:noFill/>
            <a:ln w="114300">
              <a:solidFill>
                <a:srgbClr val="FDBE36"/>
              </a:solidFill>
              <a:miter lim="800000"/>
              <a:headEnd type="oval" w="med" len="me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2001" name="Line 13"/>
            <p:cNvSpPr>
              <a:spLocks noChangeShapeType="1"/>
            </p:cNvSpPr>
            <p:nvPr/>
          </p:nvSpPr>
          <p:spPr bwMode="auto">
            <a:xfrm rot="10800000" flipH="1">
              <a:off x="5168" y="3"/>
              <a:ext cx="3254" cy="0"/>
            </a:xfrm>
            <a:prstGeom prst="line">
              <a:avLst/>
            </a:prstGeom>
            <a:noFill/>
            <a:ln w="114300">
              <a:solidFill>
                <a:srgbClr val="FDBE36"/>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grpSp>
      <p:grpSp>
        <p:nvGrpSpPr>
          <p:cNvPr id="41994" name="Group 19"/>
          <p:cNvGrpSpPr>
            <a:grpSpLocks/>
          </p:cNvGrpSpPr>
          <p:nvPr/>
        </p:nvGrpSpPr>
        <p:grpSpPr bwMode="auto">
          <a:xfrm>
            <a:off x="2635250" y="7899400"/>
            <a:ext cx="18286413" cy="3973513"/>
            <a:chOff x="92" y="0"/>
            <a:chExt cx="11519" cy="2503"/>
          </a:xfrm>
        </p:grpSpPr>
        <p:sp>
          <p:nvSpPr>
            <p:cNvPr id="41996" name="Line 15"/>
            <p:cNvSpPr>
              <a:spLocks noChangeShapeType="1"/>
            </p:cNvSpPr>
            <p:nvPr/>
          </p:nvSpPr>
          <p:spPr bwMode="auto">
            <a:xfrm>
              <a:off x="92" y="0"/>
              <a:ext cx="4921" cy="0"/>
            </a:xfrm>
            <a:prstGeom prst="line">
              <a:avLst/>
            </a:prstGeom>
            <a:noFill/>
            <a:ln w="114300">
              <a:solidFill>
                <a:srgbClr val="70AE45"/>
              </a:solidFill>
              <a:miter lim="800000"/>
              <a:headEnd type="oval" w="med" len="me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1997" name="Line 16"/>
            <p:cNvSpPr>
              <a:spLocks noChangeShapeType="1"/>
            </p:cNvSpPr>
            <p:nvPr/>
          </p:nvSpPr>
          <p:spPr bwMode="auto">
            <a:xfrm>
              <a:off x="4976" y="13"/>
              <a:ext cx="0" cy="2490"/>
            </a:xfrm>
            <a:prstGeom prst="line">
              <a:avLst/>
            </a:prstGeom>
            <a:noFill/>
            <a:ln w="114300">
              <a:solidFill>
                <a:srgbClr val="70AE45"/>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1998" name="Line 17"/>
            <p:cNvSpPr>
              <a:spLocks noChangeShapeType="1"/>
            </p:cNvSpPr>
            <p:nvPr/>
          </p:nvSpPr>
          <p:spPr bwMode="auto">
            <a:xfrm>
              <a:off x="4954" y="2469"/>
              <a:ext cx="6657" cy="0"/>
            </a:xfrm>
            <a:prstGeom prst="line">
              <a:avLst/>
            </a:prstGeom>
            <a:noFill/>
            <a:ln w="114300">
              <a:solidFill>
                <a:srgbClr val="70AE45"/>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1999" name="Line 18"/>
            <p:cNvSpPr>
              <a:spLocks noChangeShapeType="1"/>
            </p:cNvSpPr>
            <p:nvPr/>
          </p:nvSpPr>
          <p:spPr bwMode="auto">
            <a:xfrm>
              <a:off x="11576" y="613"/>
              <a:ext cx="0" cy="1869"/>
            </a:xfrm>
            <a:prstGeom prst="line">
              <a:avLst/>
            </a:prstGeom>
            <a:noFill/>
            <a:ln w="114300">
              <a:solidFill>
                <a:srgbClr val="70AE45"/>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grpSp>
      <p:sp>
        <p:nvSpPr>
          <p:cNvPr id="41995" name="AutoShape 20"/>
          <p:cNvSpPr>
            <a:spLocks/>
          </p:cNvSpPr>
          <p:nvPr/>
        </p:nvSpPr>
        <p:spPr bwMode="auto">
          <a:xfrm>
            <a:off x="15367000" y="5651500"/>
            <a:ext cx="4279900" cy="44323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0 h 21600"/>
              <a:gd name="T18" fmla="*/ 2147483647 w 21600"/>
              <a:gd name="T19" fmla="*/ 0 h 21600"/>
              <a:gd name="T20" fmla="*/ 2147483647 w 21600"/>
              <a:gd name="T21" fmla="*/ 2147483647 h 21600"/>
              <a:gd name="T22" fmla="*/ 2147483647 w 21600"/>
              <a:gd name="T23" fmla="*/ 2147483647 h 21600"/>
              <a:gd name="T24" fmla="*/ 2147483647 w 21600"/>
              <a:gd name="T25" fmla="*/ 2147483647 h 21600"/>
              <a:gd name="T26" fmla="*/ 2147483647 w 21600"/>
              <a:gd name="T27" fmla="*/ 2147483647 h 21600"/>
              <a:gd name="T28" fmla="*/ 2147483647 w 21600"/>
              <a:gd name="T29" fmla="*/ 2147483647 h 21600"/>
              <a:gd name="T30" fmla="*/ 2147483647 w 21600"/>
              <a:gd name="T31" fmla="*/ 2147483647 h 21600"/>
              <a:gd name="T32" fmla="*/ 0 w 21600"/>
              <a:gd name="T33" fmla="*/ 2147483647 h 21600"/>
              <a:gd name="T34" fmla="*/ 0 w 21600"/>
              <a:gd name="T35" fmla="*/ 2147483647 h 21600"/>
              <a:gd name="T36" fmla="*/ 2147483647 w 21600"/>
              <a:gd name="T37" fmla="*/ 2147483647 h 21600"/>
              <a:gd name="T38" fmla="*/ 2147483647 w 21600"/>
              <a:gd name="T39" fmla="*/ 2147483647 h 21600"/>
              <a:gd name="T40" fmla="*/ 2147483647 w 21600"/>
              <a:gd name="T41" fmla="*/ 2147483647 h 21600"/>
              <a:gd name="T42" fmla="*/ 2147483647 w 21600"/>
              <a:gd name="T43" fmla="*/ 2147483647 h 21600"/>
              <a:gd name="T44" fmla="*/ 2147483647 w 21600"/>
              <a:gd name="T45" fmla="*/ 2147483647 h 21600"/>
              <a:gd name="T46" fmla="*/ 2147483647 w 21600"/>
              <a:gd name="T47" fmla="*/ 2147483647 h 21600"/>
              <a:gd name="T48" fmla="*/ 2147483647 w 21600"/>
              <a:gd name="T49" fmla="*/ 2147483647 h 21600"/>
              <a:gd name="T50" fmla="*/ 2147483647 w 21600"/>
              <a:gd name="T51" fmla="*/ 2147483647 h 21600"/>
              <a:gd name="T52" fmla="*/ 2147483647 w 21600"/>
              <a:gd name="T53" fmla="*/ 2147483647 h 21600"/>
              <a:gd name="T54" fmla="*/ 2147483647 w 21600"/>
              <a:gd name="T55" fmla="*/ 2147483647 h 21600"/>
              <a:gd name="T56" fmla="*/ 2147483647 w 21600"/>
              <a:gd name="T57" fmla="*/ 2147483647 h 21600"/>
              <a:gd name="T58" fmla="*/ 2147483647 w 21600"/>
              <a:gd name="T59" fmla="*/ 2147483647 h 21600"/>
              <a:gd name="T60" fmla="*/ 2147483647 w 21600"/>
              <a:gd name="T61" fmla="*/ 2147483647 h 21600"/>
              <a:gd name="T62" fmla="*/ 2147483647 w 21600"/>
              <a:gd name="T63" fmla="*/ 2147483647 h 21600"/>
              <a:gd name="T64" fmla="*/ 2147483647 w 21600"/>
              <a:gd name="T65" fmla="*/ 2147483647 h 21600"/>
              <a:gd name="T66" fmla="*/ 2147483647 w 21600"/>
              <a:gd name="T67" fmla="*/ 2147483647 h 21600"/>
              <a:gd name="T68" fmla="*/ 2147483647 w 21600"/>
              <a:gd name="T69" fmla="*/ 2147483647 h 21600"/>
              <a:gd name="T70" fmla="*/ 2147483647 w 21600"/>
              <a:gd name="T71" fmla="*/ 2147483647 h 21600"/>
              <a:gd name="T72" fmla="*/ 2147483647 w 21600"/>
              <a:gd name="T73" fmla="*/ 2147483647 h 21600"/>
              <a:gd name="T74" fmla="*/ 2147483647 w 21600"/>
              <a:gd name="T75" fmla="*/ 2147483647 h 21600"/>
              <a:gd name="T76" fmla="*/ 2147483647 w 21600"/>
              <a:gd name="T77" fmla="*/ 2147483647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21600" y="12212"/>
                </a:moveTo>
                <a:lnTo>
                  <a:pt x="21600" y="9388"/>
                </a:lnTo>
                <a:lnTo>
                  <a:pt x="19664" y="9388"/>
                </a:lnTo>
                <a:cubicBezTo>
                  <a:pt x="19482" y="8449"/>
                  <a:pt x="19008" y="6862"/>
                  <a:pt x="18310" y="5791"/>
                </a:cubicBezTo>
                <a:lnTo>
                  <a:pt x="19698" y="4411"/>
                </a:lnTo>
                <a:lnTo>
                  <a:pt x="17471" y="2193"/>
                </a:lnTo>
                <a:lnTo>
                  <a:pt x="15968" y="3514"/>
                </a:lnTo>
                <a:cubicBezTo>
                  <a:pt x="14929" y="2733"/>
                  <a:pt x="14090" y="2177"/>
                  <a:pt x="12212" y="1911"/>
                </a:cubicBezTo>
                <a:lnTo>
                  <a:pt x="12212" y="0"/>
                </a:lnTo>
                <a:lnTo>
                  <a:pt x="9388" y="0"/>
                </a:lnTo>
                <a:lnTo>
                  <a:pt x="9388" y="1844"/>
                </a:lnTo>
                <a:cubicBezTo>
                  <a:pt x="8449" y="2052"/>
                  <a:pt x="6837" y="2542"/>
                  <a:pt x="5757" y="3265"/>
                </a:cubicBezTo>
                <a:lnTo>
                  <a:pt x="4411" y="1902"/>
                </a:lnTo>
                <a:lnTo>
                  <a:pt x="2193" y="4129"/>
                </a:lnTo>
                <a:lnTo>
                  <a:pt x="3531" y="5649"/>
                </a:lnTo>
                <a:cubicBezTo>
                  <a:pt x="2783" y="6688"/>
                  <a:pt x="2251" y="7510"/>
                  <a:pt x="2002" y="9388"/>
                </a:cubicBezTo>
                <a:lnTo>
                  <a:pt x="0" y="9388"/>
                </a:lnTo>
                <a:lnTo>
                  <a:pt x="0" y="12212"/>
                </a:lnTo>
                <a:lnTo>
                  <a:pt x="1969" y="12212"/>
                </a:lnTo>
                <a:cubicBezTo>
                  <a:pt x="2185" y="13151"/>
                  <a:pt x="2667" y="14688"/>
                  <a:pt x="3373" y="15735"/>
                </a:cubicBezTo>
                <a:lnTo>
                  <a:pt x="1902" y="17189"/>
                </a:lnTo>
                <a:lnTo>
                  <a:pt x="4129" y="19407"/>
                </a:lnTo>
                <a:lnTo>
                  <a:pt x="5757" y="17961"/>
                </a:lnTo>
                <a:cubicBezTo>
                  <a:pt x="6771" y="18692"/>
                  <a:pt x="7510" y="19224"/>
                  <a:pt x="9388" y="19482"/>
                </a:cubicBezTo>
                <a:lnTo>
                  <a:pt x="9388" y="21600"/>
                </a:lnTo>
                <a:lnTo>
                  <a:pt x="12212" y="21600"/>
                </a:lnTo>
                <a:lnTo>
                  <a:pt x="12212" y="19540"/>
                </a:lnTo>
                <a:cubicBezTo>
                  <a:pt x="13151" y="19349"/>
                  <a:pt x="14663" y="18883"/>
                  <a:pt x="15710" y="18202"/>
                </a:cubicBezTo>
                <a:lnTo>
                  <a:pt x="17189" y="19698"/>
                </a:lnTo>
                <a:lnTo>
                  <a:pt x="19407" y="17471"/>
                </a:lnTo>
                <a:lnTo>
                  <a:pt x="17986" y="15859"/>
                </a:lnTo>
                <a:cubicBezTo>
                  <a:pt x="18742" y="14846"/>
                  <a:pt x="19291" y="14090"/>
                  <a:pt x="19564" y="12212"/>
                </a:cubicBezTo>
                <a:cubicBezTo>
                  <a:pt x="19564" y="12212"/>
                  <a:pt x="21600" y="12212"/>
                  <a:pt x="21600" y="12212"/>
                </a:cubicBezTo>
                <a:close/>
                <a:moveTo>
                  <a:pt x="10800" y="15153"/>
                </a:moveTo>
                <a:cubicBezTo>
                  <a:pt x="8341" y="15153"/>
                  <a:pt x="6339" y="13151"/>
                  <a:pt x="6339" y="10692"/>
                </a:cubicBezTo>
                <a:cubicBezTo>
                  <a:pt x="6339" y="8233"/>
                  <a:pt x="8341" y="6239"/>
                  <a:pt x="10800" y="6239"/>
                </a:cubicBezTo>
                <a:cubicBezTo>
                  <a:pt x="13259" y="6239"/>
                  <a:pt x="15253" y="8233"/>
                  <a:pt x="15253" y="10692"/>
                </a:cubicBezTo>
                <a:cubicBezTo>
                  <a:pt x="15253" y="13151"/>
                  <a:pt x="13259" y="15153"/>
                  <a:pt x="10800" y="15153"/>
                </a:cubicBezTo>
                <a:close/>
                <a:moveTo>
                  <a:pt x="10800" y="15153"/>
                </a:moveTo>
              </a:path>
            </a:pathLst>
          </a:custGeom>
          <a:solidFill>
            <a:srgbClr val="000000">
              <a:alpha val="17647"/>
            </a:srgbClr>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Tree>
    <p:extLst>
      <p:ext uri="{BB962C8B-B14F-4D97-AF65-F5344CB8AC3E}">
        <p14:creationId xmlns:p14="http://schemas.microsoft.com/office/powerpoint/2010/main" val="260986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Slide Number Placeholder 3"/>
          <p:cNvSpPr>
            <a:spLocks noGrp="1"/>
          </p:cNvSpPr>
          <p:nvPr>
            <p:ph type="sldNum" sz="quarter" idx="10"/>
          </p:nvPr>
        </p:nvSpPr>
        <p:spPr>
          <a:noFill/>
        </p:spPr>
        <p:txBody>
          <a:bodyPr/>
          <a:lstStyle>
            <a:lvl1pPr eaLnBrk="0" hangingPunct="0">
              <a:defRPr sz="56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56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56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56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fld id="{53E17822-309B-4095-ADDF-9B0E3C4AC09F}" type="slidenum">
              <a:rPr lang="en-US" sz="3600" smtClean="0">
                <a:solidFill>
                  <a:srgbClr val="139FD2"/>
                </a:solidFill>
                <a:latin typeface="Bebas Neue" pitchFamily="34" charset="0"/>
                <a:ea typeface="Bebas Neue" pitchFamily="34" charset="0"/>
                <a:cs typeface="Bebas Neue" pitchFamily="34" charset="0"/>
                <a:sym typeface="Bebas Neue" pitchFamily="34" charset="0"/>
              </a:rPr>
              <a:pPr eaLnBrk="1" hangingPunct="1"/>
              <a:t>3</a:t>
            </a:fld>
            <a:endParaRPr lang="en-US" sz="3600" smtClean="0">
              <a:solidFill>
                <a:srgbClr val="139FD2"/>
              </a:solidFill>
              <a:latin typeface="Bebas Neue" pitchFamily="34" charset="0"/>
              <a:ea typeface="Bebas Neue" pitchFamily="34" charset="0"/>
              <a:cs typeface="Bebas Neue" pitchFamily="34" charset="0"/>
              <a:sym typeface="Bebas Neue" pitchFamily="34" charset="0"/>
            </a:endParaRPr>
          </a:p>
        </p:txBody>
      </p:sp>
      <p:sp>
        <p:nvSpPr>
          <p:cNvPr id="33796" name="Rectangle 2"/>
          <p:cNvSpPr>
            <a:spLocks/>
          </p:cNvSpPr>
          <p:nvPr/>
        </p:nvSpPr>
        <p:spPr bwMode="auto">
          <a:xfrm>
            <a:off x="2427288" y="1079500"/>
            <a:ext cx="10515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14400" dirty="0" smtClean="0">
                <a:solidFill>
                  <a:srgbClr val="139FD2"/>
                </a:solidFill>
                <a:latin typeface="Bebas Neue" pitchFamily="34" charset="0"/>
                <a:ea typeface="Bebas Neue" pitchFamily="34" charset="0"/>
                <a:cs typeface="Bebas Neue" pitchFamily="34" charset="0"/>
                <a:sym typeface="Bebas Neue" pitchFamily="34" charset="0"/>
              </a:rPr>
              <a:t>Bitcoin trading</a:t>
            </a:r>
            <a:endParaRPr lang="en-US" sz="14400" dirty="0">
              <a:solidFill>
                <a:srgbClr val="139FD2"/>
              </a:solidFill>
              <a:latin typeface="Bebas Neue" pitchFamily="34" charset="0"/>
              <a:ea typeface="Bebas Neue" pitchFamily="34" charset="0"/>
              <a:cs typeface="Bebas Neue" pitchFamily="34" charset="0"/>
              <a:sym typeface="Bebas Neue" pitchFamily="34" charset="0"/>
            </a:endParaRPr>
          </a:p>
        </p:txBody>
      </p:sp>
      <p:grpSp>
        <p:nvGrpSpPr>
          <p:cNvPr id="33797" name="Group 5"/>
          <p:cNvGrpSpPr>
            <a:grpSpLocks/>
          </p:cNvGrpSpPr>
          <p:nvPr/>
        </p:nvGrpSpPr>
        <p:grpSpPr bwMode="auto">
          <a:xfrm>
            <a:off x="3543300" y="8077200"/>
            <a:ext cx="5943600" cy="914400"/>
            <a:chOff x="0" y="0"/>
            <a:chExt cx="3744" cy="576"/>
          </a:xfrm>
        </p:grpSpPr>
        <p:sp>
          <p:nvSpPr>
            <p:cNvPr id="33808" name="Line 3"/>
            <p:cNvSpPr>
              <a:spLocks noChangeShapeType="1"/>
            </p:cNvSpPr>
            <p:nvPr/>
          </p:nvSpPr>
          <p:spPr bwMode="auto">
            <a:xfrm>
              <a:off x="0" y="528"/>
              <a:ext cx="3744" cy="0"/>
            </a:xfrm>
            <a:prstGeom prst="line">
              <a:avLst/>
            </a:prstGeom>
            <a:noFill/>
            <a:ln w="114300">
              <a:solidFill>
                <a:srgbClr val="139FD2"/>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3809" name="Rectangle 4"/>
            <p:cNvSpPr>
              <a:spLocks/>
            </p:cNvSpPr>
            <p:nvPr/>
          </p:nvSpPr>
          <p:spPr bwMode="auto">
            <a:xfrm>
              <a:off x="24" y="0"/>
              <a:ext cx="3296"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buFontTx/>
                <a:buAutoNum type="arabicPeriod"/>
              </a:pPr>
              <a:r>
                <a:rPr lang="en-US" sz="4800" dirty="0">
                  <a:solidFill>
                    <a:srgbClr val="1E1D1D"/>
                  </a:solidFill>
                  <a:latin typeface="Bebas Neue" pitchFamily="34" charset="0"/>
                  <a:ea typeface="Bebas Neue" pitchFamily="34" charset="0"/>
                  <a:cs typeface="Bebas Neue" pitchFamily="34" charset="0"/>
                  <a:sym typeface="Bebas Neue" pitchFamily="34" charset="0"/>
                </a:rPr>
                <a:t> </a:t>
              </a:r>
              <a:r>
                <a:rPr lang="en-US" sz="4800" dirty="0" smtClean="0">
                  <a:solidFill>
                    <a:srgbClr val="1E1D1D"/>
                  </a:solidFill>
                  <a:latin typeface="Bebas Neue" pitchFamily="34" charset="0"/>
                  <a:ea typeface="Bebas Neue" pitchFamily="34" charset="0"/>
                  <a:cs typeface="Bebas Neue" pitchFamily="34" charset="0"/>
                  <a:sym typeface="Bebas Neue" pitchFamily="34" charset="0"/>
                </a:rPr>
                <a:t>create a wallet</a:t>
              </a:r>
              <a:endParaRPr lang="en-US" sz="4800" dirty="0">
                <a:solidFill>
                  <a:srgbClr val="1E1D1D"/>
                </a:solidFill>
                <a:latin typeface="Bebas Neue" pitchFamily="34" charset="0"/>
                <a:ea typeface="Bebas Neue" pitchFamily="34" charset="0"/>
                <a:cs typeface="Bebas Neue" pitchFamily="34" charset="0"/>
                <a:sym typeface="Bebas Neue" pitchFamily="34" charset="0"/>
              </a:endParaRPr>
            </a:p>
          </p:txBody>
        </p:sp>
      </p:grpSp>
      <p:grpSp>
        <p:nvGrpSpPr>
          <p:cNvPr id="33798" name="Group 8"/>
          <p:cNvGrpSpPr>
            <a:grpSpLocks/>
          </p:cNvGrpSpPr>
          <p:nvPr/>
        </p:nvGrpSpPr>
        <p:grpSpPr bwMode="auto">
          <a:xfrm>
            <a:off x="3543300" y="9601200"/>
            <a:ext cx="5943600" cy="914400"/>
            <a:chOff x="0" y="0"/>
            <a:chExt cx="3706" cy="576"/>
          </a:xfrm>
        </p:grpSpPr>
        <p:sp>
          <p:nvSpPr>
            <p:cNvPr id="33806" name="Line 6"/>
            <p:cNvSpPr>
              <a:spLocks noChangeShapeType="1"/>
            </p:cNvSpPr>
            <p:nvPr/>
          </p:nvSpPr>
          <p:spPr bwMode="auto">
            <a:xfrm>
              <a:off x="0" y="528"/>
              <a:ext cx="3706" cy="0"/>
            </a:xfrm>
            <a:prstGeom prst="line">
              <a:avLst/>
            </a:prstGeom>
            <a:noFill/>
            <a:ln w="114300">
              <a:solidFill>
                <a:srgbClr val="139FD2"/>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3807" name="Rectangle 7"/>
            <p:cNvSpPr>
              <a:spLocks/>
            </p:cNvSpPr>
            <p:nvPr/>
          </p:nvSpPr>
          <p:spPr bwMode="auto">
            <a:xfrm>
              <a:off x="24" y="0"/>
              <a:ext cx="3360"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buFontTx/>
                <a:buAutoNum type="arabicPeriod" startAt="2"/>
              </a:pPr>
              <a:r>
                <a:rPr lang="en-US" sz="4800" dirty="0">
                  <a:solidFill>
                    <a:srgbClr val="1E1D1D"/>
                  </a:solidFill>
                  <a:latin typeface="Bebas Neue" pitchFamily="34" charset="0"/>
                  <a:ea typeface="Bebas Neue" pitchFamily="34" charset="0"/>
                  <a:cs typeface="Bebas Neue" pitchFamily="34" charset="0"/>
                  <a:sym typeface="Bebas Neue" pitchFamily="34" charset="0"/>
                </a:rPr>
                <a:t> </a:t>
              </a:r>
              <a:r>
                <a:rPr lang="en-US" sz="4800" dirty="0" smtClean="0">
                  <a:solidFill>
                    <a:srgbClr val="1E1D1D"/>
                  </a:solidFill>
                  <a:latin typeface="Bebas Neue" pitchFamily="34" charset="0"/>
                  <a:ea typeface="Bebas Neue" pitchFamily="34" charset="0"/>
                  <a:cs typeface="Bebas Neue" pitchFamily="34" charset="0"/>
                  <a:sym typeface="Bebas Neue" pitchFamily="34" charset="0"/>
                </a:rPr>
                <a:t>online exchanges</a:t>
              </a:r>
              <a:endParaRPr lang="en-US" sz="4800" dirty="0">
                <a:solidFill>
                  <a:srgbClr val="1E1D1D"/>
                </a:solidFill>
                <a:latin typeface="Bebas Neue" pitchFamily="34" charset="0"/>
                <a:ea typeface="Bebas Neue" pitchFamily="34" charset="0"/>
                <a:cs typeface="Bebas Neue" pitchFamily="34" charset="0"/>
                <a:sym typeface="Bebas Neue" pitchFamily="34" charset="0"/>
              </a:endParaRPr>
            </a:p>
          </p:txBody>
        </p:sp>
      </p:grpSp>
      <p:grpSp>
        <p:nvGrpSpPr>
          <p:cNvPr id="33799" name="Group 11"/>
          <p:cNvGrpSpPr>
            <a:grpSpLocks/>
          </p:cNvGrpSpPr>
          <p:nvPr/>
        </p:nvGrpSpPr>
        <p:grpSpPr bwMode="auto">
          <a:xfrm>
            <a:off x="3543300" y="11125200"/>
            <a:ext cx="5943600" cy="914400"/>
            <a:chOff x="0" y="0"/>
            <a:chExt cx="3707" cy="576"/>
          </a:xfrm>
        </p:grpSpPr>
        <p:sp>
          <p:nvSpPr>
            <p:cNvPr id="33804" name="Line 9"/>
            <p:cNvSpPr>
              <a:spLocks noChangeShapeType="1"/>
            </p:cNvSpPr>
            <p:nvPr/>
          </p:nvSpPr>
          <p:spPr bwMode="auto">
            <a:xfrm>
              <a:off x="0" y="528"/>
              <a:ext cx="3707" cy="0"/>
            </a:xfrm>
            <a:prstGeom prst="line">
              <a:avLst/>
            </a:prstGeom>
            <a:noFill/>
            <a:ln w="114300">
              <a:solidFill>
                <a:srgbClr val="139FD2"/>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3805" name="Rectangle 10"/>
            <p:cNvSpPr>
              <a:spLocks/>
            </p:cNvSpPr>
            <p:nvPr/>
          </p:nvSpPr>
          <p:spPr bwMode="auto">
            <a:xfrm>
              <a:off x="24" y="0"/>
              <a:ext cx="3360"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buFontTx/>
                <a:buAutoNum type="arabicPeriod" startAt="3"/>
              </a:pPr>
              <a:r>
                <a:rPr lang="en-US" sz="4800" dirty="0">
                  <a:solidFill>
                    <a:srgbClr val="1E1D1D"/>
                  </a:solidFill>
                  <a:latin typeface="Bebas Neue" pitchFamily="34" charset="0"/>
                  <a:ea typeface="Bebas Neue" pitchFamily="34" charset="0"/>
                  <a:cs typeface="Bebas Neue" pitchFamily="34" charset="0"/>
                  <a:sym typeface="Bebas Neue" pitchFamily="34" charset="0"/>
                </a:rPr>
                <a:t> </a:t>
              </a:r>
              <a:r>
                <a:rPr lang="en-US" sz="4800" dirty="0" smtClean="0">
                  <a:solidFill>
                    <a:srgbClr val="1E1D1D"/>
                  </a:solidFill>
                  <a:latin typeface="Bebas Neue" pitchFamily="34" charset="0"/>
                  <a:ea typeface="Bebas Neue" pitchFamily="34" charset="0"/>
                  <a:cs typeface="Bebas Neue" pitchFamily="34" charset="0"/>
                  <a:sym typeface="Bebas Neue" pitchFamily="34" charset="0"/>
                </a:rPr>
                <a:t>physical exchange</a:t>
              </a:r>
              <a:endParaRPr lang="en-US" sz="4800" dirty="0">
                <a:solidFill>
                  <a:srgbClr val="1E1D1D"/>
                </a:solidFill>
                <a:latin typeface="Bebas Neue" pitchFamily="34" charset="0"/>
                <a:ea typeface="Bebas Neue" pitchFamily="34" charset="0"/>
                <a:cs typeface="Bebas Neue" pitchFamily="34" charset="0"/>
                <a:sym typeface="Bebas Neue" pitchFamily="34" charset="0"/>
              </a:endParaRPr>
            </a:p>
          </p:txBody>
        </p:sp>
      </p:grpSp>
      <p:grpSp>
        <p:nvGrpSpPr>
          <p:cNvPr id="33800" name="Group 15"/>
          <p:cNvGrpSpPr>
            <a:grpSpLocks/>
          </p:cNvGrpSpPr>
          <p:nvPr/>
        </p:nvGrpSpPr>
        <p:grpSpPr bwMode="auto">
          <a:xfrm>
            <a:off x="2451100" y="4343400"/>
            <a:ext cx="8751888" cy="2946400"/>
            <a:chOff x="0" y="72"/>
            <a:chExt cx="5513" cy="1856"/>
          </a:xfrm>
        </p:grpSpPr>
        <p:sp>
          <p:nvSpPr>
            <p:cNvPr id="33801" name="Line 12"/>
            <p:cNvSpPr>
              <a:spLocks noChangeShapeType="1"/>
            </p:cNvSpPr>
            <p:nvPr/>
          </p:nvSpPr>
          <p:spPr bwMode="auto">
            <a:xfrm>
              <a:off x="0" y="688"/>
              <a:ext cx="5472" cy="0"/>
            </a:xfrm>
            <a:prstGeom prst="line">
              <a:avLst/>
            </a:prstGeom>
            <a:noFill/>
            <a:ln w="114300">
              <a:solidFill>
                <a:srgbClr val="FDBE36"/>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3802" name="Rectangle 13"/>
            <p:cNvSpPr>
              <a:spLocks/>
            </p:cNvSpPr>
            <p:nvPr/>
          </p:nvSpPr>
          <p:spPr bwMode="auto">
            <a:xfrm>
              <a:off x="24" y="72"/>
              <a:ext cx="5472"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7200" dirty="0" smtClean="0">
                  <a:solidFill>
                    <a:srgbClr val="1E1D1D"/>
                  </a:solidFill>
                  <a:latin typeface="Bebas Neue" pitchFamily="34" charset="0"/>
                  <a:ea typeface="Bebas Neue" pitchFamily="34" charset="0"/>
                  <a:cs typeface="Bebas Neue" pitchFamily="34" charset="0"/>
                  <a:sym typeface="Bebas Neue" pitchFamily="34" charset="0"/>
                </a:rPr>
                <a:t>How does it work</a:t>
              </a:r>
              <a:endParaRPr lang="en-US" sz="7200" dirty="0">
                <a:solidFill>
                  <a:srgbClr val="1E1D1D"/>
                </a:solidFill>
                <a:latin typeface="Bebas Neue" pitchFamily="34" charset="0"/>
                <a:ea typeface="Bebas Neue" pitchFamily="34" charset="0"/>
                <a:cs typeface="Bebas Neue" pitchFamily="34" charset="0"/>
                <a:sym typeface="Bebas Neue" pitchFamily="34" charset="0"/>
              </a:endParaRPr>
            </a:p>
          </p:txBody>
        </p:sp>
        <p:sp>
          <p:nvSpPr>
            <p:cNvPr id="33803" name="Rectangle 14"/>
            <p:cNvSpPr>
              <a:spLocks/>
            </p:cNvSpPr>
            <p:nvPr/>
          </p:nvSpPr>
          <p:spPr bwMode="auto">
            <a:xfrm>
              <a:off x="41" y="896"/>
              <a:ext cx="5472" cy="1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r>
                <a:rPr lang="en-US" sz="3600" dirty="0" smtClean="0">
                  <a:solidFill>
                    <a:srgbClr val="1E1D1D"/>
                  </a:solidFill>
                  <a:latin typeface="Arial" charset="0"/>
                  <a:ea typeface="Helvetica Light" charset="0"/>
                  <a:cs typeface="Arial" charset="0"/>
                  <a:sym typeface="Helvetica Light" charset="0"/>
                </a:rPr>
                <a:t>Bticoin is a digital currency with the majority of exchanges been done online.</a:t>
              </a:r>
              <a:endParaRPr lang="en-US" sz="3600" dirty="0">
                <a:solidFill>
                  <a:srgbClr val="1E1D1D"/>
                </a:solidFill>
                <a:latin typeface="Arial" charset="0"/>
                <a:ea typeface="Helvetica Light" charset="0"/>
                <a:cs typeface="Arial" charset="0"/>
                <a:sym typeface="Helvetica Light" charset="0"/>
              </a:endParaRPr>
            </a:p>
          </p:txBody>
        </p:sp>
      </p:grpSp>
      <p:pic>
        <p:nvPicPr>
          <p:cNvPr id="18" name="Picture 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95300" y="-190500"/>
            <a:ext cx="11277600" cy="14160500"/>
          </a:xfrm>
          <a:prstGeom prst="rect">
            <a:avLst/>
          </a:prstGeom>
          <a:noFill/>
          <a:ln>
            <a:noFill/>
          </a:ln>
          <a:effectLst>
            <a:outerShdw blurRad="50800" dist="127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t="2304" r="49603" b="5929"/>
          <a:stretch/>
        </p:blipFill>
        <p:spPr>
          <a:xfrm>
            <a:off x="13195300" y="-63062"/>
            <a:ext cx="11432540" cy="13746405"/>
          </a:xfrm>
          <a:prstGeom prst="rect">
            <a:avLst/>
          </a:prstGeom>
        </p:spPr>
      </p:pic>
    </p:spTree>
    <p:extLst>
      <p:ext uri="{BB962C8B-B14F-4D97-AF65-F5344CB8AC3E}">
        <p14:creationId xmlns:p14="http://schemas.microsoft.com/office/powerpoint/2010/main" val="4193280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2"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strVal val="4*#ppt_w"/>
                                          </p:val>
                                        </p:tav>
                                        <p:tav tm="100000">
                                          <p:val>
                                            <p:strVal val="#ppt_w"/>
                                          </p:val>
                                        </p:tav>
                                      </p:tavLst>
                                    </p:anim>
                                    <p:anim calcmode="lin" valueType="num">
                                      <p:cBhvr>
                                        <p:cTn id="8" dur="500" fill="hold"/>
                                        <p:tgtEl>
                                          <p:spTgt spid="18"/>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Slide Number Placeholder 3"/>
          <p:cNvSpPr>
            <a:spLocks noGrp="1"/>
          </p:cNvSpPr>
          <p:nvPr>
            <p:ph type="sldNum" sz="quarter" idx="10"/>
          </p:nvPr>
        </p:nvSpPr>
        <p:spPr>
          <a:noFill/>
        </p:spPr>
        <p:txBody>
          <a:bodyPr/>
          <a:lstStyle>
            <a:lvl1pPr eaLnBrk="0" hangingPunct="0">
              <a:defRPr sz="56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56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56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56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fld id="{1FA84FB9-3044-47A7-AC78-E9BCA55FB690}" type="slidenum">
              <a:rPr lang="en-US" sz="3600" smtClean="0">
                <a:solidFill>
                  <a:srgbClr val="139FD2"/>
                </a:solidFill>
                <a:latin typeface="Bebas Neue" pitchFamily="34" charset="0"/>
                <a:ea typeface="Bebas Neue" pitchFamily="34" charset="0"/>
                <a:cs typeface="Bebas Neue" pitchFamily="34" charset="0"/>
                <a:sym typeface="Bebas Neue" pitchFamily="34" charset="0"/>
              </a:rPr>
              <a:pPr eaLnBrk="1" hangingPunct="1"/>
              <a:t>4</a:t>
            </a:fld>
            <a:endParaRPr lang="en-US" sz="3600" smtClean="0">
              <a:solidFill>
                <a:srgbClr val="139FD2"/>
              </a:solidFill>
              <a:latin typeface="Bebas Neue" pitchFamily="34" charset="0"/>
              <a:ea typeface="Bebas Neue" pitchFamily="34" charset="0"/>
              <a:cs typeface="Bebas Neue" pitchFamily="34" charset="0"/>
              <a:sym typeface="Bebas Neue" pitchFamily="34" charset="0"/>
            </a:endParaRPr>
          </a:p>
        </p:txBody>
      </p:sp>
      <p:sp>
        <p:nvSpPr>
          <p:cNvPr id="36867" name="Rectangle 1"/>
          <p:cNvSpPr>
            <a:spLocks/>
          </p:cNvSpPr>
          <p:nvPr/>
        </p:nvSpPr>
        <p:spPr bwMode="auto">
          <a:xfrm>
            <a:off x="2427288" y="1079500"/>
            <a:ext cx="14630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14400" dirty="0" smtClean="0">
                <a:solidFill>
                  <a:srgbClr val="139FD2"/>
                </a:solidFill>
                <a:latin typeface="Bebas Neue" pitchFamily="34" charset="0"/>
                <a:ea typeface="Bebas Neue" pitchFamily="34" charset="0"/>
                <a:cs typeface="Bebas Neue" pitchFamily="34" charset="0"/>
                <a:sym typeface="Bebas Neue" pitchFamily="34" charset="0"/>
              </a:rPr>
              <a:t>bitcoin case study</a:t>
            </a:r>
            <a:endParaRPr lang="en-US" sz="14400" dirty="0">
              <a:solidFill>
                <a:srgbClr val="139FD2"/>
              </a:solidFill>
              <a:latin typeface="Bebas Neue" pitchFamily="34" charset="0"/>
              <a:ea typeface="Bebas Neue" pitchFamily="34" charset="0"/>
              <a:cs typeface="Bebas Neue" pitchFamily="34" charset="0"/>
              <a:sym typeface="Bebas Neue" pitchFamily="34" charset="0"/>
            </a:endParaRPr>
          </a:p>
        </p:txBody>
      </p:sp>
      <p:grpSp>
        <p:nvGrpSpPr>
          <p:cNvPr id="36869" name="Group 9"/>
          <p:cNvGrpSpPr>
            <a:grpSpLocks/>
          </p:cNvGrpSpPr>
          <p:nvPr/>
        </p:nvGrpSpPr>
        <p:grpSpPr bwMode="auto">
          <a:xfrm>
            <a:off x="13474700" y="4343400"/>
            <a:ext cx="8877300" cy="977900"/>
            <a:chOff x="0" y="72"/>
            <a:chExt cx="5592" cy="616"/>
          </a:xfrm>
        </p:grpSpPr>
        <p:sp>
          <p:nvSpPr>
            <p:cNvPr id="36870" name="Rectangle 5"/>
            <p:cNvSpPr>
              <a:spLocks/>
            </p:cNvSpPr>
            <p:nvPr/>
          </p:nvSpPr>
          <p:spPr bwMode="auto">
            <a:xfrm>
              <a:off x="120" y="72"/>
              <a:ext cx="5472"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7200" dirty="0" smtClean="0">
                  <a:solidFill>
                    <a:srgbClr val="1E1D1D"/>
                  </a:solidFill>
                  <a:latin typeface="Bebas Neue" pitchFamily="34" charset="0"/>
                  <a:ea typeface="Bebas Neue" pitchFamily="34" charset="0"/>
                  <a:cs typeface="Bebas Neue" pitchFamily="34" charset="0"/>
                  <a:sym typeface="Bebas Neue" pitchFamily="34" charset="0"/>
                </a:rPr>
                <a:t>Why the media loves it</a:t>
              </a:r>
              <a:endParaRPr lang="en-US" sz="7200" dirty="0">
                <a:solidFill>
                  <a:srgbClr val="1E1D1D"/>
                </a:solidFill>
                <a:latin typeface="Bebas Neue" pitchFamily="34" charset="0"/>
                <a:ea typeface="Bebas Neue" pitchFamily="34" charset="0"/>
                <a:cs typeface="Bebas Neue" pitchFamily="34" charset="0"/>
                <a:sym typeface="Bebas Neue" pitchFamily="34" charset="0"/>
              </a:endParaRPr>
            </a:p>
          </p:txBody>
        </p:sp>
        <p:sp>
          <p:nvSpPr>
            <p:cNvPr id="36872" name="Line 7"/>
            <p:cNvSpPr>
              <a:spLocks noChangeShapeType="1"/>
            </p:cNvSpPr>
            <p:nvPr/>
          </p:nvSpPr>
          <p:spPr bwMode="auto">
            <a:xfrm>
              <a:off x="0" y="688"/>
              <a:ext cx="5472" cy="0"/>
            </a:xfrm>
            <a:prstGeom prst="line">
              <a:avLst/>
            </a:prstGeom>
            <a:noFill/>
            <a:ln w="114300">
              <a:solidFill>
                <a:srgbClr val="FDBE36"/>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grpSp>
      <p:grpSp>
        <p:nvGrpSpPr>
          <p:cNvPr id="12" name="Group 4"/>
          <p:cNvGrpSpPr>
            <a:grpSpLocks/>
          </p:cNvGrpSpPr>
          <p:nvPr/>
        </p:nvGrpSpPr>
        <p:grpSpPr bwMode="auto">
          <a:xfrm>
            <a:off x="2362200" y="4152900"/>
            <a:ext cx="10883900" cy="8420100"/>
            <a:chOff x="0" y="0"/>
            <a:chExt cx="6856" cy="5304"/>
          </a:xfrm>
        </p:grpSpPr>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 y="96"/>
              <a:ext cx="6600" cy="4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 name="Picture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6856" cy="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3" name="Rectangle 2"/>
          <p:cNvSpPr/>
          <p:nvPr/>
        </p:nvSpPr>
        <p:spPr>
          <a:xfrm>
            <a:off x="13665200" y="6114009"/>
            <a:ext cx="8686800" cy="4154984"/>
          </a:xfrm>
          <a:prstGeom prst="rect">
            <a:avLst/>
          </a:prstGeom>
        </p:spPr>
        <p:txBody>
          <a:bodyPr wrap="square">
            <a:spAutoFit/>
          </a:bodyPr>
          <a:lstStyle/>
          <a:p>
            <a:pPr marL="571500" indent="-571500" algn="l">
              <a:buClr>
                <a:srgbClr val="FDBE36"/>
              </a:buClr>
              <a:buFont typeface="Arial" panose="020B0604020202020204" pitchFamily="34" charset="0"/>
              <a:buChar char="•"/>
            </a:pPr>
            <a:endParaRPr lang="en-GB" sz="4400" dirty="0" smtClean="0">
              <a:solidFill>
                <a:srgbClr val="333333"/>
              </a:solidFill>
              <a:latin typeface="Arial" panose="020B0604020202020204" pitchFamily="34" charset="0"/>
              <a:cs typeface="Arial" panose="020B0604020202020204" pitchFamily="34" charset="0"/>
            </a:endParaRPr>
          </a:p>
          <a:p>
            <a:pPr marL="571500" indent="-571500" algn="l">
              <a:buClr>
                <a:srgbClr val="FDBE36"/>
              </a:buClr>
              <a:buFont typeface="Arial" panose="020B0604020202020204" pitchFamily="34" charset="0"/>
              <a:buChar char="•"/>
            </a:pPr>
            <a:r>
              <a:rPr lang="en-GB" sz="4400" dirty="0" smtClean="0">
                <a:solidFill>
                  <a:srgbClr val="333333"/>
                </a:solidFill>
                <a:latin typeface="Arial" panose="020B0604020202020204" pitchFamily="34" charset="0"/>
                <a:cs typeface="Arial" panose="020B0604020202020204" pitchFamily="34" charset="0"/>
              </a:rPr>
              <a:t>$27 Investment.</a:t>
            </a:r>
          </a:p>
          <a:p>
            <a:pPr marL="571500" indent="-571500" algn="l">
              <a:buClr>
                <a:srgbClr val="FDBE36"/>
              </a:buClr>
              <a:buFont typeface="Arial" panose="020B0604020202020204" pitchFamily="34" charset="0"/>
              <a:buChar char="•"/>
            </a:pPr>
            <a:endParaRPr lang="en-GB" sz="4400" dirty="0">
              <a:solidFill>
                <a:srgbClr val="333333"/>
              </a:solidFill>
              <a:latin typeface="Arial" panose="020B0604020202020204" pitchFamily="34" charset="0"/>
              <a:cs typeface="Arial" panose="020B0604020202020204" pitchFamily="34" charset="0"/>
            </a:endParaRPr>
          </a:p>
          <a:p>
            <a:pPr marL="571500" indent="-571500" algn="l">
              <a:buClr>
                <a:srgbClr val="FDBE36"/>
              </a:buClr>
              <a:buFont typeface="Arial" panose="020B0604020202020204" pitchFamily="34" charset="0"/>
              <a:buChar char="•"/>
            </a:pPr>
            <a:r>
              <a:rPr lang="en-GB" sz="4400" dirty="0" smtClean="0">
                <a:solidFill>
                  <a:srgbClr val="333333"/>
                </a:solidFill>
                <a:latin typeface="Arial" panose="020B0604020202020204" pitchFamily="34" charset="0"/>
                <a:cs typeface="Arial" panose="020B0604020202020204" pitchFamily="34" charset="0"/>
              </a:rPr>
              <a:t>5000 Bitcoins.</a:t>
            </a:r>
          </a:p>
          <a:p>
            <a:pPr marL="571500" indent="-571500" algn="l">
              <a:buClr>
                <a:srgbClr val="FDBE36"/>
              </a:buClr>
              <a:buFont typeface="Arial" panose="020B0604020202020204" pitchFamily="34" charset="0"/>
              <a:buChar char="•"/>
            </a:pPr>
            <a:endParaRPr lang="en-GB" sz="4400" dirty="0">
              <a:solidFill>
                <a:srgbClr val="333333"/>
              </a:solidFill>
              <a:latin typeface="Arial" panose="020B0604020202020204" pitchFamily="34" charset="0"/>
              <a:cs typeface="Arial" panose="020B0604020202020204" pitchFamily="34" charset="0"/>
            </a:endParaRPr>
          </a:p>
          <a:p>
            <a:pPr marL="571500" indent="-571500" algn="l">
              <a:buClr>
                <a:srgbClr val="FDBE36"/>
              </a:buClr>
              <a:buFont typeface="Arial" panose="020B0604020202020204" pitchFamily="34" charset="0"/>
              <a:buChar char="•"/>
            </a:pPr>
            <a:r>
              <a:rPr lang="en-GB" sz="4400" dirty="0" smtClean="0">
                <a:solidFill>
                  <a:srgbClr val="333333"/>
                </a:solidFill>
                <a:latin typeface="Arial" panose="020B0604020202020204" pitchFamily="34" charset="0"/>
                <a:cs typeface="Arial" panose="020B0604020202020204" pitchFamily="34" charset="0"/>
              </a:rPr>
              <a:t>$1 Million.</a:t>
            </a:r>
          </a:p>
        </p:txBody>
      </p:sp>
      <p:pic>
        <p:nvPicPr>
          <p:cNvPr id="4" name="Picture 3"/>
          <p:cNvPicPr>
            <a:picLocks noChangeAspect="1"/>
          </p:cNvPicPr>
          <p:nvPr/>
        </p:nvPicPr>
        <p:blipFill rotWithShape="1">
          <a:blip r:embed="rId5"/>
          <a:srcRect l="1917" t="-153" r="1356" b="-1"/>
          <a:stretch/>
        </p:blipFill>
        <p:spPr>
          <a:xfrm>
            <a:off x="2454442" y="4331368"/>
            <a:ext cx="10780295" cy="7835232"/>
          </a:xfrm>
          <a:prstGeom prst="rect">
            <a:avLst/>
          </a:prstGeom>
        </p:spPr>
      </p:pic>
    </p:spTree>
    <p:extLst>
      <p:ext uri="{BB962C8B-B14F-4D97-AF65-F5344CB8AC3E}">
        <p14:creationId xmlns:p14="http://schemas.microsoft.com/office/powerpoint/2010/main" val="3273331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2"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4*#ppt_w"/>
                                          </p:val>
                                        </p:tav>
                                        <p:tav tm="100000">
                                          <p:val>
                                            <p:strVal val="#ppt_w"/>
                                          </p:val>
                                        </p:tav>
                                      </p:tavLst>
                                    </p:anim>
                                    <p:anim calcmode="lin" valueType="num">
                                      <p:cBhvr>
                                        <p:cTn id="8" dur="500" fill="hold"/>
                                        <p:tgtEl>
                                          <p:spTgt spid="12"/>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Slide Number Placeholder 3"/>
          <p:cNvSpPr>
            <a:spLocks noGrp="1"/>
          </p:cNvSpPr>
          <p:nvPr>
            <p:ph type="sldNum" sz="quarter" idx="10"/>
          </p:nvPr>
        </p:nvSpPr>
        <p:spPr>
          <a:noFill/>
        </p:spPr>
        <p:txBody>
          <a:bodyPr/>
          <a:lstStyle>
            <a:lvl1pPr eaLnBrk="0" hangingPunct="0">
              <a:defRPr sz="56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56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56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56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fld id="{38C3216B-BEE7-4CC9-A998-90C52C5195F1}" type="slidenum">
              <a:rPr lang="en-US" sz="3600" smtClean="0">
                <a:solidFill>
                  <a:srgbClr val="139FD2"/>
                </a:solidFill>
                <a:latin typeface="Bebas Neue" pitchFamily="34" charset="0"/>
                <a:ea typeface="Bebas Neue" pitchFamily="34" charset="0"/>
                <a:cs typeface="Bebas Neue" pitchFamily="34" charset="0"/>
                <a:sym typeface="Bebas Neue" pitchFamily="34" charset="0"/>
              </a:rPr>
              <a:pPr eaLnBrk="1" hangingPunct="1"/>
              <a:t>5</a:t>
            </a:fld>
            <a:endParaRPr lang="en-US" sz="3600" smtClean="0">
              <a:solidFill>
                <a:srgbClr val="139FD2"/>
              </a:solidFill>
              <a:latin typeface="Bebas Neue" pitchFamily="34" charset="0"/>
              <a:ea typeface="Bebas Neue" pitchFamily="34" charset="0"/>
              <a:cs typeface="Bebas Neue" pitchFamily="34" charset="0"/>
              <a:sym typeface="Bebas Neue" pitchFamily="34" charset="0"/>
            </a:endParaRPr>
          </a:p>
        </p:txBody>
      </p:sp>
      <p:sp>
        <p:nvSpPr>
          <p:cNvPr id="45059" name="Rectangle 1"/>
          <p:cNvSpPr>
            <a:spLocks/>
          </p:cNvSpPr>
          <p:nvPr/>
        </p:nvSpPr>
        <p:spPr bwMode="auto">
          <a:xfrm>
            <a:off x="2427288" y="1079500"/>
            <a:ext cx="14630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14400" dirty="0" smtClean="0">
                <a:solidFill>
                  <a:srgbClr val="139FD2"/>
                </a:solidFill>
                <a:latin typeface="Bebas Neue" pitchFamily="34" charset="0"/>
                <a:ea typeface="Bebas Neue" pitchFamily="34" charset="0"/>
                <a:cs typeface="Bebas Neue" pitchFamily="34" charset="0"/>
                <a:sym typeface="Bebas Neue" pitchFamily="34" charset="0"/>
              </a:rPr>
              <a:t>Bitcoin strategies  </a:t>
            </a:r>
            <a:endParaRPr lang="en-US" sz="14400" dirty="0">
              <a:solidFill>
                <a:srgbClr val="139FD2"/>
              </a:solidFill>
              <a:latin typeface="Bebas Neue" pitchFamily="34" charset="0"/>
              <a:ea typeface="Bebas Neue" pitchFamily="34" charset="0"/>
              <a:cs typeface="Bebas Neue" pitchFamily="34" charset="0"/>
              <a:sym typeface="Bebas Neue" pitchFamily="34" charset="0"/>
            </a:endParaRPr>
          </a:p>
        </p:txBody>
      </p:sp>
      <p:sp>
        <p:nvSpPr>
          <p:cNvPr id="45060" name="Oval 2"/>
          <p:cNvSpPr>
            <a:spLocks/>
          </p:cNvSpPr>
          <p:nvPr/>
        </p:nvSpPr>
        <p:spPr bwMode="auto">
          <a:xfrm>
            <a:off x="14452600" y="5168900"/>
            <a:ext cx="6197600" cy="6197600"/>
          </a:xfrm>
          <a:prstGeom prst="ellipse">
            <a:avLst/>
          </a:prstGeom>
          <a:noFill/>
          <a:ln w="127000">
            <a:solidFill>
              <a:srgbClr val="E8E8E8"/>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45065" name="Group 10"/>
          <p:cNvGrpSpPr>
            <a:grpSpLocks/>
          </p:cNvGrpSpPr>
          <p:nvPr/>
        </p:nvGrpSpPr>
        <p:grpSpPr bwMode="auto">
          <a:xfrm>
            <a:off x="2438400" y="4267200"/>
            <a:ext cx="8764588" cy="7404100"/>
            <a:chOff x="0" y="24"/>
            <a:chExt cx="5521" cy="4664"/>
          </a:xfrm>
        </p:grpSpPr>
        <p:sp>
          <p:nvSpPr>
            <p:cNvPr id="45066" name="Rectangle 7"/>
            <p:cNvSpPr>
              <a:spLocks/>
            </p:cNvSpPr>
            <p:nvPr/>
          </p:nvSpPr>
          <p:spPr bwMode="auto">
            <a:xfrm>
              <a:off x="32" y="24"/>
              <a:ext cx="5472"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7200" dirty="0" smtClean="0">
                  <a:solidFill>
                    <a:srgbClr val="1E1D1D"/>
                  </a:solidFill>
                  <a:latin typeface="Bebas Neue" pitchFamily="34" charset="0"/>
                  <a:ea typeface="Bebas Neue" pitchFamily="34" charset="0"/>
                  <a:cs typeface="Bebas Neue" pitchFamily="34" charset="0"/>
                  <a:sym typeface="Bebas Neue" pitchFamily="34" charset="0"/>
                </a:rPr>
                <a:t>media</a:t>
              </a:r>
              <a:endParaRPr lang="en-US" sz="7200" dirty="0">
                <a:solidFill>
                  <a:srgbClr val="1E1D1D"/>
                </a:solidFill>
                <a:latin typeface="Bebas Neue" pitchFamily="34" charset="0"/>
                <a:ea typeface="Bebas Neue" pitchFamily="34" charset="0"/>
                <a:cs typeface="Bebas Neue" pitchFamily="34" charset="0"/>
                <a:sym typeface="Bebas Neue" pitchFamily="34" charset="0"/>
              </a:endParaRPr>
            </a:p>
          </p:txBody>
        </p:sp>
        <p:sp>
          <p:nvSpPr>
            <p:cNvPr id="50184" name="Rectangle 8"/>
            <p:cNvSpPr>
              <a:spLocks/>
            </p:cNvSpPr>
            <p:nvPr/>
          </p:nvSpPr>
          <p:spPr bwMode="auto">
            <a:xfrm>
              <a:off x="49" y="896"/>
              <a:ext cx="5472" cy="3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defRPr/>
              </a:pPr>
              <a:endParaRPr lang="en-US" sz="3600" dirty="0">
                <a:solidFill>
                  <a:srgbClr val="1E1D1D"/>
                </a:solidFill>
                <a:latin typeface="Arial" pitchFamily="34" charset="0"/>
                <a:ea typeface="Helvetica Light" charset="0"/>
                <a:cs typeface="Arial" pitchFamily="34" charset="0"/>
                <a:sym typeface="Helvetica Light" charset="0"/>
              </a:endParaRPr>
            </a:p>
            <a:p>
              <a:pPr algn="l">
                <a:defRPr/>
              </a:pPr>
              <a:endParaRPr lang="en-US" sz="3600" dirty="0">
                <a:solidFill>
                  <a:srgbClr val="1E1D1D"/>
                </a:solidFill>
                <a:latin typeface="Arial" pitchFamily="34" charset="0"/>
                <a:ea typeface="Helvetica Light" charset="0"/>
                <a:cs typeface="Arial" pitchFamily="34" charset="0"/>
                <a:sym typeface="Helvetica Light" charset="0"/>
              </a:endParaRPr>
            </a:p>
            <a:p>
              <a:pPr marL="977900" indent="-635000" algn="l">
                <a:buClr>
                  <a:srgbClr val="139FD2"/>
                </a:buClr>
                <a:buSzPct val="125000"/>
                <a:buFont typeface="Helvetica Light" charset="0"/>
                <a:buChar char="•"/>
                <a:defRPr/>
              </a:pPr>
              <a:r>
                <a:rPr lang="en-US" sz="3600" dirty="0" smtClean="0">
                  <a:solidFill>
                    <a:srgbClr val="1E1D1D"/>
                  </a:solidFill>
                  <a:latin typeface="Arial" pitchFamily="34" charset="0"/>
                  <a:ea typeface="Helvetica Light" charset="0"/>
                  <a:cs typeface="Arial" pitchFamily="34" charset="0"/>
                  <a:sym typeface="Helvetica Light" charset="0"/>
                </a:rPr>
                <a:t>Accept Bitcoin.</a:t>
              </a:r>
            </a:p>
            <a:p>
              <a:pPr marL="977900" indent="-635000" algn="l">
                <a:buClr>
                  <a:srgbClr val="139FD2"/>
                </a:buClr>
                <a:buSzPct val="125000"/>
                <a:buFont typeface="Helvetica Light" charset="0"/>
                <a:buChar char="•"/>
                <a:defRPr/>
              </a:pPr>
              <a:endParaRPr lang="en-US" sz="3600" dirty="0" smtClean="0">
                <a:solidFill>
                  <a:srgbClr val="1E1D1D"/>
                </a:solidFill>
                <a:latin typeface="Arial" pitchFamily="34" charset="0"/>
                <a:ea typeface="Helvetica Light" charset="0"/>
                <a:cs typeface="Arial" pitchFamily="34" charset="0"/>
                <a:sym typeface="Helvetica Light" charset="0"/>
              </a:endParaRPr>
            </a:p>
            <a:p>
              <a:pPr marL="977900" indent="-635000" algn="l">
                <a:buClr>
                  <a:srgbClr val="139FD2"/>
                </a:buClr>
                <a:buSzPct val="125000"/>
                <a:buFont typeface="Helvetica Light" charset="0"/>
                <a:buChar char="•"/>
                <a:defRPr/>
              </a:pPr>
              <a:r>
                <a:rPr lang="en-US" sz="3600" dirty="0" smtClean="0">
                  <a:solidFill>
                    <a:srgbClr val="1E1D1D"/>
                  </a:solidFill>
                  <a:latin typeface="Arial" pitchFamily="34" charset="0"/>
                  <a:ea typeface="Helvetica Light" charset="0"/>
                  <a:cs typeface="Arial" pitchFamily="34" charset="0"/>
                  <a:sym typeface="Helvetica Light" charset="0"/>
                </a:rPr>
                <a:t>Contact Media.</a:t>
              </a:r>
            </a:p>
            <a:p>
              <a:pPr marL="977900" indent="-635000" algn="l">
                <a:buClr>
                  <a:srgbClr val="139FD2"/>
                </a:buClr>
                <a:buSzPct val="125000"/>
                <a:buFont typeface="Helvetica Light" charset="0"/>
                <a:buChar char="•"/>
                <a:defRPr/>
              </a:pPr>
              <a:endParaRPr lang="en-US" sz="3600" dirty="0" smtClean="0">
                <a:solidFill>
                  <a:srgbClr val="1E1D1D"/>
                </a:solidFill>
                <a:latin typeface="Arial" pitchFamily="34" charset="0"/>
                <a:ea typeface="Helvetica Light" charset="0"/>
                <a:cs typeface="Arial" pitchFamily="34" charset="0"/>
                <a:sym typeface="Helvetica Light" charset="0"/>
              </a:endParaRPr>
            </a:p>
            <a:p>
              <a:pPr marL="977900" indent="-635000" algn="l">
                <a:buClr>
                  <a:srgbClr val="139FD2"/>
                </a:buClr>
                <a:buSzPct val="125000"/>
                <a:buFont typeface="Helvetica Light" charset="0"/>
                <a:buChar char="•"/>
                <a:defRPr/>
              </a:pPr>
              <a:r>
                <a:rPr lang="en-US" sz="3600" dirty="0" smtClean="0">
                  <a:solidFill>
                    <a:srgbClr val="1E1D1D"/>
                  </a:solidFill>
                  <a:latin typeface="Arial" pitchFamily="34" charset="0"/>
                  <a:ea typeface="Helvetica Light" charset="0"/>
                  <a:cs typeface="Arial" pitchFamily="34" charset="0"/>
                  <a:sym typeface="Helvetica Light" charset="0"/>
                </a:rPr>
                <a:t>Give Interviews.</a:t>
              </a:r>
            </a:p>
            <a:p>
              <a:pPr marL="977900" indent="-635000" algn="l">
                <a:buClr>
                  <a:srgbClr val="139FD2"/>
                </a:buClr>
                <a:buSzPct val="125000"/>
                <a:buFont typeface="Helvetica Light" charset="0"/>
                <a:buChar char="•"/>
                <a:defRPr/>
              </a:pPr>
              <a:endParaRPr lang="en-US" sz="3600" dirty="0" smtClean="0">
                <a:solidFill>
                  <a:srgbClr val="1E1D1D"/>
                </a:solidFill>
                <a:latin typeface="Arial" pitchFamily="34" charset="0"/>
                <a:ea typeface="Helvetica Light" charset="0"/>
                <a:cs typeface="Arial" pitchFamily="34" charset="0"/>
                <a:sym typeface="Helvetica Light" charset="0"/>
              </a:endParaRPr>
            </a:p>
            <a:p>
              <a:pPr marL="977900" indent="-635000" algn="l">
                <a:buClr>
                  <a:srgbClr val="139FD2"/>
                </a:buClr>
                <a:buSzPct val="125000"/>
                <a:buFont typeface="Helvetica Light" charset="0"/>
                <a:buChar char="•"/>
                <a:defRPr/>
              </a:pPr>
              <a:r>
                <a:rPr lang="en-US" sz="3600" dirty="0" smtClean="0">
                  <a:solidFill>
                    <a:srgbClr val="1E1D1D"/>
                  </a:solidFill>
                  <a:latin typeface="Arial" pitchFamily="34" charset="0"/>
                  <a:ea typeface="Helvetica Light" charset="0"/>
                  <a:cs typeface="Arial" pitchFamily="34" charset="0"/>
                  <a:sym typeface="Helvetica Light" charset="0"/>
                </a:rPr>
                <a:t>Generate Traffic</a:t>
              </a:r>
            </a:p>
            <a:p>
              <a:pPr marL="342900" algn="l">
                <a:buClr>
                  <a:srgbClr val="139FD2"/>
                </a:buClr>
                <a:buSzPct val="125000"/>
                <a:defRPr/>
              </a:pPr>
              <a:endParaRPr lang="en-US" sz="3600" dirty="0">
                <a:solidFill>
                  <a:srgbClr val="1E1D1D"/>
                </a:solidFill>
                <a:latin typeface="Arial" pitchFamily="34" charset="0"/>
                <a:ea typeface="Helvetica Light" charset="0"/>
                <a:cs typeface="Arial" pitchFamily="34" charset="0"/>
                <a:sym typeface="Helvetica Light" charset="0"/>
              </a:endParaRPr>
            </a:p>
            <a:p>
              <a:pPr marL="342900" algn="l">
                <a:buClr>
                  <a:srgbClr val="139FD2"/>
                </a:buClr>
                <a:buSzPct val="125000"/>
                <a:defRPr/>
              </a:pPr>
              <a:endParaRPr lang="en-US" sz="3600" dirty="0">
                <a:solidFill>
                  <a:srgbClr val="1E1D1D"/>
                </a:solidFill>
                <a:latin typeface="Arial" pitchFamily="34" charset="0"/>
                <a:ea typeface="Helvetica Light" charset="0"/>
                <a:cs typeface="Arial" pitchFamily="34" charset="0"/>
                <a:sym typeface="Helvetica Light" charset="0"/>
              </a:endParaRPr>
            </a:p>
            <a:p>
              <a:pPr algn="l">
                <a:defRPr/>
              </a:pPr>
              <a:endParaRPr lang="en-US" sz="3600" dirty="0">
                <a:solidFill>
                  <a:srgbClr val="1E1D1D"/>
                </a:solidFill>
                <a:latin typeface="Arial" pitchFamily="34" charset="0"/>
                <a:ea typeface="Helvetica Light" charset="0"/>
                <a:cs typeface="Arial" pitchFamily="34" charset="0"/>
                <a:sym typeface="Helvetica Light" charset="0"/>
              </a:endParaRPr>
            </a:p>
          </p:txBody>
        </p:sp>
        <p:sp>
          <p:nvSpPr>
            <p:cNvPr id="45068" name="Line 9"/>
            <p:cNvSpPr>
              <a:spLocks noChangeShapeType="1"/>
            </p:cNvSpPr>
            <p:nvPr/>
          </p:nvSpPr>
          <p:spPr bwMode="auto">
            <a:xfrm>
              <a:off x="0" y="656"/>
              <a:ext cx="5472" cy="0"/>
            </a:xfrm>
            <a:prstGeom prst="line">
              <a:avLst/>
            </a:prstGeom>
            <a:noFill/>
            <a:ln w="114300">
              <a:solidFill>
                <a:srgbClr val="139FD2"/>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grpSp>
      <p:grpSp>
        <p:nvGrpSpPr>
          <p:cNvPr id="4" name="Group 3"/>
          <p:cNvGrpSpPr/>
          <p:nvPr/>
        </p:nvGrpSpPr>
        <p:grpSpPr>
          <a:xfrm>
            <a:off x="16154400" y="4279900"/>
            <a:ext cx="2794000" cy="2794000"/>
            <a:chOff x="16154400" y="4279900"/>
            <a:chExt cx="2794000" cy="2794000"/>
          </a:xfrm>
        </p:grpSpPr>
        <p:sp>
          <p:nvSpPr>
            <p:cNvPr id="45063" name="Oval 5"/>
            <p:cNvSpPr>
              <a:spLocks/>
            </p:cNvSpPr>
            <p:nvPr/>
          </p:nvSpPr>
          <p:spPr bwMode="auto">
            <a:xfrm>
              <a:off x="16154400" y="4279900"/>
              <a:ext cx="2794000" cy="2794000"/>
            </a:xfrm>
            <a:prstGeom prst="ellipse">
              <a:avLst/>
            </a:prstGeom>
            <a:solidFill>
              <a:srgbClr val="139FD2"/>
            </a:solidFill>
            <a:ln w="25400">
              <a:solidFill>
                <a:srgbClr val="139FD2"/>
              </a:solidFill>
              <a:miter lim="800000"/>
              <a:headEnd/>
              <a:tailEnd/>
            </a:ln>
          </p:spPr>
          <p:txBody>
            <a:bodyPr lIns="508000" tIns="508000" rIns="508000" bIns="508000" anchor="ctr"/>
            <a:lstStyle/>
            <a:p>
              <a:pPr>
                <a:lnSpc>
                  <a:spcPct val="70000"/>
                </a:lnSpc>
              </a:pPr>
              <a:endParaRPr lang="en-US" sz="4000" dirty="0">
                <a:solidFill>
                  <a:srgbClr val="FFFFFF"/>
                </a:solidFill>
                <a:latin typeface="Bebas Neue" pitchFamily="34" charset="0"/>
                <a:ea typeface="Bebas Neue" pitchFamily="34" charset="0"/>
                <a:cs typeface="Bebas Neue" pitchFamily="34" charset="0"/>
                <a:sym typeface="Bebas Neue" pitchFamily="34" charset="0"/>
              </a:endParaRPr>
            </a:p>
          </p:txBody>
        </p:sp>
        <p:sp>
          <p:nvSpPr>
            <p:cNvPr id="3" name="Rectangle 2"/>
            <p:cNvSpPr/>
            <p:nvPr/>
          </p:nvSpPr>
          <p:spPr>
            <a:xfrm>
              <a:off x="16329030" y="5339884"/>
              <a:ext cx="2520000" cy="674031"/>
            </a:xfrm>
            <a:prstGeom prst="rect">
              <a:avLst/>
            </a:prstGeom>
          </p:spPr>
          <p:txBody>
            <a:bodyPr wrap="square">
              <a:spAutoFit/>
            </a:bodyPr>
            <a:lstStyle/>
            <a:p>
              <a:pPr>
                <a:lnSpc>
                  <a:spcPct val="70000"/>
                </a:lnSpc>
              </a:pPr>
              <a:r>
                <a:rPr lang="en-US" sz="5400" dirty="0" smtClean="0">
                  <a:solidFill>
                    <a:srgbClr val="FFFFFF"/>
                  </a:solidFill>
                  <a:latin typeface="Bebas Neue" pitchFamily="34" charset="0"/>
                  <a:ea typeface="Bebas Neue" pitchFamily="34" charset="0"/>
                  <a:cs typeface="Bebas Neue" pitchFamily="34" charset="0"/>
                  <a:sym typeface="Bebas Neue" pitchFamily="34" charset="0"/>
                </a:rPr>
                <a:t> bitcoin</a:t>
              </a:r>
              <a:endParaRPr lang="en-US" sz="5400" dirty="0">
                <a:solidFill>
                  <a:srgbClr val="FFFFFF"/>
                </a:solidFill>
                <a:latin typeface="Bebas Neue" pitchFamily="34" charset="0"/>
                <a:ea typeface="Bebas Neue" pitchFamily="34" charset="0"/>
                <a:cs typeface="Bebas Neue" pitchFamily="34" charset="0"/>
                <a:sym typeface="Bebas Neue" pitchFamily="34" charset="0"/>
              </a:endParaRPr>
            </a:p>
          </p:txBody>
        </p:sp>
      </p:grpSp>
      <p:grpSp>
        <p:nvGrpSpPr>
          <p:cNvPr id="5" name="Group 4"/>
          <p:cNvGrpSpPr/>
          <p:nvPr/>
        </p:nvGrpSpPr>
        <p:grpSpPr>
          <a:xfrm>
            <a:off x="19050000" y="6870700"/>
            <a:ext cx="2794000" cy="2794000"/>
            <a:chOff x="19050000" y="6870700"/>
            <a:chExt cx="2794000" cy="2794000"/>
          </a:xfrm>
        </p:grpSpPr>
        <p:sp>
          <p:nvSpPr>
            <p:cNvPr id="45062" name="Oval 4"/>
            <p:cNvSpPr>
              <a:spLocks/>
            </p:cNvSpPr>
            <p:nvPr/>
          </p:nvSpPr>
          <p:spPr bwMode="auto">
            <a:xfrm>
              <a:off x="19050000" y="6870700"/>
              <a:ext cx="2794000" cy="2794000"/>
            </a:xfrm>
            <a:prstGeom prst="ellipse">
              <a:avLst/>
            </a:prstGeom>
            <a:solidFill>
              <a:srgbClr val="D31E25"/>
            </a:solidFill>
            <a:ln w="25400">
              <a:solidFill>
                <a:srgbClr val="D31E25"/>
              </a:solidFill>
              <a:miter lim="800000"/>
              <a:headEnd/>
              <a:tailEnd/>
            </a:ln>
          </p:spPr>
          <p:txBody>
            <a:bodyPr lIns="508000" tIns="508000" rIns="508000" bIns="508000" anchor="ctr"/>
            <a:lstStyle/>
            <a:p>
              <a:pPr>
                <a:lnSpc>
                  <a:spcPct val="70000"/>
                </a:lnSpc>
              </a:pPr>
              <a:endParaRPr lang="en-US" sz="4000" dirty="0">
                <a:solidFill>
                  <a:srgbClr val="FFFFFF"/>
                </a:solidFill>
                <a:latin typeface="Bebas Neue" pitchFamily="34" charset="0"/>
                <a:ea typeface="Bebas Neue" pitchFamily="34" charset="0"/>
                <a:cs typeface="Bebas Neue" pitchFamily="34" charset="0"/>
                <a:sym typeface="Bebas Neue" pitchFamily="34" charset="0"/>
              </a:endParaRPr>
            </a:p>
          </p:txBody>
        </p:sp>
        <p:sp>
          <p:nvSpPr>
            <p:cNvPr id="16" name="Rectangle 15"/>
            <p:cNvSpPr/>
            <p:nvPr/>
          </p:nvSpPr>
          <p:spPr>
            <a:xfrm>
              <a:off x="19187000" y="8015700"/>
              <a:ext cx="2520000" cy="674031"/>
            </a:xfrm>
            <a:prstGeom prst="rect">
              <a:avLst/>
            </a:prstGeom>
          </p:spPr>
          <p:txBody>
            <a:bodyPr wrap="square">
              <a:spAutoFit/>
            </a:bodyPr>
            <a:lstStyle/>
            <a:p>
              <a:pPr>
                <a:lnSpc>
                  <a:spcPct val="70000"/>
                </a:lnSpc>
              </a:pPr>
              <a:r>
                <a:rPr lang="en-GB" sz="5400" dirty="0" smtClean="0">
                  <a:solidFill>
                    <a:srgbClr val="FFFFFF"/>
                  </a:solidFill>
                  <a:latin typeface="Bebas Neue" pitchFamily="34" charset="0"/>
                  <a:ea typeface="Bebas Neue" pitchFamily="34" charset="0"/>
                  <a:cs typeface="Bebas Neue" pitchFamily="34" charset="0"/>
                  <a:sym typeface="Bebas Neue" pitchFamily="34" charset="0"/>
                </a:rPr>
                <a:t> media</a:t>
              </a:r>
              <a:endParaRPr lang="en-US" sz="5400" dirty="0">
                <a:solidFill>
                  <a:srgbClr val="FFFFFF"/>
                </a:solidFill>
                <a:latin typeface="Bebas Neue" pitchFamily="34" charset="0"/>
                <a:ea typeface="Bebas Neue" pitchFamily="34" charset="0"/>
                <a:cs typeface="Bebas Neue" pitchFamily="34" charset="0"/>
                <a:sym typeface="Bebas Neue" pitchFamily="34" charset="0"/>
              </a:endParaRPr>
            </a:p>
          </p:txBody>
        </p:sp>
      </p:grpSp>
      <p:grpSp>
        <p:nvGrpSpPr>
          <p:cNvPr id="7" name="Group 6"/>
          <p:cNvGrpSpPr/>
          <p:nvPr/>
        </p:nvGrpSpPr>
        <p:grpSpPr>
          <a:xfrm>
            <a:off x="16154400" y="9525000"/>
            <a:ext cx="2794000" cy="2794000"/>
            <a:chOff x="16154400" y="9525000"/>
            <a:chExt cx="2794000" cy="2794000"/>
          </a:xfrm>
        </p:grpSpPr>
        <p:sp>
          <p:nvSpPr>
            <p:cNvPr id="45064" name="Oval 6"/>
            <p:cNvSpPr>
              <a:spLocks/>
            </p:cNvSpPr>
            <p:nvPr/>
          </p:nvSpPr>
          <p:spPr bwMode="auto">
            <a:xfrm>
              <a:off x="16154400" y="9525000"/>
              <a:ext cx="2794000" cy="2794000"/>
            </a:xfrm>
            <a:prstGeom prst="ellipse">
              <a:avLst/>
            </a:prstGeom>
            <a:solidFill>
              <a:srgbClr val="70AE45"/>
            </a:solidFill>
            <a:ln w="25400">
              <a:solidFill>
                <a:srgbClr val="70AE45"/>
              </a:solidFill>
              <a:miter lim="800000"/>
              <a:headEnd/>
              <a:tailEnd/>
            </a:ln>
          </p:spPr>
          <p:txBody>
            <a:bodyPr lIns="508000" tIns="508000" rIns="508000" bIns="508000" anchor="ctr"/>
            <a:lstStyle/>
            <a:p>
              <a:pPr>
                <a:lnSpc>
                  <a:spcPct val="70000"/>
                </a:lnSpc>
              </a:pPr>
              <a:endParaRPr lang="en-US" sz="4000" dirty="0">
                <a:solidFill>
                  <a:srgbClr val="FFFFFF"/>
                </a:solidFill>
                <a:latin typeface="Bebas Neue" pitchFamily="34" charset="0"/>
                <a:ea typeface="Bebas Neue" pitchFamily="34" charset="0"/>
                <a:cs typeface="Bebas Neue" pitchFamily="34" charset="0"/>
                <a:sym typeface="Bebas Neue" pitchFamily="34" charset="0"/>
              </a:endParaRPr>
            </a:p>
          </p:txBody>
        </p:sp>
        <p:sp>
          <p:nvSpPr>
            <p:cNvPr id="19" name="Rectangle 18"/>
            <p:cNvSpPr/>
            <p:nvPr/>
          </p:nvSpPr>
          <p:spPr>
            <a:xfrm>
              <a:off x="16329030" y="10584984"/>
              <a:ext cx="2520000" cy="736355"/>
            </a:xfrm>
            <a:prstGeom prst="rect">
              <a:avLst/>
            </a:prstGeom>
          </p:spPr>
          <p:txBody>
            <a:bodyPr wrap="square">
              <a:spAutoFit/>
            </a:bodyPr>
            <a:lstStyle/>
            <a:p>
              <a:pPr>
                <a:lnSpc>
                  <a:spcPct val="70000"/>
                </a:lnSpc>
              </a:pPr>
              <a:r>
                <a:rPr lang="en-GB" sz="5400" dirty="0" smtClean="0">
                  <a:solidFill>
                    <a:srgbClr val="FFFFFF"/>
                  </a:solidFill>
                  <a:latin typeface="Bebas Neue" pitchFamily="34" charset="0"/>
                  <a:ea typeface="Bebas Neue" pitchFamily="34" charset="0"/>
                  <a:cs typeface="Bebas Neue" pitchFamily="34" charset="0"/>
                  <a:sym typeface="Bebas Neue" pitchFamily="34" charset="0"/>
                </a:rPr>
                <a:t>publicity</a:t>
              </a:r>
              <a:endParaRPr lang="en-US" sz="5400" dirty="0">
                <a:solidFill>
                  <a:srgbClr val="FFFFFF"/>
                </a:solidFill>
                <a:latin typeface="Bebas Neue" pitchFamily="34" charset="0"/>
                <a:ea typeface="Bebas Neue" pitchFamily="34" charset="0"/>
                <a:cs typeface="Bebas Neue" pitchFamily="34" charset="0"/>
                <a:sym typeface="Bebas Neue" pitchFamily="34" charset="0"/>
              </a:endParaRPr>
            </a:p>
          </p:txBody>
        </p:sp>
      </p:grpSp>
      <p:grpSp>
        <p:nvGrpSpPr>
          <p:cNvPr id="6" name="Group 5"/>
          <p:cNvGrpSpPr/>
          <p:nvPr/>
        </p:nvGrpSpPr>
        <p:grpSpPr>
          <a:xfrm>
            <a:off x="13258800" y="6870700"/>
            <a:ext cx="2794000" cy="2794000"/>
            <a:chOff x="13258800" y="6870700"/>
            <a:chExt cx="2794000" cy="2794000"/>
          </a:xfrm>
        </p:grpSpPr>
        <p:sp>
          <p:nvSpPr>
            <p:cNvPr id="45061" name="Oval 3"/>
            <p:cNvSpPr>
              <a:spLocks/>
            </p:cNvSpPr>
            <p:nvPr/>
          </p:nvSpPr>
          <p:spPr bwMode="auto">
            <a:xfrm>
              <a:off x="13258800" y="6870700"/>
              <a:ext cx="2794000" cy="2794000"/>
            </a:xfrm>
            <a:prstGeom prst="ellipse">
              <a:avLst/>
            </a:prstGeom>
            <a:solidFill>
              <a:srgbClr val="FDBE36"/>
            </a:solidFill>
            <a:ln w="25400">
              <a:solidFill>
                <a:srgbClr val="FDBE36"/>
              </a:solidFill>
              <a:miter lim="800000"/>
              <a:headEnd/>
              <a:tailEnd/>
            </a:ln>
          </p:spPr>
          <p:txBody>
            <a:bodyPr lIns="508000" tIns="508000" rIns="508000" bIns="508000" anchor="ctr"/>
            <a:lstStyle/>
            <a:p>
              <a:pPr>
                <a:lnSpc>
                  <a:spcPct val="70000"/>
                </a:lnSpc>
              </a:pPr>
              <a:endParaRPr lang="en-US" sz="4000" dirty="0">
                <a:solidFill>
                  <a:srgbClr val="FFFFFF"/>
                </a:solidFill>
                <a:latin typeface="Bebas Neue" pitchFamily="34" charset="0"/>
                <a:ea typeface="Bebas Neue" pitchFamily="34" charset="0"/>
                <a:cs typeface="Bebas Neue" pitchFamily="34" charset="0"/>
                <a:sym typeface="Bebas Neue" pitchFamily="34" charset="0"/>
              </a:endParaRPr>
            </a:p>
          </p:txBody>
        </p:sp>
        <p:sp>
          <p:nvSpPr>
            <p:cNvPr id="20" name="Rectangle 19"/>
            <p:cNvSpPr/>
            <p:nvPr/>
          </p:nvSpPr>
          <p:spPr>
            <a:xfrm>
              <a:off x="13395800" y="8015700"/>
              <a:ext cx="2520000" cy="674031"/>
            </a:xfrm>
            <a:prstGeom prst="rect">
              <a:avLst/>
            </a:prstGeom>
          </p:spPr>
          <p:txBody>
            <a:bodyPr wrap="square">
              <a:spAutoFit/>
            </a:bodyPr>
            <a:lstStyle/>
            <a:p>
              <a:pPr>
                <a:lnSpc>
                  <a:spcPct val="70000"/>
                </a:lnSpc>
              </a:pPr>
              <a:r>
                <a:rPr lang="en-US" sz="5400" dirty="0" smtClean="0">
                  <a:solidFill>
                    <a:srgbClr val="FFFFFF"/>
                  </a:solidFill>
                  <a:latin typeface="Bebas Neue" pitchFamily="34" charset="0"/>
                  <a:ea typeface="Bebas Neue" pitchFamily="34" charset="0"/>
                  <a:cs typeface="Bebas Neue" pitchFamily="34" charset="0"/>
                  <a:sym typeface="Bebas Neue" pitchFamily="34" charset="0"/>
                </a:rPr>
                <a:t>traffic</a:t>
              </a:r>
              <a:endParaRPr lang="en-US" sz="5400" dirty="0">
                <a:solidFill>
                  <a:srgbClr val="FFFFFF"/>
                </a:solidFill>
                <a:latin typeface="Bebas Neue" pitchFamily="34" charset="0"/>
                <a:ea typeface="Bebas Neue" pitchFamily="34" charset="0"/>
                <a:cs typeface="Bebas Neue" pitchFamily="34" charset="0"/>
                <a:sym typeface="Bebas Neue" pitchFamily="34" charset="0"/>
              </a:endParaRPr>
            </a:p>
          </p:txBody>
        </p:sp>
      </p:grpSp>
    </p:spTree>
    <p:extLst>
      <p:ext uri="{BB962C8B-B14F-4D97-AF65-F5344CB8AC3E}">
        <p14:creationId xmlns:p14="http://schemas.microsoft.com/office/powerpoint/2010/main" val="3313276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Slide Number Placeholder 3"/>
          <p:cNvSpPr>
            <a:spLocks noGrp="1"/>
          </p:cNvSpPr>
          <p:nvPr>
            <p:ph type="sldNum" sz="quarter" idx="10"/>
          </p:nvPr>
        </p:nvSpPr>
        <p:spPr>
          <a:noFill/>
        </p:spPr>
        <p:txBody>
          <a:bodyPr/>
          <a:lstStyle>
            <a:lvl1pPr eaLnBrk="0" hangingPunct="0">
              <a:defRPr sz="56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56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56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56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fld id="{9AEA6E64-A88D-44D2-8E1A-F022D9792D24}" type="slidenum">
              <a:rPr lang="en-US" sz="3600" smtClean="0">
                <a:solidFill>
                  <a:srgbClr val="139FD2"/>
                </a:solidFill>
                <a:latin typeface="Bebas Neue" pitchFamily="34" charset="0"/>
                <a:ea typeface="Bebas Neue" pitchFamily="34" charset="0"/>
                <a:cs typeface="Bebas Neue" pitchFamily="34" charset="0"/>
                <a:sym typeface="Bebas Neue" pitchFamily="34" charset="0"/>
              </a:rPr>
              <a:pPr eaLnBrk="1" hangingPunct="1"/>
              <a:t>6</a:t>
            </a:fld>
            <a:endParaRPr lang="en-US" sz="3600" smtClean="0">
              <a:solidFill>
                <a:srgbClr val="139FD2"/>
              </a:solidFill>
              <a:latin typeface="Bebas Neue" pitchFamily="34" charset="0"/>
              <a:ea typeface="Bebas Neue" pitchFamily="34" charset="0"/>
              <a:cs typeface="Bebas Neue" pitchFamily="34" charset="0"/>
              <a:sym typeface="Bebas Neue" pitchFamily="34" charset="0"/>
            </a:endParaRPr>
          </a:p>
        </p:txBody>
      </p:sp>
      <p:sp>
        <p:nvSpPr>
          <p:cNvPr id="12291" name="Rectangle 1"/>
          <p:cNvSpPr>
            <a:spLocks/>
          </p:cNvSpPr>
          <p:nvPr/>
        </p:nvSpPr>
        <p:spPr bwMode="auto">
          <a:xfrm>
            <a:off x="2427288" y="1079500"/>
            <a:ext cx="14630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14400" dirty="0" smtClean="0">
                <a:solidFill>
                  <a:srgbClr val="139FD2"/>
                </a:solidFill>
                <a:latin typeface="Bebas Neue" pitchFamily="34" charset="0"/>
                <a:ea typeface="Bebas Neue" pitchFamily="34" charset="0"/>
                <a:cs typeface="Bebas Neue" pitchFamily="34" charset="0"/>
                <a:sym typeface="Bebas Neue" pitchFamily="34" charset="0"/>
              </a:rPr>
              <a:t>Bitcoin strategies</a:t>
            </a:r>
            <a:endParaRPr lang="en-US" sz="14400" dirty="0">
              <a:solidFill>
                <a:srgbClr val="139FD2"/>
              </a:solidFill>
              <a:latin typeface="Bebas Neue" pitchFamily="34" charset="0"/>
              <a:ea typeface="Bebas Neue" pitchFamily="34" charset="0"/>
              <a:cs typeface="Bebas Neue" pitchFamily="34" charset="0"/>
              <a:sym typeface="Bebas Neue" pitchFamily="34" charset="0"/>
            </a:endParaRPr>
          </a:p>
        </p:txBody>
      </p:sp>
      <p:sp>
        <p:nvSpPr>
          <p:cNvPr id="12292" name="Rectangle 2"/>
          <p:cNvSpPr>
            <a:spLocks/>
          </p:cNvSpPr>
          <p:nvPr/>
        </p:nvSpPr>
        <p:spPr bwMode="auto">
          <a:xfrm>
            <a:off x="10515600" y="10972800"/>
            <a:ext cx="60198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7200" dirty="0" smtClean="0">
                <a:solidFill>
                  <a:srgbClr val="D31E25"/>
                </a:solidFill>
                <a:latin typeface="Bebas Neue" pitchFamily="34" charset="0"/>
                <a:ea typeface="Bebas Neue" pitchFamily="34" charset="0"/>
                <a:cs typeface="Bebas Neue" pitchFamily="34" charset="0"/>
                <a:sym typeface="Bebas Neue" pitchFamily="34" charset="0"/>
              </a:rPr>
              <a:t>Display logo</a:t>
            </a:r>
            <a:endParaRPr lang="en-US" sz="7200" dirty="0">
              <a:solidFill>
                <a:srgbClr val="D31E25"/>
              </a:solidFill>
              <a:latin typeface="Bebas Neue" pitchFamily="34" charset="0"/>
              <a:ea typeface="Bebas Neue" pitchFamily="34" charset="0"/>
              <a:cs typeface="Bebas Neue" pitchFamily="34" charset="0"/>
              <a:sym typeface="Bebas Neue" pitchFamily="34" charset="0"/>
            </a:endParaRPr>
          </a:p>
        </p:txBody>
      </p:sp>
      <p:sp>
        <p:nvSpPr>
          <p:cNvPr id="12293" name="Rectangle 3"/>
          <p:cNvSpPr>
            <a:spLocks/>
          </p:cNvSpPr>
          <p:nvPr/>
        </p:nvSpPr>
        <p:spPr bwMode="auto">
          <a:xfrm>
            <a:off x="7504723" y="8229600"/>
            <a:ext cx="2590799"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7200" dirty="0" smtClean="0">
                <a:solidFill>
                  <a:srgbClr val="70AE45"/>
                </a:solidFill>
                <a:latin typeface="Bebas Neue" pitchFamily="34" charset="0"/>
                <a:ea typeface="Bebas Neue" pitchFamily="34" charset="0"/>
                <a:cs typeface="Bebas Neue" pitchFamily="34" charset="0"/>
                <a:sym typeface="Bebas Neue" pitchFamily="34" charset="0"/>
              </a:rPr>
              <a:t>accept</a:t>
            </a:r>
            <a:endParaRPr lang="en-US" sz="7200" dirty="0">
              <a:solidFill>
                <a:srgbClr val="70AE45"/>
              </a:solidFill>
              <a:latin typeface="Bebas Neue" pitchFamily="34" charset="0"/>
              <a:ea typeface="Bebas Neue" pitchFamily="34" charset="0"/>
              <a:cs typeface="Bebas Neue" pitchFamily="34" charset="0"/>
              <a:sym typeface="Bebas Neue" pitchFamily="34" charset="0"/>
            </a:endParaRPr>
          </a:p>
        </p:txBody>
      </p:sp>
      <p:sp>
        <p:nvSpPr>
          <p:cNvPr id="12294" name="Rectangle 4"/>
          <p:cNvSpPr>
            <a:spLocks/>
          </p:cNvSpPr>
          <p:nvPr/>
        </p:nvSpPr>
        <p:spPr bwMode="auto">
          <a:xfrm>
            <a:off x="3089275" y="5737519"/>
            <a:ext cx="3781424"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7200" dirty="0" smtClean="0">
                <a:solidFill>
                  <a:srgbClr val="139FD2"/>
                </a:solidFill>
                <a:latin typeface="Bebas Neue" pitchFamily="34" charset="0"/>
                <a:ea typeface="Bebas Neue" pitchFamily="34" charset="0"/>
                <a:cs typeface="Bebas Neue" pitchFamily="34" charset="0"/>
                <a:sym typeface="Bebas Neue" pitchFamily="34" charset="0"/>
              </a:rPr>
              <a:t>Advertise</a:t>
            </a:r>
            <a:endParaRPr lang="en-US" sz="7200" dirty="0">
              <a:solidFill>
                <a:srgbClr val="139FD2"/>
              </a:solidFill>
              <a:latin typeface="Bebas Neue" pitchFamily="34" charset="0"/>
              <a:ea typeface="Bebas Neue" pitchFamily="34" charset="0"/>
              <a:cs typeface="Bebas Neue" pitchFamily="34" charset="0"/>
              <a:sym typeface="Bebas Neue" pitchFamily="34" charset="0"/>
            </a:endParaRPr>
          </a:p>
        </p:txBody>
      </p:sp>
      <p:sp>
        <p:nvSpPr>
          <p:cNvPr id="12295" name="Rectangle 5"/>
          <p:cNvSpPr>
            <a:spLocks/>
          </p:cNvSpPr>
          <p:nvPr/>
        </p:nvSpPr>
        <p:spPr bwMode="auto">
          <a:xfrm>
            <a:off x="2603500" y="11303000"/>
            <a:ext cx="50927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7200" dirty="0" smtClean="0">
                <a:solidFill>
                  <a:srgbClr val="FDBE36"/>
                </a:solidFill>
                <a:latin typeface="Bebas Neue" pitchFamily="34" charset="0"/>
                <a:ea typeface="Bebas Neue" pitchFamily="34" charset="0"/>
                <a:cs typeface="Bebas Neue" pitchFamily="34" charset="0"/>
                <a:sym typeface="Bebas Neue" pitchFamily="34" charset="0"/>
              </a:rPr>
              <a:t>Want to spend</a:t>
            </a:r>
            <a:endParaRPr lang="en-US" sz="7200" dirty="0">
              <a:solidFill>
                <a:srgbClr val="FDBE36"/>
              </a:solidFill>
              <a:latin typeface="Bebas Neue" pitchFamily="34" charset="0"/>
              <a:ea typeface="Bebas Neue" pitchFamily="34" charset="0"/>
              <a:cs typeface="Bebas Neue" pitchFamily="34" charset="0"/>
              <a:sym typeface="Bebas Neue" pitchFamily="34" charset="0"/>
            </a:endParaRPr>
          </a:p>
        </p:txBody>
      </p:sp>
      <p:grpSp>
        <p:nvGrpSpPr>
          <p:cNvPr id="12296" name="Group 11"/>
          <p:cNvGrpSpPr>
            <a:grpSpLocks/>
          </p:cNvGrpSpPr>
          <p:nvPr/>
        </p:nvGrpSpPr>
        <p:grpSpPr bwMode="auto">
          <a:xfrm>
            <a:off x="3541713" y="5334000"/>
            <a:ext cx="13660437" cy="2835275"/>
            <a:chOff x="117" y="-7"/>
            <a:chExt cx="8604" cy="1785"/>
          </a:xfrm>
        </p:grpSpPr>
        <p:sp>
          <p:nvSpPr>
            <p:cNvPr id="12321" name="Line 6"/>
            <p:cNvSpPr>
              <a:spLocks noChangeShapeType="1"/>
            </p:cNvSpPr>
            <p:nvPr/>
          </p:nvSpPr>
          <p:spPr bwMode="auto">
            <a:xfrm>
              <a:off x="2414" y="-7"/>
              <a:ext cx="1952" cy="0"/>
            </a:xfrm>
            <a:prstGeom prst="line">
              <a:avLst/>
            </a:prstGeom>
            <a:noFill/>
            <a:ln w="114300">
              <a:solidFill>
                <a:srgbClr val="139FD2"/>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322" name="Line 7"/>
            <p:cNvSpPr>
              <a:spLocks noChangeShapeType="1"/>
            </p:cNvSpPr>
            <p:nvPr/>
          </p:nvSpPr>
          <p:spPr bwMode="auto">
            <a:xfrm flipV="1">
              <a:off x="4366" y="-7"/>
              <a:ext cx="1727" cy="8"/>
            </a:xfrm>
            <a:prstGeom prst="line">
              <a:avLst/>
            </a:prstGeom>
            <a:noFill/>
            <a:ln w="114300">
              <a:solidFill>
                <a:srgbClr val="139FD2"/>
              </a:solidFill>
              <a:miter lim="800000"/>
              <a:headEnd/>
              <a:tailEnd type="oval"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12323" name="Line 8"/>
            <p:cNvSpPr>
              <a:spLocks noChangeShapeType="1"/>
            </p:cNvSpPr>
            <p:nvPr/>
          </p:nvSpPr>
          <p:spPr bwMode="auto">
            <a:xfrm>
              <a:off x="117" y="-7"/>
              <a:ext cx="2271" cy="0"/>
            </a:xfrm>
            <a:prstGeom prst="line">
              <a:avLst/>
            </a:prstGeom>
            <a:noFill/>
            <a:ln w="114300">
              <a:solidFill>
                <a:srgbClr val="139FD2"/>
              </a:solidFill>
              <a:miter lim="800000"/>
              <a:headEnd type="oval" w="med" len="me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324" name="Line 9"/>
            <p:cNvSpPr>
              <a:spLocks noChangeShapeType="1"/>
            </p:cNvSpPr>
            <p:nvPr/>
          </p:nvSpPr>
          <p:spPr bwMode="auto">
            <a:xfrm>
              <a:off x="6082" y="13"/>
              <a:ext cx="11" cy="1765"/>
            </a:xfrm>
            <a:prstGeom prst="line">
              <a:avLst/>
            </a:prstGeom>
            <a:noFill/>
            <a:ln w="114300">
              <a:solidFill>
                <a:srgbClr val="139FD2"/>
              </a:solidFill>
              <a:miter lim="800000"/>
              <a:headEnd/>
              <a:tailEnd type="oval"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12325" name="Line 10"/>
            <p:cNvSpPr>
              <a:spLocks noChangeShapeType="1"/>
            </p:cNvSpPr>
            <p:nvPr/>
          </p:nvSpPr>
          <p:spPr bwMode="auto">
            <a:xfrm rot="10800000" flipH="1">
              <a:off x="6133" y="1768"/>
              <a:ext cx="2588" cy="0"/>
            </a:xfrm>
            <a:prstGeom prst="line">
              <a:avLst/>
            </a:prstGeom>
            <a:noFill/>
            <a:ln w="114300">
              <a:solidFill>
                <a:srgbClr val="139FD2"/>
              </a:solidFill>
              <a:miter lim="800000"/>
              <a:headEnd/>
              <a:tailEnd type="oval" w="med" len="med"/>
            </a:ln>
            <a:extLst>
              <a:ext uri="{909E8E84-426E-40DD-AFC4-6F175D3DCCD1}">
                <a14:hiddenFill xmlns:a14="http://schemas.microsoft.com/office/drawing/2010/main">
                  <a:noFill/>
                </a14:hiddenFill>
              </a:ext>
            </a:extLst>
          </p:spPr>
          <p:txBody>
            <a:bodyPr lIns="0" tIns="0" rIns="0" bIns="0"/>
            <a:lstStyle/>
            <a:p>
              <a:endParaRPr lang="en-US"/>
            </a:p>
          </p:txBody>
        </p:sp>
      </p:grpSp>
      <p:grpSp>
        <p:nvGrpSpPr>
          <p:cNvPr id="12297" name="Group 16"/>
          <p:cNvGrpSpPr>
            <a:grpSpLocks/>
          </p:cNvGrpSpPr>
          <p:nvPr/>
        </p:nvGrpSpPr>
        <p:grpSpPr bwMode="auto">
          <a:xfrm>
            <a:off x="7213600" y="5346700"/>
            <a:ext cx="9991725" cy="3949700"/>
            <a:chOff x="0" y="96"/>
            <a:chExt cx="6294" cy="2488"/>
          </a:xfrm>
        </p:grpSpPr>
        <p:sp>
          <p:nvSpPr>
            <p:cNvPr id="12317" name="Line 12"/>
            <p:cNvSpPr>
              <a:spLocks noChangeShapeType="1"/>
            </p:cNvSpPr>
            <p:nvPr/>
          </p:nvSpPr>
          <p:spPr bwMode="auto">
            <a:xfrm rot="10800000" flipH="1">
              <a:off x="1936" y="96"/>
              <a:ext cx="0" cy="2488"/>
            </a:xfrm>
            <a:prstGeom prst="line">
              <a:avLst/>
            </a:prstGeom>
            <a:noFill/>
            <a:ln w="114300">
              <a:solidFill>
                <a:srgbClr val="70AE45"/>
              </a:solidFill>
              <a:miter lim="800000"/>
              <a:headEnd type="oval" w="med" len="med"/>
              <a:tailEnd type="oval"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12318" name="Line 13"/>
            <p:cNvSpPr>
              <a:spLocks noChangeShapeType="1"/>
            </p:cNvSpPr>
            <p:nvPr/>
          </p:nvSpPr>
          <p:spPr bwMode="auto">
            <a:xfrm flipV="1">
              <a:off x="0" y="2584"/>
              <a:ext cx="1936" cy="0"/>
            </a:xfrm>
            <a:prstGeom prst="line">
              <a:avLst/>
            </a:prstGeom>
            <a:noFill/>
            <a:ln w="114300">
              <a:solidFill>
                <a:srgbClr val="70AE45"/>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319" name="Line 14"/>
            <p:cNvSpPr>
              <a:spLocks noChangeShapeType="1"/>
            </p:cNvSpPr>
            <p:nvPr/>
          </p:nvSpPr>
          <p:spPr bwMode="auto">
            <a:xfrm>
              <a:off x="1936" y="2584"/>
              <a:ext cx="1717" cy="0"/>
            </a:xfrm>
            <a:prstGeom prst="line">
              <a:avLst/>
            </a:prstGeom>
            <a:noFill/>
            <a:ln w="114300">
              <a:solidFill>
                <a:srgbClr val="70AE45"/>
              </a:solidFill>
              <a:miter lim="800000"/>
              <a:headEnd/>
              <a:tailEnd type="oval"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12320" name="Line 15"/>
            <p:cNvSpPr>
              <a:spLocks noChangeShapeType="1"/>
            </p:cNvSpPr>
            <p:nvPr/>
          </p:nvSpPr>
          <p:spPr bwMode="auto">
            <a:xfrm>
              <a:off x="3744" y="2584"/>
              <a:ext cx="2550" cy="0"/>
            </a:xfrm>
            <a:prstGeom prst="line">
              <a:avLst/>
            </a:prstGeom>
            <a:noFill/>
            <a:ln w="114300">
              <a:solidFill>
                <a:srgbClr val="70AE45"/>
              </a:solidFill>
              <a:miter lim="800000"/>
              <a:headEnd/>
              <a:tailEnd type="oval" w="med" len="med"/>
            </a:ln>
            <a:extLst>
              <a:ext uri="{909E8E84-426E-40DD-AFC4-6F175D3DCCD1}">
                <a14:hiddenFill xmlns:a14="http://schemas.microsoft.com/office/drawing/2010/main">
                  <a:noFill/>
                </a14:hiddenFill>
              </a:ext>
            </a:extLst>
          </p:spPr>
          <p:txBody>
            <a:bodyPr lIns="0" tIns="0" rIns="0" bIns="0"/>
            <a:lstStyle/>
            <a:p>
              <a:endParaRPr lang="en-US"/>
            </a:p>
          </p:txBody>
        </p:sp>
      </p:grpSp>
      <p:grpSp>
        <p:nvGrpSpPr>
          <p:cNvPr id="12298" name="Group 23"/>
          <p:cNvGrpSpPr>
            <a:grpSpLocks/>
          </p:cNvGrpSpPr>
          <p:nvPr/>
        </p:nvGrpSpPr>
        <p:grpSpPr bwMode="auto">
          <a:xfrm>
            <a:off x="7134225" y="4749800"/>
            <a:ext cx="10039350" cy="5767388"/>
            <a:chOff x="0" y="0"/>
            <a:chExt cx="6324" cy="3633"/>
          </a:xfrm>
        </p:grpSpPr>
        <p:sp>
          <p:nvSpPr>
            <p:cNvPr id="12311" name="Line 17"/>
            <p:cNvSpPr>
              <a:spLocks noChangeShapeType="1"/>
            </p:cNvSpPr>
            <p:nvPr/>
          </p:nvSpPr>
          <p:spPr bwMode="auto">
            <a:xfrm rot="10800000" flipH="1">
              <a:off x="8" y="388"/>
              <a:ext cx="0" cy="2394"/>
            </a:xfrm>
            <a:prstGeom prst="line">
              <a:avLst/>
            </a:prstGeom>
            <a:noFill/>
            <a:ln w="114300">
              <a:solidFill>
                <a:srgbClr val="D31E25"/>
              </a:solidFill>
              <a:miter lim="800000"/>
              <a:headEnd/>
              <a:tailEnd type="oval"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12312" name="Line 18"/>
            <p:cNvSpPr>
              <a:spLocks noChangeShapeType="1"/>
            </p:cNvSpPr>
            <p:nvPr/>
          </p:nvSpPr>
          <p:spPr bwMode="auto">
            <a:xfrm rot="10800000" flipH="1">
              <a:off x="0" y="0"/>
              <a:ext cx="0" cy="331"/>
            </a:xfrm>
            <a:prstGeom prst="line">
              <a:avLst/>
            </a:prstGeom>
            <a:noFill/>
            <a:ln w="114300">
              <a:solidFill>
                <a:srgbClr val="D31E25"/>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313" name="Line 19"/>
            <p:cNvSpPr>
              <a:spLocks noChangeShapeType="1"/>
            </p:cNvSpPr>
            <p:nvPr/>
          </p:nvSpPr>
          <p:spPr bwMode="auto">
            <a:xfrm rot="10800000">
              <a:off x="0" y="2960"/>
              <a:ext cx="8" cy="673"/>
            </a:xfrm>
            <a:prstGeom prst="line">
              <a:avLst/>
            </a:prstGeom>
            <a:noFill/>
            <a:ln w="114300">
              <a:solidFill>
                <a:srgbClr val="D31E25"/>
              </a:solidFill>
              <a:miter lim="800000"/>
              <a:headEnd type="oval" w="med" len="me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314" name="Line 20"/>
            <p:cNvSpPr>
              <a:spLocks noChangeShapeType="1"/>
            </p:cNvSpPr>
            <p:nvPr/>
          </p:nvSpPr>
          <p:spPr bwMode="auto">
            <a:xfrm flipH="1">
              <a:off x="66" y="3632"/>
              <a:ext cx="1979" cy="0"/>
            </a:xfrm>
            <a:prstGeom prst="line">
              <a:avLst/>
            </a:prstGeom>
            <a:noFill/>
            <a:ln w="114300">
              <a:solidFill>
                <a:srgbClr val="D31E25"/>
              </a:solidFill>
              <a:miter lim="800000"/>
              <a:headEnd type="oval" w="med" len="me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315" name="Line 21"/>
            <p:cNvSpPr>
              <a:spLocks noChangeShapeType="1"/>
            </p:cNvSpPr>
            <p:nvPr/>
          </p:nvSpPr>
          <p:spPr bwMode="auto">
            <a:xfrm flipH="1">
              <a:off x="2130" y="3632"/>
              <a:ext cx="1610" cy="0"/>
            </a:xfrm>
            <a:prstGeom prst="line">
              <a:avLst/>
            </a:prstGeom>
            <a:noFill/>
            <a:ln w="114300">
              <a:solidFill>
                <a:srgbClr val="D31E25"/>
              </a:solidFill>
              <a:miter lim="800000"/>
              <a:headEnd type="oval" w="med" len="me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316" name="Line 22"/>
            <p:cNvSpPr>
              <a:spLocks noChangeShapeType="1"/>
            </p:cNvSpPr>
            <p:nvPr/>
          </p:nvSpPr>
          <p:spPr bwMode="auto">
            <a:xfrm flipH="1">
              <a:off x="3714" y="3632"/>
              <a:ext cx="2610" cy="0"/>
            </a:xfrm>
            <a:prstGeom prst="line">
              <a:avLst/>
            </a:prstGeom>
            <a:noFill/>
            <a:ln w="114300">
              <a:solidFill>
                <a:srgbClr val="D31E25"/>
              </a:solidFill>
              <a:miter lim="800000"/>
              <a:headEnd type="oval" w="med" len="med"/>
              <a:tailEnd/>
            </a:ln>
            <a:extLst>
              <a:ext uri="{909E8E84-426E-40DD-AFC4-6F175D3DCCD1}">
                <a14:hiddenFill xmlns:a14="http://schemas.microsoft.com/office/drawing/2010/main">
                  <a:noFill/>
                </a14:hiddenFill>
              </a:ext>
            </a:extLst>
          </p:spPr>
          <p:txBody>
            <a:bodyPr lIns="0" tIns="0" rIns="0" bIns="0"/>
            <a:lstStyle/>
            <a:p>
              <a:endParaRPr lang="en-US"/>
            </a:p>
          </p:txBody>
        </p:sp>
      </p:grpSp>
      <p:grpSp>
        <p:nvGrpSpPr>
          <p:cNvPr id="12299" name="Group 34"/>
          <p:cNvGrpSpPr>
            <a:grpSpLocks/>
          </p:cNvGrpSpPr>
          <p:nvPr/>
        </p:nvGrpSpPr>
        <p:grpSpPr bwMode="auto">
          <a:xfrm>
            <a:off x="2784475" y="4540250"/>
            <a:ext cx="14400213" cy="6462713"/>
            <a:chOff x="0" y="105"/>
            <a:chExt cx="9071" cy="4070"/>
          </a:xfrm>
        </p:grpSpPr>
        <p:sp>
          <p:nvSpPr>
            <p:cNvPr id="12301" name="Line 24"/>
            <p:cNvSpPr>
              <a:spLocks noChangeShapeType="1"/>
            </p:cNvSpPr>
            <p:nvPr/>
          </p:nvSpPr>
          <p:spPr bwMode="auto">
            <a:xfrm flipV="1">
              <a:off x="8" y="3100"/>
              <a:ext cx="2750" cy="0"/>
            </a:xfrm>
            <a:prstGeom prst="line">
              <a:avLst/>
            </a:prstGeom>
            <a:noFill/>
            <a:ln w="114300">
              <a:solidFill>
                <a:srgbClr val="FDBE36"/>
              </a:solidFill>
              <a:miter lim="800000"/>
              <a:headEnd/>
              <a:tailEnd type="oval" w="med" len="med"/>
            </a:ln>
            <a:extLst>
              <a:ext uri="{909E8E84-426E-40DD-AFC4-6F175D3DCCD1}">
                <a14:hiddenFill xmlns:a14="http://schemas.microsoft.com/office/drawing/2010/main">
                  <a:noFill/>
                </a14:hiddenFill>
              </a:ext>
            </a:extLst>
          </p:spPr>
          <p:txBody>
            <a:bodyPr lIns="0" tIns="0" rIns="0" bIns="0"/>
            <a:lstStyle/>
            <a:p>
              <a:endParaRPr lang="en-US"/>
            </a:p>
          </p:txBody>
        </p:sp>
        <p:grpSp>
          <p:nvGrpSpPr>
            <p:cNvPr id="12302" name="Group 33"/>
            <p:cNvGrpSpPr>
              <a:grpSpLocks/>
            </p:cNvGrpSpPr>
            <p:nvPr/>
          </p:nvGrpSpPr>
          <p:grpSpPr bwMode="auto">
            <a:xfrm>
              <a:off x="0" y="105"/>
              <a:ext cx="9071" cy="4070"/>
              <a:chOff x="0" y="105"/>
              <a:chExt cx="9071" cy="4070"/>
            </a:xfrm>
          </p:grpSpPr>
          <p:sp>
            <p:nvSpPr>
              <p:cNvPr id="12303" name="Line 25"/>
              <p:cNvSpPr>
                <a:spLocks noChangeShapeType="1"/>
              </p:cNvSpPr>
              <p:nvPr/>
            </p:nvSpPr>
            <p:spPr bwMode="auto">
              <a:xfrm flipH="1">
                <a:off x="116" y="125"/>
                <a:ext cx="2628" cy="0"/>
              </a:xfrm>
              <a:prstGeom prst="line">
                <a:avLst/>
              </a:prstGeom>
              <a:noFill/>
              <a:ln w="114300">
                <a:solidFill>
                  <a:srgbClr val="FDBE36"/>
                </a:solidFill>
                <a:miter lim="800000"/>
                <a:headEnd type="oval" w="med" len="me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304" name="Line 26"/>
              <p:cNvSpPr>
                <a:spLocks noChangeShapeType="1"/>
              </p:cNvSpPr>
              <p:nvPr/>
            </p:nvSpPr>
            <p:spPr bwMode="auto">
              <a:xfrm>
                <a:off x="8" y="105"/>
                <a:ext cx="0" cy="1508"/>
              </a:xfrm>
              <a:prstGeom prst="line">
                <a:avLst/>
              </a:prstGeom>
              <a:noFill/>
              <a:ln w="114300">
                <a:solidFill>
                  <a:srgbClr val="FDBE36"/>
                </a:solidFill>
                <a:miter lim="800000"/>
                <a:headEnd type="oval" w="med" len="med"/>
                <a:tailEnd type="oval"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12305" name="Line 27"/>
              <p:cNvSpPr>
                <a:spLocks noChangeShapeType="1"/>
              </p:cNvSpPr>
              <p:nvPr/>
            </p:nvSpPr>
            <p:spPr bwMode="auto">
              <a:xfrm>
                <a:off x="8" y="1589"/>
                <a:ext cx="0" cy="1511"/>
              </a:xfrm>
              <a:prstGeom prst="line">
                <a:avLst/>
              </a:prstGeom>
              <a:noFill/>
              <a:ln w="114300">
                <a:solidFill>
                  <a:srgbClr val="FDBE36"/>
                </a:solidFill>
                <a:miter lim="800000"/>
                <a:headEnd/>
                <a:tailEnd type="oval"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12306" name="Line 28"/>
              <p:cNvSpPr>
                <a:spLocks noChangeShapeType="1"/>
              </p:cNvSpPr>
              <p:nvPr/>
            </p:nvSpPr>
            <p:spPr bwMode="auto">
              <a:xfrm>
                <a:off x="0" y="3196"/>
                <a:ext cx="0" cy="979"/>
              </a:xfrm>
              <a:prstGeom prst="line">
                <a:avLst/>
              </a:prstGeom>
              <a:noFill/>
              <a:ln w="114300">
                <a:solidFill>
                  <a:srgbClr val="FDBE36"/>
                </a:solidFill>
                <a:miter lim="800000"/>
                <a:headEnd/>
                <a:tailEnd type="oval"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12307" name="Line 29"/>
              <p:cNvSpPr>
                <a:spLocks noChangeShapeType="1"/>
              </p:cNvSpPr>
              <p:nvPr/>
            </p:nvSpPr>
            <p:spPr bwMode="auto">
              <a:xfrm flipH="1">
                <a:off x="2768" y="125"/>
                <a:ext cx="2079" cy="0"/>
              </a:xfrm>
              <a:prstGeom prst="line">
                <a:avLst/>
              </a:prstGeom>
              <a:noFill/>
              <a:ln w="114300">
                <a:solidFill>
                  <a:srgbClr val="FDBE36"/>
                </a:solidFill>
                <a:miter lim="800000"/>
                <a:headEnd type="oval" w="med" len="me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308" name="Line 30"/>
              <p:cNvSpPr>
                <a:spLocks noChangeShapeType="1"/>
              </p:cNvSpPr>
              <p:nvPr/>
            </p:nvSpPr>
            <p:spPr bwMode="auto">
              <a:xfrm rot="10800000" flipH="1">
                <a:off x="7462" y="221"/>
                <a:ext cx="0" cy="1376"/>
              </a:xfrm>
              <a:prstGeom prst="line">
                <a:avLst/>
              </a:prstGeom>
              <a:noFill/>
              <a:ln w="114300">
                <a:solidFill>
                  <a:srgbClr val="FDBE36"/>
                </a:solidFill>
                <a:miter lim="800000"/>
                <a:headEnd type="oval" w="med" len="me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309" name="Line 31"/>
              <p:cNvSpPr>
                <a:spLocks noChangeShapeType="1"/>
              </p:cNvSpPr>
              <p:nvPr/>
            </p:nvSpPr>
            <p:spPr bwMode="auto">
              <a:xfrm flipH="1">
                <a:off x="4944" y="125"/>
                <a:ext cx="2514" cy="0"/>
              </a:xfrm>
              <a:prstGeom prst="line">
                <a:avLst/>
              </a:prstGeom>
              <a:noFill/>
              <a:ln w="114300">
                <a:solidFill>
                  <a:srgbClr val="FDBE36"/>
                </a:solidFill>
                <a:miter lim="800000"/>
                <a:headEnd type="oval" w="med" len="me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2310" name="Line 32"/>
              <p:cNvSpPr>
                <a:spLocks noChangeShapeType="1"/>
              </p:cNvSpPr>
              <p:nvPr/>
            </p:nvSpPr>
            <p:spPr bwMode="auto">
              <a:xfrm flipH="1">
                <a:off x="7462" y="1613"/>
                <a:ext cx="1609" cy="0"/>
              </a:xfrm>
              <a:prstGeom prst="line">
                <a:avLst/>
              </a:prstGeom>
              <a:noFill/>
              <a:ln w="114300">
                <a:solidFill>
                  <a:srgbClr val="FDBE36"/>
                </a:solidFill>
                <a:miter lim="800000"/>
                <a:headEnd type="oval" w="med" len="med"/>
                <a:tailEnd/>
              </a:ln>
              <a:extLst>
                <a:ext uri="{909E8E84-426E-40DD-AFC4-6F175D3DCCD1}">
                  <a14:hiddenFill xmlns:a14="http://schemas.microsoft.com/office/drawing/2010/main">
                    <a:noFill/>
                  </a14:hiddenFill>
                </a:ext>
              </a:extLst>
            </p:spPr>
            <p:txBody>
              <a:bodyPr lIns="0" tIns="0" rIns="0" bIns="0"/>
              <a:lstStyle/>
              <a:p>
                <a:endParaRPr lang="en-US"/>
              </a:p>
            </p:txBody>
          </p:sp>
        </p:grpSp>
      </p:grpSp>
      <p:sp>
        <p:nvSpPr>
          <p:cNvPr id="12300" name="Oval 35"/>
          <p:cNvSpPr>
            <a:spLocks/>
          </p:cNvSpPr>
          <p:nvPr/>
        </p:nvSpPr>
        <p:spPr bwMode="auto">
          <a:xfrm>
            <a:off x="17741900" y="6896100"/>
            <a:ext cx="4089400" cy="4089400"/>
          </a:xfrm>
          <a:prstGeom prst="ellipse">
            <a:avLst/>
          </a:prstGeom>
          <a:solidFill>
            <a:srgbClr val="D31E25"/>
          </a:solidFill>
          <a:ln w="25400">
            <a:solidFill>
              <a:srgbClr val="D31E25"/>
            </a:solidFill>
            <a:miter lim="800000"/>
            <a:headEnd/>
            <a:tailEnd/>
          </a:ln>
        </p:spPr>
        <p:txBody>
          <a:bodyPr lIns="508000" tIns="508000" rIns="508000" bIns="508000" anchor="ctr"/>
          <a:lstStyle/>
          <a:p>
            <a:pPr>
              <a:lnSpc>
                <a:spcPct val="70000"/>
              </a:lnSpc>
            </a:pPr>
            <a:r>
              <a:rPr lang="en-US" sz="6000" dirty="0" smtClean="0">
                <a:solidFill>
                  <a:srgbClr val="FFFFFF"/>
                </a:solidFill>
                <a:latin typeface="Bebas Neue" pitchFamily="34" charset="0"/>
                <a:ea typeface="Bebas Neue" pitchFamily="34" charset="0"/>
                <a:cs typeface="Bebas Neue" pitchFamily="34" charset="0"/>
                <a:sym typeface="Bebas Neue" pitchFamily="34" charset="0"/>
              </a:rPr>
              <a:t>traffic</a:t>
            </a:r>
            <a:endParaRPr lang="en-US" sz="6000" dirty="0">
              <a:solidFill>
                <a:srgbClr val="FFFFFF"/>
              </a:solidFill>
              <a:latin typeface="Bebas Neue" pitchFamily="34" charset="0"/>
              <a:ea typeface="Bebas Neue" pitchFamily="34" charset="0"/>
              <a:cs typeface="Bebas Neue" pitchFamily="34" charset="0"/>
              <a:sym typeface="Bebas Neue" pitchFamily="34" charset="0"/>
            </a:endParaRPr>
          </a:p>
        </p:txBody>
      </p:sp>
    </p:spTree>
    <p:extLst>
      <p:ext uri="{BB962C8B-B14F-4D97-AF65-F5344CB8AC3E}">
        <p14:creationId xmlns:p14="http://schemas.microsoft.com/office/powerpoint/2010/main" val="942396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lvl1pPr eaLnBrk="0" hangingPunct="0">
              <a:defRPr sz="56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56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56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56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fld id="{D49608CD-D1BF-49A8-9CC0-EA1CC314FA5A}" type="slidenum">
              <a:rPr lang="en-US" sz="3600" smtClean="0">
                <a:solidFill>
                  <a:srgbClr val="139FD2"/>
                </a:solidFill>
                <a:latin typeface="Bebas Neue" pitchFamily="34" charset="0"/>
                <a:ea typeface="Bebas Neue" pitchFamily="34" charset="0"/>
                <a:cs typeface="Bebas Neue" pitchFamily="34" charset="0"/>
                <a:sym typeface="Bebas Neue" pitchFamily="34" charset="0"/>
              </a:rPr>
              <a:pPr eaLnBrk="1" hangingPunct="1"/>
              <a:t>7</a:t>
            </a:fld>
            <a:endParaRPr lang="en-US" sz="3600" smtClean="0">
              <a:solidFill>
                <a:srgbClr val="139FD2"/>
              </a:solidFill>
              <a:latin typeface="Bebas Neue" pitchFamily="34" charset="0"/>
              <a:ea typeface="Bebas Neue" pitchFamily="34" charset="0"/>
              <a:cs typeface="Bebas Neue" pitchFamily="34" charset="0"/>
              <a:sym typeface="Bebas Neue" pitchFamily="34" charset="0"/>
            </a:endParaRPr>
          </a:p>
        </p:txBody>
      </p:sp>
      <p:grpSp>
        <p:nvGrpSpPr>
          <p:cNvPr id="13315" name="Group 4"/>
          <p:cNvGrpSpPr>
            <a:grpSpLocks/>
          </p:cNvGrpSpPr>
          <p:nvPr/>
        </p:nvGrpSpPr>
        <p:grpSpPr bwMode="auto">
          <a:xfrm>
            <a:off x="2451100" y="4343400"/>
            <a:ext cx="8751888" cy="7327900"/>
            <a:chOff x="0" y="72"/>
            <a:chExt cx="5513" cy="4616"/>
          </a:xfrm>
        </p:grpSpPr>
        <p:sp>
          <p:nvSpPr>
            <p:cNvPr id="13326" name="Rectangle 1"/>
            <p:cNvSpPr>
              <a:spLocks/>
            </p:cNvSpPr>
            <p:nvPr/>
          </p:nvSpPr>
          <p:spPr bwMode="auto">
            <a:xfrm>
              <a:off x="24" y="72"/>
              <a:ext cx="5472"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endParaRPr lang="en-US" sz="7200" dirty="0">
                <a:solidFill>
                  <a:srgbClr val="1E1D1D"/>
                </a:solidFill>
                <a:latin typeface="Bebas Neue" pitchFamily="34" charset="0"/>
                <a:ea typeface="Bebas Neue" pitchFamily="34" charset="0"/>
                <a:cs typeface="Bebas Neue" pitchFamily="34" charset="0"/>
                <a:sym typeface="Bebas Neue" pitchFamily="34" charset="0"/>
              </a:endParaRPr>
            </a:p>
          </p:txBody>
        </p:sp>
        <p:sp>
          <p:nvSpPr>
            <p:cNvPr id="18434" name="Rectangle 2"/>
            <p:cNvSpPr>
              <a:spLocks/>
            </p:cNvSpPr>
            <p:nvPr/>
          </p:nvSpPr>
          <p:spPr bwMode="auto">
            <a:xfrm>
              <a:off x="41" y="896"/>
              <a:ext cx="5472" cy="3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914400" indent="-571500" algn="l">
                <a:buClr>
                  <a:srgbClr val="D31E25"/>
                </a:buClr>
                <a:buSzPct val="125000"/>
                <a:buFont typeface="Arial" pitchFamily="34" charset="0"/>
                <a:buChar char="•"/>
                <a:defRPr/>
              </a:pPr>
              <a:endParaRPr lang="en-GB" sz="4800" dirty="0" smtClean="0">
                <a:solidFill>
                  <a:srgbClr val="1E1D1D"/>
                </a:solidFill>
                <a:latin typeface="Arial" pitchFamily="34" charset="0"/>
                <a:ea typeface="Helvetica Light" charset="0"/>
                <a:cs typeface="Arial" pitchFamily="34" charset="0"/>
                <a:sym typeface="Helvetica Light" charset="0"/>
              </a:endParaRPr>
            </a:p>
            <a:p>
              <a:pPr marL="914400" indent="-571500" algn="l">
                <a:buClr>
                  <a:srgbClr val="D31E25"/>
                </a:buClr>
                <a:buSzPct val="125000"/>
                <a:buFont typeface="Arial" pitchFamily="34" charset="0"/>
                <a:buChar char="•"/>
                <a:defRPr/>
              </a:pPr>
              <a:r>
                <a:rPr lang="en-GB" sz="4800" dirty="0" smtClean="0">
                  <a:solidFill>
                    <a:srgbClr val="1E1D1D"/>
                  </a:solidFill>
                  <a:latin typeface="Arial" pitchFamily="34" charset="0"/>
                  <a:ea typeface="Helvetica Light" charset="0"/>
                  <a:cs typeface="Arial" pitchFamily="34" charset="0"/>
                  <a:sym typeface="Helvetica Light" charset="0"/>
                </a:rPr>
                <a:t>Create a simple video.</a:t>
              </a:r>
            </a:p>
            <a:p>
              <a:pPr marL="914400" indent="-571500" algn="l">
                <a:buClr>
                  <a:srgbClr val="D31E25"/>
                </a:buClr>
                <a:buSzPct val="125000"/>
                <a:buFont typeface="Arial" pitchFamily="34" charset="0"/>
                <a:buChar char="•"/>
                <a:defRPr/>
              </a:pPr>
              <a:endParaRPr lang="en-GB" sz="4800" dirty="0">
                <a:solidFill>
                  <a:srgbClr val="1E1D1D"/>
                </a:solidFill>
                <a:latin typeface="Arial" pitchFamily="34" charset="0"/>
                <a:ea typeface="Helvetica Light" charset="0"/>
                <a:cs typeface="Arial" pitchFamily="34" charset="0"/>
                <a:sym typeface="Helvetica Light" charset="0"/>
              </a:endParaRPr>
            </a:p>
            <a:p>
              <a:pPr marL="914400" indent="-571500" algn="l">
                <a:buClr>
                  <a:srgbClr val="D31E25"/>
                </a:buClr>
                <a:buSzPct val="125000"/>
                <a:buFont typeface="Arial" pitchFamily="34" charset="0"/>
                <a:buChar char="•"/>
                <a:defRPr/>
              </a:pPr>
              <a:r>
                <a:rPr lang="en-GB" sz="4800" dirty="0" smtClean="0">
                  <a:solidFill>
                    <a:srgbClr val="1E1D1D"/>
                  </a:solidFill>
                  <a:latin typeface="Arial" pitchFamily="34" charset="0"/>
                  <a:ea typeface="Helvetica Light" charset="0"/>
                  <a:cs typeface="Arial" pitchFamily="34" charset="0"/>
                  <a:sym typeface="Helvetica Light" charset="0"/>
                </a:rPr>
                <a:t>Explain the process.</a:t>
              </a:r>
            </a:p>
            <a:p>
              <a:pPr marL="914400" indent="-571500" algn="l">
                <a:buClr>
                  <a:srgbClr val="D31E25"/>
                </a:buClr>
                <a:buSzPct val="125000"/>
                <a:buFont typeface="Arial" pitchFamily="34" charset="0"/>
                <a:buChar char="•"/>
                <a:defRPr/>
              </a:pPr>
              <a:endParaRPr lang="en-GB" sz="4800" dirty="0">
                <a:solidFill>
                  <a:srgbClr val="1E1D1D"/>
                </a:solidFill>
                <a:latin typeface="Arial" pitchFamily="34" charset="0"/>
                <a:ea typeface="Helvetica Light" charset="0"/>
                <a:cs typeface="Arial" pitchFamily="34" charset="0"/>
                <a:sym typeface="Helvetica Light" charset="0"/>
              </a:endParaRPr>
            </a:p>
            <a:p>
              <a:pPr marL="914400" indent="-571500" algn="l">
                <a:buClr>
                  <a:srgbClr val="D31E25"/>
                </a:buClr>
                <a:buSzPct val="125000"/>
                <a:buFont typeface="Arial" pitchFamily="34" charset="0"/>
                <a:buChar char="•"/>
                <a:defRPr/>
              </a:pPr>
              <a:r>
                <a:rPr lang="en-GB" sz="4800" dirty="0" smtClean="0">
                  <a:solidFill>
                    <a:srgbClr val="1E1D1D"/>
                  </a:solidFill>
                  <a:latin typeface="Arial" pitchFamily="34" charset="0"/>
                  <a:ea typeface="Helvetica Light" charset="0"/>
                  <a:cs typeface="Arial" pitchFamily="34" charset="0"/>
                  <a:sym typeface="Helvetica Light" charset="0"/>
                </a:rPr>
                <a:t>Submit to YouTube.</a:t>
              </a:r>
            </a:p>
            <a:p>
              <a:pPr marL="914400" indent="-571500" algn="l">
                <a:buClr>
                  <a:srgbClr val="D31E25"/>
                </a:buClr>
                <a:buSzPct val="125000"/>
                <a:buFont typeface="Arial" pitchFamily="34" charset="0"/>
                <a:buChar char="•"/>
                <a:defRPr/>
              </a:pPr>
              <a:endParaRPr lang="en-GB" sz="4800" dirty="0">
                <a:solidFill>
                  <a:srgbClr val="1E1D1D"/>
                </a:solidFill>
                <a:latin typeface="Arial" pitchFamily="34" charset="0"/>
                <a:ea typeface="Helvetica Light" charset="0"/>
                <a:cs typeface="Arial" pitchFamily="34" charset="0"/>
                <a:sym typeface="Helvetica Light" charset="0"/>
              </a:endParaRPr>
            </a:p>
            <a:p>
              <a:pPr marL="914400" indent="-571500" algn="l">
                <a:buClr>
                  <a:srgbClr val="D31E25"/>
                </a:buClr>
                <a:buSzPct val="125000"/>
                <a:buFont typeface="Arial" pitchFamily="34" charset="0"/>
                <a:buChar char="•"/>
                <a:defRPr/>
              </a:pPr>
              <a:r>
                <a:rPr lang="en-GB" sz="4800" dirty="0" smtClean="0">
                  <a:solidFill>
                    <a:srgbClr val="1E1D1D"/>
                  </a:solidFill>
                  <a:latin typeface="Arial" pitchFamily="34" charset="0"/>
                  <a:ea typeface="Helvetica Light" charset="0"/>
                  <a:cs typeface="Arial" pitchFamily="34" charset="0"/>
                  <a:sym typeface="Helvetica Light" charset="0"/>
                </a:rPr>
                <a:t>Generate traffic.</a:t>
              </a:r>
              <a:endParaRPr lang="en-GB" sz="4800" dirty="0">
                <a:solidFill>
                  <a:srgbClr val="1E1D1D"/>
                </a:solidFill>
                <a:latin typeface="Arial" pitchFamily="34" charset="0"/>
                <a:ea typeface="Helvetica Light" charset="0"/>
                <a:cs typeface="Arial" pitchFamily="34" charset="0"/>
                <a:sym typeface="Helvetica Light" charset="0"/>
              </a:endParaRPr>
            </a:p>
          </p:txBody>
        </p:sp>
        <p:sp>
          <p:nvSpPr>
            <p:cNvPr id="13328" name="Line 3"/>
            <p:cNvSpPr>
              <a:spLocks noChangeShapeType="1"/>
            </p:cNvSpPr>
            <p:nvPr/>
          </p:nvSpPr>
          <p:spPr bwMode="auto">
            <a:xfrm>
              <a:off x="0" y="688"/>
              <a:ext cx="5472" cy="0"/>
            </a:xfrm>
            <a:prstGeom prst="line">
              <a:avLst/>
            </a:prstGeom>
            <a:noFill/>
            <a:ln w="114300">
              <a:solidFill>
                <a:srgbClr val="D31E25"/>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grpSp>
      <p:grpSp>
        <p:nvGrpSpPr>
          <p:cNvPr id="13316" name="Group 7"/>
          <p:cNvGrpSpPr>
            <a:grpSpLocks/>
          </p:cNvGrpSpPr>
          <p:nvPr/>
        </p:nvGrpSpPr>
        <p:grpSpPr bwMode="auto">
          <a:xfrm>
            <a:off x="12941300" y="6553200"/>
            <a:ext cx="8724900" cy="965200"/>
            <a:chOff x="0" y="80"/>
            <a:chExt cx="5496" cy="608"/>
          </a:xfrm>
        </p:grpSpPr>
        <p:sp>
          <p:nvSpPr>
            <p:cNvPr id="13324" name="Line 5"/>
            <p:cNvSpPr>
              <a:spLocks noChangeShapeType="1"/>
            </p:cNvSpPr>
            <p:nvPr/>
          </p:nvSpPr>
          <p:spPr bwMode="auto">
            <a:xfrm>
              <a:off x="0" y="688"/>
              <a:ext cx="5472" cy="0"/>
            </a:xfrm>
            <a:prstGeom prst="line">
              <a:avLst/>
            </a:prstGeom>
            <a:noFill/>
            <a:ln w="114300">
              <a:solidFill>
                <a:srgbClr val="FDBE36"/>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325" name="Rectangle 6"/>
            <p:cNvSpPr>
              <a:spLocks/>
            </p:cNvSpPr>
            <p:nvPr/>
          </p:nvSpPr>
          <p:spPr bwMode="auto">
            <a:xfrm>
              <a:off x="24" y="80"/>
              <a:ext cx="5472"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buFontTx/>
                <a:buAutoNum type="arabicPeriod"/>
              </a:pPr>
              <a:r>
                <a:rPr lang="en-US" sz="7200" dirty="0">
                  <a:solidFill>
                    <a:srgbClr val="1E1D1D"/>
                  </a:solidFill>
                  <a:latin typeface="Bebas Neue" pitchFamily="34" charset="0"/>
                  <a:ea typeface="Bebas Neue" pitchFamily="34" charset="0"/>
                  <a:cs typeface="Bebas Neue" pitchFamily="34" charset="0"/>
                  <a:sym typeface="Bebas Neue" pitchFamily="34" charset="0"/>
                </a:rPr>
                <a:t> </a:t>
              </a:r>
              <a:r>
                <a:rPr lang="en-US" sz="7200" dirty="0" smtClean="0">
                  <a:solidFill>
                    <a:srgbClr val="1E1D1D"/>
                  </a:solidFill>
                  <a:latin typeface="Bebas Neue" pitchFamily="34" charset="0"/>
                  <a:ea typeface="Bebas Neue" pitchFamily="34" charset="0"/>
                  <a:cs typeface="Bebas Neue" pitchFamily="34" charset="0"/>
                  <a:sym typeface="Bebas Neue" pitchFamily="34" charset="0"/>
                </a:rPr>
                <a:t>advertise your business</a:t>
              </a:r>
              <a:endParaRPr lang="en-US" sz="7200" dirty="0">
                <a:solidFill>
                  <a:srgbClr val="1E1D1D"/>
                </a:solidFill>
                <a:latin typeface="Bebas Neue" pitchFamily="34" charset="0"/>
                <a:ea typeface="Bebas Neue" pitchFamily="34" charset="0"/>
                <a:cs typeface="Bebas Neue" pitchFamily="34" charset="0"/>
                <a:sym typeface="Bebas Neue" pitchFamily="34" charset="0"/>
              </a:endParaRPr>
            </a:p>
          </p:txBody>
        </p:sp>
      </p:grpSp>
      <p:grpSp>
        <p:nvGrpSpPr>
          <p:cNvPr id="13317" name="Group 10"/>
          <p:cNvGrpSpPr>
            <a:grpSpLocks/>
          </p:cNvGrpSpPr>
          <p:nvPr/>
        </p:nvGrpSpPr>
        <p:grpSpPr bwMode="auto">
          <a:xfrm>
            <a:off x="12941300" y="8077200"/>
            <a:ext cx="8724900" cy="965200"/>
            <a:chOff x="0" y="80"/>
            <a:chExt cx="5496" cy="608"/>
          </a:xfrm>
        </p:grpSpPr>
        <p:sp>
          <p:nvSpPr>
            <p:cNvPr id="13322" name="Line 8"/>
            <p:cNvSpPr>
              <a:spLocks noChangeShapeType="1"/>
            </p:cNvSpPr>
            <p:nvPr/>
          </p:nvSpPr>
          <p:spPr bwMode="auto">
            <a:xfrm>
              <a:off x="0" y="688"/>
              <a:ext cx="5472" cy="0"/>
            </a:xfrm>
            <a:prstGeom prst="line">
              <a:avLst/>
            </a:prstGeom>
            <a:noFill/>
            <a:ln w="114300">
              <a:solidFill>
                <a:srgbClr val="139FD2"/>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323" name="Rectangle 9"/>
            <p:cNvSpPr>
              <a:spLocks/>
            </p:cNvSpPr>
            <p:nvPr/>
          </p:nvSpPr>
          <p:spPr bwMode="auto">
            <a:xfrm>
              <a:off x="24" y="80"/>
              <a:ext cx="5472"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buFontTx/>
                <a:buAutoNum type="arabicPeriod" startAt="2"/>
              </a:pPr>
              <a:r>
                <a:rPr lang="en-US" sz="7200" dirty="0" smtClean="0">
                  <a:solidFill>
                    <a:srgbClr val="1E1D1D"/>
                  </a:solidFill>
                  <a:latin typeface="Bebas Neue" pitchFamily="34" charset="0"/>
                  <a:ea typeface="Bebas Neue" pitchFamily="34" charset="0"/>
                  <a:cs typeface="Bebas Neue" pitchFamily="34" charset="0"/>
                  <a:sym typeface="Bebas Neue" pitchFamily="34" charset="0"/>
                </a:rPr>
                <a:t> Organic traffic</a:t>
              </a:r>
              <a:endParaRPr lang="en-US" sz="7200" dirty="0">
                <a:solidFill>
                  <a:srgbClr val="1E1D1D"/>
                </a:solidFill>
                <a:latin typeface="Bebas Neue" pitchFamily="34" charset="0"/>
                <a:ea typeface="Bebas Neue" pitchFamily="34" charset="0"/>
                <a:cs typeface="Bebas Neue" pitchFamily="34" charset="0"/>
                <a:sym typeface="Bebas Neue" pitchFamily="34" charset="0"/>
              </a:endParaRPr>
            </a:p>
          </p:txBody>
        </p:sp>
      </p:grpSp>
      <p:grpSp>
        <p:nvGrpSpPr>
          <p:cNvPr id="13318" name="Group 13"/>
          <p:cNvGrpSpPr>
            <a:grpSpLocks/>
          </p:cNvGrpSpPr>
          <p:nvPr/>
        </p:nvGrpSpPr>
        <p:grpSpPr bwMode="auto">
          <a:xfrm>
            <a:off x="12941300" y="9601200"/>
            <a:ext cx="8724900" cy="965200"/>
            <a:chOff x="0" y="80"/>
            <a:chExt cx="5496" cy="608"/>
          </a:xfrm>
        </p:grpSpPr>
        <p:sp>
          <p:nvSpPr>
            <p:cNvPr id="13320" name="Line 11"/>
            <p:cNvSpPr>
              <a:spLocks noChangeShapeType="1"/>
            </p:cNvSpPr>
            <p:nvPr/>
          </p:nvSpPr>
          <p:spPr bwMode="auto">
            <a:xfrm>
              <a:off x="0" y="688"/>
              <a:ext cx="5472" cy="0"/>
            </a:xfrm>
            <a:prstGeom prst="line">
              <a:avLst/>
            </a:prstGeom>
            <a:noFill/>
            <a:ln w="114300">
              <a:solidFill>
                <a:srgbClr val="70AE45"/>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321" name="Rectangle 12"/>
            <p:cNvSpPr>
              <a:spLocks/>
            </p:cNvSpPr>
            <p:nvPr/>
          </p:nvSpPr>
          <p:spPr bwMode="auto">
            <a:xfrm>
              <a:off x="24" y="80"/>
              <a:ext cx="5472"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buFontTx/>
                <a:buAutoNum type="arabicPeriod" startAt="3"/>
              </a:pPr>
              <a:r>
                <a:rPr lang="en-US" sz="7200" dirty="0">
                  <a:solidFill>
                    <a:srgbClr val="1E1D1D"/>
                  </a:solidFill>
                  <a:latin typeface="Bebas Neue" pitchFamily="34" charset="0"/>
                  <a:ea typeface="Bebas Neue" pitchFamily="34" charset="0"/>
                  <a:cs typeface="Bebas Neue" pitchFamily="34" charset="0"/>
                  <a:sym typeface="Bebas Neue" pitchFamily="34" charset="0"/>
                </a:rPr>
                <a:t> </a:t>
              </a:r>
              <a:r>
                <a:rPr lang="en-US" sz="7200" dirty="0" smtClean="0">
                  <a:solidFill>
                    <a:srgbClr val="1E1D1D"/>
                  </a:solidFill>
                  <a:latin typeface="Bebas Neue" pitchFamily="34" charset="0"/>
                  <a:ea typeface="Bebas Neue" pitchFamily="34" charset="0"/>
                  <a:cs typeface="Bebas Neue" pitchFamily="34" charset="0"/>
                  <a:sym typeface="Bebas Neue" pitchFamily="34" charset="0"/>
                </a:rPr>
                <a:t>share to Facebook</a:t>
              </a:r>
              <a:endParaRPr lang="en-US" sz="7200" dirty="0">
                <a:solidFill>
                  <a:srgbClr val="1E1D1D"/>
                </a:solidFill>
                <a:latin typeface="Bebas Neue" pitchFamily="34" charset="0"/>
                <a:ea typeface="Bebas Neue" pitchFamily="34" charset="0"/>
                <a:cs typeface="Bebas Neue" pitchFamily="34" charset="0"/>
                <a:sym typeface="Bebas Neue" pitchFamily="34" charset="0"/>
              </a:endParaRPr>
            </a:p>
          </p:txBody>
        </p:sp>
      </p:grpSp>
      <p:sp>
        <p:nvSpPr>
          <p:cNvPr id="13319" name="Rectangle 14"/>
          <p:cNvSpPr>
            <a:spLocks/>
          </p:cNvSpPr>
          <p:nvPr/>
        </p:nvSpPr>
        <p:spPr bwMode="auto">
          <a:xfrm>
            <a:off x="2438400" y="1104900"/>
            <a:ext cx="14630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14400" dirty="0" smtClean="0">
                <a:solidFill>
                  <a:srgbClr val="139FD2"/>
                </a:solidFill>
                <a:latin typeface="Bebas Neue" pitchFamily="34" charset="0"/>
                <a:ea typeface="Bebas Neue" pitchFamily="34" charset="0"/>
                <a:cs typeface="Bebas Neue" pitchFamily="34" charset="0"/>
                <a:sym typeface="Bebas Neue" pitchFamily="34" charset="0"/>
              </a:rPr>
              <a:t>video </a:t>
            </a:r>
            <a:endParaRPr lang="en-US" sz="14400" dirty="0">
              <a:solidFill>
                <a:srgbClr val="139FD2"/>
              </a:solidFill>
              <a:latin typeface="Bebas Neue" pitchFamily="34" charset="0"/>
              <a:ea typeface="Bebas Neue" pitchFamily="34" charset="0"/>
              <a:cs typeface="Bebas Neue" pitchFamily="34" charset="0"/>
              <a:sym typeface="Bebas Neue" pitchFamily="34" charset="0"/>
            </a:endParaRPr>
          </a:p>
        </p:txBody>
      </p:sp>
      <p:pic>
        <p:nvPicPr>
          <p:cNvPr id="2" name="Picture 1"/>
          <p:cNvPicPr>
            <a:picLocks noChangeAspect="1"/>
          </p:cNvPicPr>
          <p:nvPr/>
        </p:nvPicPr>
        <p:blipFill rotWithShape="1">
          <a:blip r:embed="rId3"/>
          <a:srcRect t="14025" r="10537" b="13223"/>
          <a:stretch/>
        </p:blipFill>
        <p:spPr>
          <a:xfrm>
            <a:off x="2438400" y="3481347"/>
            <a:ext cx="2448000" cy="1724106"/>
          </a:xfrm>
          <a:prstGeom prst="rect">
            <a:avLst/>
          </a:prstGeom>
        </p:spPr>
      </p:pic>
    </p:spTree>
    <p:extLst>
      <p:ext uri="{BB962C8B-B14F-4D97-AF65-F5344CB8AC3E}">
        <p14:creationId xmlns:p14="http://schemas.microsoft.com/office/powerpoint/2010/main" val="469012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3"/>
          <p:cNvSpPr>
            <a:spLocks noGrp="1"/>
          </p:cNvSpPr>
          <p:nvPr>
            <p:ph type="sldNum" sz="quarter" idx="10"/>
          </p:nvPr>
        </p:nvSpPr>
        <p:spPr>
          <a:noFill/>
        </p:spPr>
        <p:txBody>
          <a:bodyPr/>
          <a:lstStyle>
            <a:lvl1pPr eaLnBrk="0" hangingPunct="0">
              <a:defRPr sz="56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56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56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56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fld id="{31266F40-6EF5-47BB-B1E5-344610E89D57}" type="slidenum">
              <a:rPr lang="en-US" sz="3600" smtClean="0">
                <a:solidFill>
                  <a:srgbClr val="139FD2"/>
                </a:solidFill>
                <a:latin typeface="Bebas Neue" pitchFamily="34" charset="0"/>
                <a:ea typeface="Bebas Neue" pitchFamily="34" charset="0"/>
                <a:cs typeface="Bebas Neue" pitchFamily="34" charset="0"/>
                <a:sym typeface="Bebas Neue" pitchFamily="34" charset="0"/>
              </a:rPr>
              <a:pPr eaLnBrk="1" hangingPunct="1"/>
              <a:t>8</a:t>
            </a:fld>
            <a:endParaRPr lang="en-US" sz="3600" smtClean="0">
              <a:solidFill>
                <a:srgbClr val="139FD2"/>
              </a:solidFill>
              <a:latin typeface="Bebas Neue" pitchFamily="34" charset="0"/>
              <a:ea typeface="Bebas Neue" pitchFamily="34" charset="0"/>
              <a:cs typeface="Bebas Neue" pitchFamily="34" charset="0"/>
              <a:sym typeface="Bebas Neue" pitchFamily="34" charset="0"/>
            </a:endParaRPr>
          </a:p>
        </p:txBody>
      </p:sp>
      <p:sp>
        <p:nvSpPr>
          <p:cNvPr id="7171" name="Rectangle 1"/>
          <p:cNvSpPr>
            <a:spLocks/>
          </p:cNvSpPr>
          <p:nvPr/>
        </p:nvSpPr>
        <p:spPr bwMode="auto">
          <a:xfrm>
            <a:off x="2438400" y="1104900"/>
            <a:ext cx="14630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14400" dirty="0" smtClean="0">
                <a:solidFill>
                  <a:srgbClr val="139FD2"/>
                </a:solidFill>
                <a:latin typeface="Bebas Neue" pitchFamily="34" charset="0"/>
                <a:ea typeface="Bebas Neue" pitchFamily="34" charset="0"/>
                <a:cs typeface="Bebas Neue" pitchFamily="34" charset="0"/>
                <a:sym typeface="Bebas Neue" pitchFamily="34" charset="0"/>
              </a:rPr>
              <a:t>conclusion</a:t>
            </a:r>
            <a:endParaRPr lang="en-US" sz="14400" dirty="0">
              <a:solidFill>
                <a:srgbClr val="139FD2"/>
              </a:solidFill>
              <a:latin typeface="Bebas Neue" pitchFamily="34" charset="0"/>
              <a:ea typeface="Bebas Neue" pitchFamily="34" charset="0"/>
              <a:cs typeface="Bebas Neue" pitchFamily="34" charset="0"/>
              <a:sym typeface="Bebas Neue" pitchFamily="34" charset="0"/>
            </a:endParaRPr>
          </a:p>
        </p:txBody>
      </p:sp>
      <p:grpSp>
        <p:nvGrpSpPr>
          <p:cNvPr id="7172" name="Group 1"/>
          <p:cNvGrpSpPr>
            <a:grpSpLocks/>
          </p:cNvGrpSpPr>
          <p:nvPr/>
        </p:nvGrpSpPr>
        <p:grpSpPr bwMode="auto">
          <a:xfrm>
            <a:off x="2451100" y="4343400"/>
            <a:ext cx="8751888" cy="3810000"/>
            <a:chOff x="2451099" y="4343400"/>
            <a:chExt cx="8751889" cy="3810000"/>
          </a:xfrm>
        </p:grpSpPr>
        <p:sp>
          <p:nvSpPr>
            <p:cNvPr id="7185" name="Rectangle 2"/>
            <p:cNvSpPr>
              <a:spLocks/>
            </p:cNvSpPr>
            <p:nvPr/>
          </p:nvSpPr>
          <p:spPr bwMode="auto">
            <a:xfrm>
              <a:off x="2516188" y="5659582"/>
              <a:ext cx="8686800" cy="2493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r>
                <a:rPr lang="en-GB" sz="3600" dirty="0">
                  <a:solidFill>
                    <a:schemeClr val="bg2"/>
                  </a:solidFill>
                  <a:latin typeface="Arial" panose="020B0604020202020204" pitchFamily="34" charset="0"/>
                  <a:cs typeface="Arial" panose="020B0604020202020204" pitchFamily="34" charset="0"/>
                </a:rPr>
                <a:t>It is becoming easier for clients to purchase and </a:t>
              </a:r>
              <a:r>
                <a:rPr lang="en-GB" sz="3600" dirty="0" smtClean="0">
                  <a:solidFill>
                    <a:schemeClr val="bg2"/>
                  </a:solidFill>
                  <a:latin typeface="Arial" panose="020B0604020202020204" pitchFamily="34" charset="0"/>
                  <a:cs typeface="Arial" panose="020B0604020202020204" pitchFamily="34" charset="0"/>
                </a:rPr>
                <a:t>use bitcoin, a digital </a:t>
              </a:r>
              <a:r>
                <a:rPr lang="en-GB" sz="3600" dirty="0">
                  <a:solidFill>
                    <a:schemeClr val="bg2"/>
                  </a:solidFill>
                  <a:latin typeface="Arial" panose="020B0604020202020204" pitchFamily="34" charset="0"/>
                  <a:cs typeface="Arial" panose="020B0604020202020204" pitchFamily="34" charset="0"/>
                </a:rPr>
                <a:t>currency that has taken over the world like a storm</a:t>
              </a:r>
              <a:r>
                <a:rPr lang="en-GB" sz="3600" dirty="0" smtClean="0">
                  <a:solidFill>
                    <a:schemeClr val="bg2"/>
                  </a:solidFill>
                  <a:latin typeface="Arial" panose="020B0604020202020204" pitchFamily="34" charset="0"/>
                  <a:cs typeface="Arial" panose="020B0604020202020204" pitchFamily="34" charset="0"/>
                </a:rPr>
                <a:t>.</a:t>
              </a:r>
              <a:endParaRPr lang="en-US" sz="3600" dirty="0">
                <a:solidFill>
                  <a:schemeClr val="bg2"/>
                </a:solidFill>
                <a:latin typeface="Arial" panose="020B0604020202020204" pitchFamily="34" charset="0"/>
                <a:ea typeface="Helvetica Light" charset="0"/>
                <a:cs typeface="Arial" panose="020B0604020202020204" pitchFamily="34" charset="0"/>
                <a:sym typeface="Helvetica Light" charset="0"/>
              </a:endParaRPr>
            </a:p>
          </p:txBody>
        </p:sp>
        <p:sp>
          <p:nvSpPr>
            <p:cNvPr id="7186" name="Line 3"/>
            <p:cNvSpPr>
              <a:spLocks noChangeShapeType="1"/>
            </p:cNvSpPr>
            <p:nvPr/>
          </p:nvSpPr>
          <p:spPr bwMode="auto">
            <a:xfrm>
              <a:off x="2451099" y="5321300"/>
              <a:ext cx="8686800" cy="0"/>
            </a:xfrm>
            <a:prstGeom prst="line">
              <a:avLst/>
            </a:prstGeom>
            <a:noFill/>
            <a:ln w="114300">
              <a:solidFill>
                <a:srgbClr val="FDBE36"/>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187" name="Rectangle 4"/>
            <p:cNvSpPr>
              <a:spLocks/>
            </p:cNvSpPr>
            <p:nvPr/>
          </p:nvSpPr>
          <p:spPr bwMode="auto">
            <a:xfrm>
              <a:off x="2489200" y="4343400"/>
              <a:ext cx="8686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7200" dirty="0" smtClean="0">
                  <a:solidFill>
                    <a:srgbClr val="1E1D1D"/>
                  </a:solidFill>
                  <a:latin typeface="Bebas Neue" pitchFamily="34" charset="0"/>
                  <a:ea typeface="Bebas Neue" pitchFamily="34" charset="0"/>
                  <a:cs typeface="Bebas Neue" pitchFamily="34" charset="0"/>
                  <a:sym typeface="Bebas Neue" pitchFamily="34" charset="0"/>
                </a:rPr>
                <a:t>Growing</a:t>
              </a:r>
              <a:endParaRPr lang="en-US" sz="7200" dirty="0">
                <a:solidFill>
                  <a:srgbClr val="1E1D1D"/>
                </a:solidFill>
                <a:latin typeface="Bebas Neue" pitchFamily="34" charset="0"/>
                <a:ea typeface="Bebas Neue" pitchFamily="34" charset="0"/>
                <a:cs typeface="Bebas Neue" pitchFamily="34" charset="0"/>
                <a:sym typeface="Bebas Neue" pitchFamily="34" charset="0"/>
              </a:endParaRPr>
            </a:p>
          </p:txBody>
        </p:sp>
      </p:grpSp>
      <p:grpSp>
        <p:nvGrpSpPr>
          <p:cNvPr id="7173" name="Group 2"/>
          <p:cNvGrpSpPr>
            <a:grpSpLocks/>
          </p:cNvGrpSpPr>
          <p:nvPr/>
        </p:nvGrpSpPr>
        <p:grpSpPr bwMode="auto">
          <a:xfrm>
            <a:off x="13423900" y="4343400"/>
            <a:ext cx="8712200" cy="3429000"/>
            <a:chOff x="13423899" y="4343400"/>
            <a:chExt cx="8712201" cy="3429000"/>
          </a:xfrm>
        </p:grpSpPr>
        <p:sp>
          <p:nvSpPr>
            <p:cNvPr id="7182" name="Rectangle 6"/>
            <p:cNvSpPr>
              <a:spLocks/>
            </p:cNvSpPr>
            <p:nvPr/>
          </p:nvSpPr>
          <p:spPr bwMode="auto">
            <a:xfrm>
              <a:off x="13423900" y="4343400"/>
              <a:ext cx="8686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7200" dirty="0" smtClean="0">
                  <a:solidFill>
                    <a:srgbClr val="1E1D1D"/>
                  </a:solidFill>
                  <a:latin typeface="Bebas Neue" pitchFamily="34" charset="0"/>
                  <a:ea typeface="Bebas Neue" pitchFamily="34" charset="0"/>
                  <a:cs typeface="Bebas Neue" pitchFamily="34" charset="0"/>
                  <a:sym typeface="Bebas Neue" pitchFamily="34" charset="0"/>
                </a:rPr>
                <a:t>accepted</a:t>
              </a:r>
              <a:endParaRPr lang="en-US" sz="7200" dirty="0">
                <a:solidFill>
                  <a:srgbClr val="1E1D1D"/>
                </a:solidFill>
                <a:latin typeface="Bebas Neue" pitchFamily="34" charset="0"/>
                <a:ea typeface="Bebas Neue" pitchFamily="34" charset="0"/>
                <a:cs typeface="Bebas Neue" pitchFamily="34" charset="0"/>
                <a:sym typeface="Bebas Neue" pitchFamily="34" charset="0"/>
              </a:endParaRPr>
            </a:p>
          </p:txBody>
        </p:sp>
        <p:sp>
          <p:nvSpPr>
            <p:cNvPr id="7183" name="Rectangle 7"/>
            <p:cNvSpPr>
              <a:spLocks/>
            </p:cNvSpPr>
            <p:nvPr/>
          </p:nvSpPr>
          <p:spPr bwMode="auto">
            <a:xfrm>
              <a:off x="13449300" y="5711394"/>
              <a:ext cx="8686800" cy="206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r>
                <a:rPr lang="en-US" sz="3600" dirty="0" smtClean="0">
                  <a:solidFill>
                    <a:srgbClr val="1E1D1D"/>
                  </a:solidFill>
                  <a:latin typeface="Arial" charset="0"/>
                  <a:ea typeface="Helvetica Light" charset="0"/>
                  <a:cs typeface="Arial" charset="0"/>
                  <a:sym typeface="Helvetica Light" charset="0"/>
                </a:rPr>
                <a:t>Bitcoin now has ATM,s popping up and more retailers from coffee houses to pizza parlors are now accepting bitcoin payment</a:t>
              </a:r>
              <a:endParaRPr lang="en-US" sz="3600" dirty="0">
                <a:solidFill>
                  <a:srgbClr val="1E1D1D"/>
                </a:solidFill>
                <a:latin typeface="Arial" charset="0"/>
                <a:ea typeface="Helvetica Light" charset="0"/>
                <a:cs typeface="Arial" charset="0"/>
                <a:sym typeface="Helvetica Light" charset="0"/>
              </a:endParaRPr>
            </a:p>
          </p:txBody>
        </p:sp>
        <p:sp>
          <p:nvSpPr>
            <p:cNvPr id="7184" name="Line 8"/>
            <p:cNvSpPr>
              <a:spLocks noChangeShapeType="1"/>
            </p:cNvSpPr>
            <p:nvPr/>
          </p:nvSpPr>
          <p:spPr bwMode="auto">
            <a:xfrm>
              <a:off x="13423899" y="5308601"/>
              <a:ext cx="8686800" cy="0"/>
            </a:xfrm>
            <a:prstGeom prst="line">
              <a:avLst/>
            </a:prstGeom>
            <a:noFill/>
            <a:ln w="114300">
              <a:solidFill>
                <a:srgbClr val="D31E25"/>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grpSp>
      <p:grpSp>
        <p:nvGrpSpPr>
          <p:cNvPr id="7174" name="Group 6"/>
          <p:cNvGrpSpPr>
            <a:grpSpLocks/>
          </p:cNvGrpSpPr>
          <p:nvPr/>
        </p:nvGrpSpPr>
        <p:grpSpPr bwMode="auto">
          <a:xfrm>
            <a:off x="13423900" y="8991600"/>
            <a:ext cx="8712200" cy="3429000"/>
            <a:chOff x="13423899" y="8991600"/>
            <a:chExt cx="8712201" cy="3429000"/>
          </a:xfrm>
        </p:grpSpPr>
        <p:sp>
          <p:nvSpPr>
            <p:cNvPr id="7179" name="Line 10"/>
            <p:cNvSpPr>
              <a:spLocks noChangeShapeType="1"/>
            </p:cNvSpPr>
            <p:nvPr/>
          </p:nvSpPr>
          <p:spPr bwMode="auto">
            <a:xfrm>
              <a:off x="13423899" y="10007600"/>
              <a:ext cx="8686800" cy="0"/>
            </a:xfrm>
            <a:prstGeom prst="line">
              <a:avLst/>
            </a:prstGeom>
            <a:noFill/>
            <a:ln w="114300">
              <a:solidFill>
                <a:srgbClr val="E6481C"/>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180" name="Rectangle 11"/>
            <p:cNvSpPr>
              <a:spLocks/>
            </p:cNvSpPr>
            <p:nvPr/>
          </p:nvSpPr>
          <p:spPr bwMode="auto">
            <a:xfrm>
              <a:off x="13423900" y="8991600"/>
              <a:ext cx="8686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7200" dirty="0" smtClean="0">
                  <a:latin typeface="Bebas Neue" pitchFamily="34" charset="0"/>
                  <a:ea typeface="Bebas Neue" pitchFamily="34" charset="0"/>
                  <a:cs typeface="Bebas Neue" pitchFamily="34" charset="0"/>
                  <a:sym typeface="Bebas Neue" pitchFamily="34" charset="0"/>
                </a:rPr>
                <a:t>caution</a:t>
              </a:r>
              <a:endParaRPr lang="en-US" sz="7200" dirty="0">
                <a:latin typeface="Bebas Neue" pitchFamily="34" charset="0"/>
                <a:ea typeface="Bebas Neue" pitchFamily="34" charset="0"/>
                <a:cs typeface="Bebas Neue" pitchFamily="34" charset="0"/>
                <a:sym typeface="Bebas Neue" pitchFamily="34" charset="0"/>
              </a:endParaRPr>
            </a:p>
          </p:txBody>
        </p:sp>
        <p:sp>
          <p:nvSpPr>
            <p:cNvPr id="7181" name="Rectangle 12"/>
            <p:cNvSpPr>
              <a:spLocks/>
            </p:cNvSpPr>
            <p:nvPr/>
          </p:nvSpPr>
          <p:spPr bwMode="auto">
            <a:xfrm>
              <a:off x="13449300" y="10359594"/>
              <a:ext cx="8686800" cy="206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r>
                <a:rPr lang="en-US" sz="3600" dirty="0" smtClean="0">
                  <a:solidFill>
                    <a:srgbClr val="1E1D1D"/>
                  </a:solidFill>
                  <a:latin typeface="Arial" charset="0"/>
                  <a:ea typeface="Helvetica Light" charset="0"/>
                  <a:cs typeface="Arial" charset="0"/>
                  <a:sym typeface="Helvetica Light" charset="0"/>
                </a:rPr>
                <a:t>Always be aware that the price of bitcoin can indeed go down as well as up – so stock pilling the currency may need some careful consideration..</a:t>
              </a:r>
              <a:endParaRPr lang="en-US" sz="3600" dirty="0">
                <a:solidFill>
                  <a:srgbClr val="1E1D1D"/>
                </a:solidFill>
                <a:latin typeface="Arial" charset="0"/>
                <a:ea typeface="Helvetica Light" charset="0"/>
                <a:cs typeface="Arial" charset="0"/>
                <a:sym typeface="Helvetica Light" charset="0"/>
              </a:endParaRPr>
            </a:p>
          </p:txBody>
        </p:sp>
      </p:grpSp>
      <p:grpSp>
        <p:nvGrpSpPr>
          <p:cNvPr id="7175" name="Group 5"/>
          <p:cNvGrpSpPr>
            <a:grpSpLocks/>
          </p:cNvGrpSpPr>
          <p:nvPr/>
        </p:nvGrpSpPr>
        <p:grpSpPr bwMode="auto">
          <a:xfrm>
            <a:off x="2451100" y="8991600"/>
            <a:ext cx="8750300" cy="3505200"/>
            <a:chOff x="2451099" y="8991600"/>
            <a:chExt cx="8750301" cy="3505200"/>
          </a:xfrm>
        </p:grpSpPr>
        <p:sp>
          <p:nvSpPr>
            <p:cNvPr id="7176" name="Line 14"/>
            <p:cNvSpPr>
              <a:spLocks noChangeShapeType="1"/>
            </p:cNvSpPr>
            <p:nvPr/>
          </p:nvSpPr>
          <p:spPr bwMode="auto">
            <a:xfrm>
              <a:off x="2451099" y="10020300"/>
              <a:ext cx="8686800" cy="0"/>
            </a:xfrm>
            <a:prstGeom prst="line">
              <a:avLst/>
            </a:prstGeom>
            <a:noFill/>
            <a:ln w="114300">
              <a:solidFill>
                <a:srgbClr val="70AE45"/>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177" name="Rectangle 15"/>
            <p:cNvSpPr>
              <a:spLocks/>
            </p:cNvSpPr>
            <p:nvPr/>
          </p:nvSpPr>
          <p:spPr bwMode="auto">
            <a:xfrm>
              <a:off x="2489200" y="8991600"/>
              <a:ext cx="8686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7200" dirty="0" smtClean="0">
                  <a:solidFill>
                    <a:srgbClr val="1E1D1D"/>
                  </a:solidFill>
                  <a:latin typeface="Bebas Neue" pitchFamily="34" charset="0"/>
                  <a:ea typeface="Bebas Neue" pitchFamily="34" charset="0"/>
                  <a:cs typeface="Bebas Neue" pitchFamily="34" charset="0"/>
                  <a:sym typeface="Bebas Neue" pitchFamily="34" charset="0"/>
                </a:rPr>
                <a:t>traffic</a:t>
              </a:r>
              <a:endParaRPr lang="en-US" sz="7200" dirty="0">
                <a:solidFill>
                  <a:srgbClr val="1E1D1D"/>
                </a:solidFill>
                <a:latin typeface="Bebas Neue" pitchFamily="34" charset="0"/>
                <a:ea typeface="Bebas Neue" pitchFamily="34" charset="0"/>
                <a:cs typeface="Bebas Neue" pitchFamily="34" charset="0"/>
                <a:sym typeface="Bebas Neue" pitchFamily="34" charset="0"/>
              </a:endParaRPr>
            </a:p>
          </p:txBody>
        </p:sp>
        <p:sp>
          <p:nvSpPr>
            <p:cNvPr id="7178" name="Rectangle 16"/>
            <p:cNvSpPr>
              <a:spLocks/>
            </p:cNvSpPr>
            <p:nvPr/>
          </p:nvSpPr>
          <p:spPr bwMode="auto">
            <a:xfrm>
              <a:off x="2514600" y="10435794"/>
              <a:ext cx="8686800" cy="206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r>
                <a:rPr lang="en-US" sz="3600" dirty="0" smtClean="0">
                  <a:solidFill>
                    <a:srgbClr val="1E1D1D"/>
                  </a:solidFill>
                  <a:latin typeface="Arial" charset="0"/>
                  <a:ea typeface="Helvetica Light" charset="0"/>
                  <a:cs typeface="Arial" charset="0"/>
                  <a:sym typeface="Helvetica Light" charset="0"/>
                </a:rPr>
                <a:t>Even if you don’t think this currency fits your business model, just think at all the extra traffic you can generate by simply accepting it.</a:t>
              </a:r>
              <a:endParaRPr lang="en-US" sz="3600" dirty="0">
                <a:solidFill>
                  <a:srgbClr val="1E1D1D"/>
                </a:solidFill>
                <a:latin typeface="Arial" charset="0"/>
                <a:ea typeface="Helvetica Light" charset="0"/>
                <a:cs typeface="Arial" charset="0"/>
                <a:sym typeface="Helvetica Light" charset="0"/>
              </a:endParaRPr>
            </a:p>
          </p:txBody>
        </p:sp>
      </p:grpSp>
    </p:spTree>
    <p:extLst>
      <p:ext uri="{BB962C8B-B14F-4D97-AF65-F5344CB8AC3E}">
        <p14:creationId xmlns:p14="http://schemas.microsoft.com/office/powerpoint/2010/main" val="2594005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Slide Number Placeholder 3"/>
          <p:cNvSpPr>
            <a:spLocks noGrp="1"/>
          </p:cNvSpPr>
          <p:nvPr>
            <p:ph type="sldNum" sz="quarter" idx="10"/>
          </p:nvPr>
        </p:nvSpPr>
        <p:spPr>
          <a:noFill/>
        </p:spPr>
        <p:txBody>
          <a:bodyPr/>
          <a:lstStyle>
            <a:lvl1pPr eaLnBrk="0" hangingPunct="0">
              <a:defRPr sz="56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56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56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56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56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5600">
                <a:solidFill>
                  <a:srgbClr val="000000"/>
                </a:solidFill>
                <a:latin typeface="Gill Sans" charset="0"/>
                <a:ea typeface="ヒラギノ角ゴ ProN W3" charset="0"/>
                <a:cs typeface="ヒラギノ角ゴ ProN W3" charset="0"/>
                <a:sym typeface="Gill Sans" charset="0"/>
              </a:defRPr>
            </a:lvl9pPr>
          </a:lstStyle>
          <a:p>
            <a:pPr eaLnBrk="1" hangingPunct="1"/>
            <a:fld id="{EA018385-A50B-4A4A-83EA-CE34D4B3CC03}" type="slidenum">
              <a:rPr lang="en-US" sz="3600" smtClean="0">
                <a:solidFill>
                  <a:srgbClr val="139FD2"/>
                </a:solidFill>
                <a:latin typeface="Bebas Neue" pitchFamily="34" charset="0"/>
                <a:ea typeface="Bebas Neue" pitchFamily="34" charset="0"/>
                <a:cs typeface="Bebas Neue" pitchFamily="34" charset="0"/>
                <a:sym typeface="Bebas Neue" pitchFamily="34" charset="0"/>
              </a:rPr>
              <a:pPr eaLnBrk="1" hangingPunct="1"/>
              <a:t>9</a:t>
            </a:fld>
            <a:endParaRPr lang="en-US" sz="3600" smtClean="0">
              <a:solidFill>
                <a:srgbClr val="139FD2"/>
              </a:solidFill>
              <a:latin typeface="Bebas Neue" pitchFamily="34" charset="0"/>
              <a:ea typeface="Bebas Neue" pitchFamily="34" charset="0"/>
              <a:cs typeface="Bebas Neue" pitchFamily="34" charset="0"/>
              <a:sym typeface="Bebas Neue" pitchFamily="34" charset="0"/>
            </a:endParaRPr>
          </a:p>
        </p:txBody>
      </p:sp>
      <p:sp>
        <p:nvSpPr>
          <p:cNvPr id="44035" name="Line 1"/>
          <p:cNvSpPr>
            <a:spLocks noChangeShapeType="1"/>
          </p:cNvSpPr>
          <p:nvPr/>
        </p:nvSpPr>
        <p:spPr bwMode="auto">
          <a:xfrm>
            <a:off x="9752013" y="6881813"/>
            <a:ext cx="4524375" cy="0"/>
          </a:xfrm>
          <a:prstGeom prst="line">
            <a:avLst/>
          </a:prstGeom>
          <a:noFill/>
          <a:ln w="393700">
            <a:solidFill>
              <a:srgbClr val="FDBE36"/>
            </a:solidFill>
            <a:miter lim="800000"/>
            <a:headEnd/>
            <a:tailEnd type="oval"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44036" name="Line 2"/>
          <p:cNvSpPr>
            <a:spLocks noChangeShapeType="1"/>
          </p:cNvSpPr>
          <p:nvPr/>
        </p:nvSpPr>
        <p:spPr bwMode="auto">
          <a:xfrm rot="10800000" flipH="1">
            <a:off x="4340225" y="6856413"/>
            <a:ext cx="4945063" cy="1587"/>
          </a:xfrm>
          <a:prstGeom prst="line">
            <a:avLst/>
          </a:prstGeom>
          <a:noFill/>
          <a:ln w="393700">
            <a:solidFill>
              <a:srgbClr val="FDBE36"/>
            </a:solidFill>
            <a:miter lim="800000"/>
            <a:headEnd/>
            <a:tailEnd type="oval"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44037" name="Line 3"/>
          <p:cNvSpPr>
            <a:spLocks noChangeShapeType="1"/>
          </p:cNvSpPr>
          <p:nvPr/>
        </p:nvSpPr>
        <p:spPr bwMode="auto">
          <a:xfrm>
            <a:off x="14754225" y="6858000"/>
            <a:ext cx="4525963" cy="0"/>
          </a:xfrm>
          <a:prstGeom prst="line">
            <a:avLst/>
          </a:prstGeom>
          <a:noFill/>
          <a:ln w="393700">
            <a:solidFill>
              <a:srgbClr val="FDBE36"/>
            </a:solidFill>
            <a:miter lim="800000"/>
            <a:headEnd/>
            <a:tailEnd type="oval" w="med" len="med"/>
          </a:ln>
          <a:extLst>
            <a:ext uri="{909E8E84-426E-40DD-AFC4-6F175D3DCCD1}">
              <a14:hiddenFill xmlns:a14="http://schemas.microsoft.com/office/drawing/2010/main">
                <a:noFill/>
              </a14:hiddenFill>
            </a:ext>
          </a:extLst>
        </p:spPr>
        <p:txBody>
          <a:bodyPr lIns="0" tIns="0" rIns="0" bIns="0"/>
          <a:lstStyle/>
          <a:p>
            <a:endParaRPr lang="en-US"/>
          </a:p>
        </p:txBody>
      </p:sp>
      <p:grpSp>
        <p:nvGrpSpPr>
          <p:cNvPr id="44038" name="Group 7"/>
          <p:cNvGrpSpPr>
            <a:grpSpLocks/>
          </p:cNvGrpSpPr>
          <p:nvPr/>
        </p:nvGrpSpPr>
        <p:grpSpPr bwMode="auto">
          <a:xfrm>
            <a:off x="12420600" y="4965700"/>
            <a:ext cx="3657600" cy="5854700"/>
            <a:chOff x="368" y="0"/>
            <a:chExt cx="2304" cy="3688"/>
          </a:xfrm>
        </p:grpSpPr>
        <p:sp>
          <p:nvSpPr>
            <p:cNvPr id="44053" name="Rectangle 4"/>
            <p:cNvSpPr>
              <a:spLocks/>
            </p:cNvSpPr>
            <p:nvPr/>
          </p:nvSpPr>
          <p:spPr bwMode="auto">
            <a:xfrm>
              <a:off x="368" y="0"/>
              <a:ext cx="2304"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nSpc>
                  <a:spcPct val="80000"/>
                </a:lnSpc>
              </a:pPr>
              <a:r>
                <a:rPr lang="en-US" sz="7200" dirty="0" smtClean="0">
                  <a:solidFill>
                    <a:srgbClr val="139FD2"/>
                  </a:solidFill>
                  <a:latin typeface="Bebas Neue" pitchFamily="34" charset="0"/>
                  <a:ea typeface="Bebas Neue" pitchFamily="34" charset="0"/>
                  <a:cs typeface="Bebas Neue" pitchFamily="34" charset="0"/>
                  <a:sym typeface="Bebas Neue" pitchFamily="34" charset="0"/>
                </a:rPr>
                <a:t>submit</a:t>
              </a:r>
              <a:endParaRPr lang="en-US" sz="7200" dirty="0">
                <a:solidFill>
                  <a:srgbClr val="139FD2"/>
                </a:solidFill>
                <a:latin typeface="Bebas Neue" pitchFamily="34" charset="0"/>
                <a:ea typeface="Bebas Neue" pitchFamily="34" charset="0"/>
                <a:cs typeface="Bebas Neue" pitchFamily="34" charset="0"/>
                <a:sym typeface="Bebas Neue" pitchFamily="34" charset="0"/>
              </a:endParaRPr>
            </a:p>
          </p:txBody>
        </p:sp>
        <p:sp>
          <p:nvSpPr>
            <p:cNvPr id="44054" name="Rectangle 5"/>
            <p:cNvSpPr>
              <a:spLocks/>
            </p:cNvSpPr>
            <p:nvPr/>
          </p:nvSpPr>
          <p:spPr bwMode="auto">
            <a:xfrm>
              <a:off x="368" y="1784"/>
              <a:ext cx="2304"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nSpc>
                  <a:spcPct val="80000"/>
                </a:lnSpc>
              </a:pPr>
              <a:r>
                <a:rPr lang="en-US" sz="4800" dirty="0" smtClean="0">
                  <a:solidFill>
                    <a:srgbClr val="139FD2"/>
                  </a:solidFill>
                  <a:latin typeface="Bebas Neue" pitchFamily="34" charset="0"/>
                  <a:ea typeface="Bebas Neue" pitchFamily="34" charset="0"/>
                  <a:cs typeface="Bebas Neue" pitchFamily="34" charset="0"/>
                  <a:sym typeface="Bebas Neue" pitchFamily="34" charset="0"/>
                </a:rPr>
                <a:t>online</a:t>
              </a:r>
              <a:endParaRPr lang="en-US" sz="4800" dirty="0">
                <a:solidFill>
                  <a:srgbClr val="139FD2"/>
                </a:solidFill>
                <a:latin typeface="Bebas Neue" pitchFamily="34" charset="0"/>
                <a:ea typeface="Bebas Neue" pitchFamily="34" charset="0"/>
                <a:cs typeface="Bebas Neue" pitchFamily="34" charset="0"/>
                <a:sym typeface="Bebas Neue" pitchFamily="34" charset="0"/>
              </a:endParaRPr>
            </a:p>
          </p:txBody>
        </p:sp>
        <p:sp>
          <p:nvSpPr>
            <p:cNvPr id="44055" name="Rectangle 6"/>
            <p:cNvSpPr>
              <a:spLocks/>
            </p:cNvSpPr>
            <p:nvPr/>
          </p:nvSpPr>
          <p:spPr bwMode="auto">
            <a:xfrm>
              <a:off x="368" y="2248"/>
              <a:ext cx="2304" cy="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r>
                <a:rPr lang="en-GB" sz="2600" dirty="0" smtClean="0">
                  <a:solidFill>
                    <a:srgbClr val="1E1D1D"/>
                  </a:solidFill>
                  <a:latin typeface="Arial" charset="0"/>
                  <a:ea typeface="Helvetica Light" charset="0"/>
                  <a:cs typeface="Arial" charset="0"/>
                  <a:sym typeface="Helvetica Light" charset="0"/>
                </a:rPr>
                <a:t>Let any bitcoin related sites know that you now are accepting the coin – people are always actively looking for new ways to spend the coin. </a:t>
              </a:r>
              <a:endParaRPr lang="en-GB" sz="2600" dirty="0">
                <a:solidFill>
                  <a:srgbClr val="1E1D1D"/>
                </a:solidFill>
                <a:latin typeface="Arial" charset="0"/>
                <a:ea typeface="Helvetica Light" charset="0"/>
                <a:cs typeface="Arial" charset="0"/>
                <a:sym typeface="Helvetica Light" charset="0"/>
              </a:endParaRPr>
            </a:p>
          </p:txBody>
        </p:sp>
      </p:grpSp>
      <p:grpSp>
        <p:nvGrpSpPr>
          <p:cNvPr id="44039" name="Group 11"/>
          <p:cNvGrpSpPr>
            <a:grpSpLocks/>
          </p:cNvGrpSpPr>
          <p:nvPr/>
        </p:nvGrpSpPr>
        <p:grpSpPr bwMode="auto">
          <a:xfrm>
            <a:off x="17449800" y="4965700"/>
            <a:ext cx="3657600" cy="5854700"/>
            <a:chOff x="284" y="0"/>
            <a:chExt cx="2304" cy="3688"/>
          </a:xfrm>
        </p:grpSpPr>
        <p:sp>
          <p:nvSpPr>
            <p:cNvPr id="44050" name="Rectangle 8"/>
            <p:cNvSpPr>
              <a:spLocks/>
            </p:cNvSpPr>
            <p:nvPr/>
          </p:nvSpPr>
          <p:spPr bwMode="auto">
            <a:xfrm>
              <a:off x="284" y="0"/>
              <a:ext cx="2304"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nSpc>
                  <a:spcPct val="80000"/>
                </a:lnSpc>
              </a:pPr>
              <a:r>
                <a:rPr lang="en-US" sz="7200" dirty="0" smtClean="0">
                  <a:solidFill>
                    <a:srgbClr val="139FD2"/>
                  </a:solidFill>
                  <a:latin typeface="Bebas Neue" pitchFamily="34" charset="0"/>
                  <a:ea typeface="Bebas Neue" pitchFamily="34" charset="0"/>
                  <a:cs typeface="Bebas Neue" pitchFamily="34" charset="0"/>
                  <a:sym typeface="Bebas Neue" pitchFamily="34" charset="0"/>
                </a:rPr>
                <a:t>video</a:t>
              </a:r>
              <a:endParaRPr lang="en-US" sz="7200" dirty="0">
                <a:solidFill>
                  <a:srgbClr val="139FD2"/>
                </a:solidFill>
                <a:latin typeface="Bebas Neue" pitchFamily="34" charset="0"/>
                <a:ea typeface="Bebas Neue" pitchFamily="34" charset="0"/>
                <a:cs typeface="Bebas Neue" pitchFamily="34" charset="0"/>
                <a:sym typeface="Bebas Neue" pitchFamily="34" charset="0"/>
              </a:endParaRPr>
            </a:p>
          </p:txBody>
        </p:sp>
        <p:sp>
          <p:nvSpPr>
            <p:cNvPr id="44051" name="Rectangle 9"/>
            <p:cNvSpPr>
              <a:spLocks/>
            </p:cNvSpPr>
            <p:nvPr/>
          </p:nvSpPr>
          <p:spPr bwMode="auto">
            <a:xfrm>
              <a:off x="284" y="1784"/>
              <a:ext cx="2304"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nSpc>
                  <a:spcPct val="80000"/>
                </a:lnSpc>
              </a:pPr>
              <a:r>
                <a:rPr lang="en-US" sz="4800" dirty="0" smtClean="0">
                  <a:solidFill>
                    <a:srgbClr val="139FD2"/>
                  </a:solidFill>
                  <a:latin typeface="Bebas Neue" pitchFamily="34" charset="0"/>
                  <a:ea typeface="Bebas Neue" pitchFamily="34" charset="0"/>
                  <a:cs typeface="Bebas Neue" pitchFamily="34" charset="0"/>
                  <a:sym typeface="Bebas Neue" pitchFamily="34" charset="0"/>
                </a:rPr>
                <a:t>process</a:t>
              </a:r>
            </a:p>
            <a:p>
              <a:pPr>
                <a:lnSpc>
                  <a:spcPct val="80000"/>
                </a:lnSpc>
              </a:pPr>
              <a:endParaRPr lang="en-US" sz="4800" dirty="0">
                <a:solidFill>
                  <a:srgbClr val="139FD2"/>
                </a:solidFill>
                <a:latin typeface="Bebas Neue" pitchFamily="34" charset="0"/>
                <a:ea typeface="Bebas Neue" pitchFamily="34" charset="0"/>
                <a:cs typeface="Bebas Neue" pitchFamily="34" charset="0"/>
                <a:sym typeface="Bebas Neue" pitchFamily="34" charset="0"/>
              </a:endParaRPr>
            </a:p>
          </p:txBody>
        </p:sp>
        <p:sp>
          <p:nvSpPr>
            <p:cNvPr id="44052" name="Rectangle 10"/>
            <p:cNvSpPr>
              <a:spLocks/>
            </p:cNvSpPr>
            <p:nvPr/>
          </p:nvSpPr>
          <p:spPr bwMode="auto">
            <a:xfrm>
              <a:off x="284" y="2248"/>
              <a:ext cx="2304" cy="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r>
                <a:rPr lang="en-GB" sz="2600" dirty="0" smtClean="0">
                  <a:solidFill>
                    <a:srgbClr val="1E1D1D"/>
                  </a:solidFill>
                  <a:latin typeface="Arial" charset="0"/>
                  <a:ea typeface="Helvetica Light" charset="0"/>
                  <a:cs typeface="Arial" charset="0"/>
                  <a:sym typeface="Helvetica Light" charset="0"/>
                </a:rPr>
                <a:t>Create a video explaining the process and show them how easy it is to use – then share this video through social media sites.</a:t>
              </a:r>
              <a:endParaRPr lang="en-GB" sz="2600" dirty="0">
                <a:solidFill>
                  <a:srgbClr val="1E1D1D"/>
                </a:solidFill>
                <a:latin typeface="Arial" charset="0"/>
                <a:ea typeface="Helvetica Light" charset="0"/>
                <a:cs typeface="Arial" charset="0"/>
                <a:sym typeface="Helvetica Light" charset="0"/>
              </a:endParaRPr>
            </a:p>
            <a:p>
              <a:endParaRPr lang="en-US" sz="2600" dirty="0">
                <a:solidFill>
                  <a:srgbClr val="1E1D1D"/>
                </a:solidFill>
                <a:latin typeface="Arial" charset="0"/>
                <a:ea typeface="Helvetica Light" charset="0"/>
                <a:cs typeface="Arial" charset="0"/>
                <a:sym typeface="Helvetica Light" charset="0"/>
              </a:endParaRPr>
            </a:p>
          </p:txBody>
        </p:sp>
      </p:grpSp>
      <p:grpSp>
        <p:nvGrpSpPr>
          <p:cNvPr id="44040" name="Group 15"/>
          <p:cNvGrpSpPr>
            <a:grpSpLocks/>
          </p:cNvGrpSpPr>
          <p:nvPr/>
        </p:nvGrpSpPr>
        <p:grpSpPr bwMode="auto">
          <a:xfrm>
            <a:off x="7467600" y="4953000"/>
            <a:ext cx="3657600" cy="5867400"/>
            <a:chOff x="284" y="0"/>
            <a:chExt cx="2304" cy="3696"/>
          </a:xfrm>
        </p:grpSpPr>
        <p:sp>
          <p:nvSpPr>
            <p:cNvPr id="44047" name="Rectangle 12"/>
            <p:cNvSpPr>
              <a:spLocks/>
            </p:cNvSpPr>
            <p:nvPr/>
          </p:nvSpPr>
          <p:spPr bwMode="auto">
            <a:xfrm>
              <a:off x="284" y="0"/>
              <a:ext cx="2304"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nSpc>
                  <a:spcPct val="80000"/>
                </a:lnSpc>
              </a:pPr>
              <a:r>
                <a:rPr lang="en-US" sz="7200" dirty="0" smtClean="0">
                  <a:solidFill>
                    <a:srgbClr val="139FD2"/>
                  </a:solidFill>
                  <a:latin typeface="Bebas Neue" pitchFamily="34" charset="0"/>
                  <a:ea typeface="Bebas Neue" pitchFamily="34" charset="0"/>
                  <a:cs typeface="Bebas Neue" pitchFamily="34" charset="0"/>
                  <a:sym typeface="Bebas Neue" pitchFamily="34" charset="0"/>
                </a:rPr>
                <a:t>media</a:t>
              </a:r>
              <a:endParaRPr lang="en-US" sz="7200" dirty="0">
                <a:solidFill>
                  <a:srgbClr val="139FD2"/>
                </a:solidFill>
                <a:latin typeface="Bebas Neue" pitchFamily="34" charset="0"/>
                <a:ea typeface="Bebas Neue" pitchFamily="34" charset="0"/>
                <a:cs typeface="Bebas Neue" pitchFamily="34" charset="0"/>
                <a:sym typeface="Bebas Neue" pitchFamily="34" charset="0"/>
              </a:endParaRPr>
            </a:p>
          </p:txBody>
        </p:sp>
        <p:sp>
          <p:nvSpPr>
            <p:cNvPr id="44048" name="Rectangle 13"/>
            <p:cNvSpPr>
              <a:spLocks/>
            </p:cNvSpPr>
            <p:nvPr/>
          </p:nvSpPr>
          <p:spPr bwMode="auto">
            <a:xfrm>
              <a:off x="284" y="1800"/>
              <a:ext cx="2304"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nSpc>
                  <a:spcPct val="80000"/>
                </a:lnSpc>
              </a:pPr>
              <a:r>
                <a:rPr lang="en-US" sz="4800" dirty="0" smtClean="0">
                  <a:solidFill>
                    <a:srgbClr val="139FD2"/>
                  </a:solidFill>
                  <a:latin typeface="Bebas Neue" pitchFamily="34" charset="0"/>
                  <a:ea typeface="Bebas Neue" pitchFamily="34" charset="0"/>
                  <a:cs typeface="Bebas Neue" pitchFamily="34" charset="0"/>
                  <a:sym typeface="Bebas Neue" pitchFamily="34" charset="0"/>
                </a:rPr>
                <a:t>frenzy</a:t>
              </a:r>
              <a:endParaRPr lang="en-US" sz="4800" dirty="0">
                <a:solidFill>
                  <a:srgbClr val="139FD2"/>
                </a:solidFill>
                <a:latin typeface="Bebas Neue" pitchFamily="34" charset="0"/>
                <a:ea typeface="Bebas Neue" pitchFamily="34" charset="0"/>
                <a:cs typeface="Bebas Neue" pitchFamily="34" charset="0"/>
                <a:sym typeface="Bebas Neue" pitchFamily="34" charset="0"/>
              </a:endParaRPr>
            </a:p>
          </p:txBody>
        </p:sp>
        <p:sp>
          <p:nvSpPr>
            <p:cNvPr id="44049" name="Rectangle 14"/>
            <p:cNvSpPr>
              <a:spLocks/>
            </p:cNvSpPr>
            <p:nvPr/>
          </p:nvSpPr>
          <p:spPr bwMode="auto">
            <a:xfrm>
              <a:off x="284" y="2256"/>
              <a:ext cx="2304" cy="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r>
                <a:rPr lang="en-GB" sz="2600" dirty="0" smtClean="0">
                  <a:solidFill>
                    <a:srgbClr val="1E1D1D"/>
                  </a:solidFill>
                  <a:latin typeface="Arial" charset="0"/>
                  <a:ea typeface="Helvetica Light" charset="0"/>
                  <a:cs typeface="Arial" charset="0"/>
                  <a:sym typeface="Helvetica Light" charset="0"/>
                </a:rPr>
                <a:t>Inform the local media exactly what your doing and why – they are always looking for unique and interesting stories.</a:t>
              </a:r>
              <a:endParaRPr lang="en-GB" sz="2600" dirty="0">
                <a:solidFill>
                  <a:srgbClr val="1E1D1D"/>
                </a:solidFill>
                <a:latin typeface="Arial" charset="0"/>
                <a:ea typeface="Helvetica Light" charset="0"/>
                <a:cs typeface="Arial" charset="0"/>
                <a:sym typeface="Helvetica Light" charset="0"/>
              </a:endParaRPr>
            </a:p>
          </p:txBody>
        </p:sp>
      </p:grpSp>
      <p:sp>
        <p:nvSpPr>
          <p:cNvPr id="44041" name="Line 17"/>
          <p:cNvSpPr>
            <a:spLocks noChangeShapeType="1"/>
          </p:cNvSpPr>
          <p:nvPr/>
        </p:nvSpPr>
        <p:spPr bwMode="auto">
          <a:xfrm rot="10800000">
            <a:off x="3856038" y="6835775"/>
            <a:ext cx="868362" cy="22225"/>
          </a:xfrm>
          <a:prstGeom prst="line">
            <a:avLst/>
          </a:prstGeom>
          <a:noFill/>
          <a:ln w="393700">
            <a:solidFill>
              <a:srgbClr val="FDBE36"/>
            </a:solidFill>
            <a:miter lim="800000"/>
            <a:headEnd/>
            <a:tailEnd type="oval" w="med" len="med"/>
          </a:ln>
          <a:extLst>
            <a:ext uri="{909E8E84-426E-40DD-AFC4-6F175D3DCCD1}">
              <a14:hiddenFill xmlns:a14="http://schemas.microsoft.com/office/drawing/2010/main">
                <a:noFill/>
              </a14:hiddenFill>
            </a:ext>
          </a:extLst>
        </p:spPr>
        <p:txBody>
          <a:bodyPr lIns="0" tIns="0" rIns="0" bIns="0"/>
          <a:lstStyle/>
          <a:p>
            <a:endParaRPr lang="en-US"/>
          </a:p>
        </p:txBody>
      </p:sp>
      <p:grpSp>
        <p:nvGrpSpPr>
          <p:cNvPr id="44042" name="Group 1"/>
          <p:cNvGrpSpPr>
            <a:grpSpLocks/>
          </p:cNvGrpSpPr>
          <p:nvPr/>
        </p:nvGrpSpPr>
        <p:grpSpPr bwMode="auto">
          <a:xfrm>
            <a:off x="2057400" y="4953000"/>
            <a:ext cx="3657600" cy="5867400"/>
            <a:chOff x="3352799" y="4953000"/>
            <a:chExt cx="3657601" cy="5867400"/>
          </a:xfrm>
        </p:grpSpPr>
        <p:sp>
          <p:nvSpPr>
            <p:cNvPr id="44044" name="Rectangle 16"/>
            <p:cNvSpPr>
              <a:spLocks/>
            </p:cNvSpPr>
            <p:nvPr/>
          </p:nvSpPr>
          <p:spPr bwMode="auto">
            <a:xfrm>
              <a:off x="3352799" y="4953000"/>
              <a:ext cx="3657601"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nSpc>
                  <a:spcPct val="80000"/>
                </a:lnSpc>
              </a:pPr>
              <a:r>
                <a:rPr lang="en-US" sz="7200" dirty="0" smtClean="0">
                  <a:solidFill>
                    <a:srgbClr val="139FD2"/>
                  </a:solidFill>
                  <a:latin typeface="Bebas Neue" pitchFamily="34" charset="0"/>
                  <a:ea typeface="Bebas Neue" pitchFamily="34" charset="0"/>
                  <a:cs typeface="Bebas Neue" pitchFamily="34" charset="0"/>
                  <a:sym typeface="Bebas Neue" pitchFamily="34" charset="0"/>
                </a:rPr>
                <a:t>advertise</a:t>
              </a:r>
              <a:endParaRPr lang="en-US" sz="7200" dirty="0">
                <a:solidFill>
                  <a:srgbClr val="139FD2"/>
                </a:solidFill>
                <a:latin typeface="Bebas Neue" pitchFamily="34" charset="0"/>
                <a:ea typeface="Bebas Neue" pitchFamily="34" charset="0"/>
                <a:cs typeface="Bebas Neue" pitchFamily="34" charset="0"/>
                <a:sym typeface="Bebas Neue" pitchFamily="34" charset="0"/>
              </a:endParaRPr>
            </a:p>
          </p:txBody>
        </p:sp>
        <p:sp>
          <p:nvSpPr>
            <p:cNvPr id="44045" name="Rectangle 18"/>
            <p:cNvSpPr>
              <a:spLocks/>
            </p:cNvSpPr>
            <p:nvPr/>
          </p:nvSpPr>
          <p:spPr bwMode="auto">
            <a:xfrm>
              <a:off x="3352799" y="7797800"/>
              <a:ext cx="3657601"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nSpc>
                  <a:spcPct val="80000"/>
                </a:lnSpc>
              </a:pPr>
              <a:r>
                <a:rPr lang="en-US" sz="4800" dirty="0" smtClean="0">
                  <a:solidFill>
                    <a:srgbClr val="139FD2"/>
                  </a:solidFill>
                  <a:latin typeface="Bebas Neue" pitchFamily="34" charset="0"/>
                  <a:ea typeface="Bebas Neue" pitchFamily="34" charset="0"/>
                  <a:cs typeface="Bebas Neue" pitchFamily="34" charset="0"/>
                  <a:sym typeface="Bebas Neue" pitchFamily="34" charset="0"/>
                </a:rPr>
                <a:t>logo</a:t>
              </a:r>
              <a:endParaRPr lang="en-US" sz="4800" dirty="0">
                <a:solidFill>
                  <a:srgbClr val="139FD2"/>
                </a:solidFill>
                <a:latin typeface="Bebas Neue" pitchFamily="34" charset="0"/>
                <a:ea typeface="Bebas Neue" pitchFamily="34" charset="0"/>
                <a:cs typeface="Bebas Neue" pitchFamily="34" charset="0"/>
                <a:sym typeface="Bebas Neue" pitchFamily="34" charset="0"/>
              </a:endParaRPr>
            </a:p>
          </p:txBody>
        </p:sp>
        <p:sp>
          <p:nvSpPr>
            <p:cNvPr id="44046" name="Rectangle 19"/>
            <p:cNvSpPr>
              <a:spLocks/>
            </p:cNvSpPr>
            <p:nvPr/>
          </p:nvSpPr>
          <p:spPr bwMode="auto">
            <a:xfrm>
              <a:off x="3352799" y="8534400"/>
              <a:ext cx="3657601"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r>
                <a:rPr lang="en-GB" sz="2600" dirty="0" smtClean="0">
                  <a:solidFill>
                    <a:srgbClr val="1E1D1D"/>
                  </a:solidFill>
                  <a:latin typeface="Arial" charset="0"/>
                  <a:ea typeface="Helvetica Light" charset="0"/>
                  <a:cs typeface="Arial" charset="0"/>
                  <a:sym typeface="Helvetica Light" charset="0"/>
                </a:rPr>
                <a:t>Display the bitcoin logo and let people know that you are actively taking the coin for payment of your services or products.</a:t>
              </a:r>
              <a:endParaRPr lang="en-GB" sz="2600" dirty="0">
                <a:solidFill>
                  <a:srgbClr val="1E1D1D"/>
                </a:solidFill>
                <a:latin typeface="Arial" charset="0"/>
                <a:ea typeface="Helvetica Light" charset="0"/>
                <a:cs typeface="Arial" charset="0"/>
                <a:sym typeface="Helvetica Light" charset="0"/>
              </a:endParaRPr>
            </a:p>
          </p:txBody>
        </p:sp>
      </p:grpSp>
      <p:sp>
        <p:nvSpPr>
          <p:cNvPr id="44043" name="Rectangle 21"/>
          <p:cNvSpPr>
            <a:spLocks/>
          </p:cNvSpPr>
          <p:nvPr/>
        </p:nvSpPr>
        <p:spPr bwMode="auto">
          <a:xfrm>
            <a:off x="2427288" y="1079500"/>
            <a:ext cx="14630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80000"/>
              </a:lnSpc>
            </a:pPr>
            <a:r>
              <a:rPr lang="en-US" sz="14400" dirty="0" smtClean="0">
                <a:solidFill>
                  <a:srgbClr val="139FD2"/>
                </a:solidFill>
                <a:latin typeface="Bebas Neue" pitchFamily="34" charset="0"/>
                <a:ea typeface="Bebas Neue" pitchFamily="34" charset="0"/>
                <a:cs typeface="Bebas Neue" pitchFamily="34" charset="0"/>
                <a:sym typeface="Bebas Neue" pitchFamily="34" charset="0"/>
              </a:rPr>
              <a:t>Game PLAN</a:t>
            </a:r>
            <a:endParaRPr lang="en-US" sz="14400" dirty="0">
              <a:solidFill>
                <a:srgbClr val="139FD2"/>
              </a:solidFill>
              <a:latin typeface="Bebas Neue" pitchFamily="34" charset="0"/>
              <a:ea typeface="Bebas Neue" pitchFamily="34" charset="0"/>
              <a:cs typeface="Bebas Neue" pitchFamily="34" charset="0"/>
              <a:sym typeface="Bebas Neue" pitchFamily="34" charset="0"/>
            </a:endParaRPr>
          </a:p>
        </p:txBody>
      </p:sp>
    </p:spTree>
    <p:extLst>
      <p:ext uri="{BB962C8B-B14F-4D97-AF65-F5344CB8AC3E}">
        <p14:creationId xmlns:p14="http://schemas.microsoft.com/office/powerpoint/2010/main" val="2254979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cture + text">
  <a:themeElements>
    <a:clrScheme name="">
      <a:dk1>
        <a:srgbClr val="000000"/>
      </a:dk1>
      <a:lt1>
        <a:srgbClr val="FFFEFE"/>
      </a:lt1>
      <a:dk2>
        <a:srgbClr val="000000"/>
      </a:dk2>
      <a:lt2>
        <a:srgbClr val="000000"/>
      </a:lt2>
      <a:accent1>
        <a:srgbClr val="2F3136"/>
      </a:accent1>
      <a:accent2>
        <a:srgbClr val="333399"/>
      </a:accent2>
      <a:accent3>
        <a:srgbClr val="FFFEFE"/>
      </a:accent3>
      <a:accent4>
        <a:srgbClr val="000000"/>
      </a:accent4>
      <a:accent5>
        <a:srgbClr val="ADADAE"/>
      </a:accent5>
      <a:accent6>
        <a:srgbClr val="2D2D8A"/>
      </a:accent6>
      <a:hlink>
        <a:srgbClr val="009999"/>
      </a:hlink>
      <a:folHlink>
        <a:srgbClr val="99CC00"/>
      </a:folHlink>
    </a:clrScheme>
    <a:fontScheme name="picture + text">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smtClean="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picture + tex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9218</TotalTime>
  <Pages>0</Pages>
  <Words>957</Words>
  <Characters>0</Characters>
  <Application>Microsoft Office PowerPoint</Application>
  <PresentationFormat>Custom</PresentationFormat>
  <Lines>0</Lines>
  <Paragraphs>166</Paragraphs>
  <Slides>10</Slides>
  <Notes>10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vt:i4>
      </vt:variant>
    </vt:vector>
  </HeadingPairs>
  <TitlesOfParts>
    <vt:vector size="20" baseType="lpstr">
      <vt:lpstr>Arial</vt:lpstr>
      <vt:lpstr>Bebas Neue</vt:lpstr>
      <vt:lpstr>Calibri</vt:lpstr>
      <vt:lpstr>ff-dagny-web-pro</vt:lpstr>
      <vt:lpstr>Georgia</vt:lpstr>
      <vt:lpstr>Gill Sans</vt:lpstr>
      <vt:lpstr>Helvetica Light</vt:lpstr>
      <vt:lpstr>Helvetica Neue</vt:lpstr>
      <vt:lpstr>ヒラギノ角ゴ ProN W3</vt:lpstr>
      <vt:lpstr>picture + text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Pennington</dc:creator>
  <cp:lastModifiedBy>Lee Pennington</cp:lastModifiedBy>
  <cp:revision>501</cp:revision>
  <cp:lastPrinted>2014-03-31T11:30:51Z</cp:lastPrinted>
  <dcterms:modified xsi:type="dcterms:W3CDTF">2014-04-05T11:48:25Z</dcterms:modified>
</cp:coreProperties>
</file>